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452" r:id="rId3"/>
    <p:sldId id="453" r:id="rId4"/>
    <p:sldId id="454" r:id="rId5"/>
    <p:sldId id="455" r:id="rId6"/>
    <p:sldId id="289" r:id="rId7"/>
    <p:sldId id="451" r:id="rId8"/>
    <p:sldId id="274" r:id="rId9"/>
    <p:sldId id="295" r:id="rId10"/>
    <p:sldId id="456" r:id="rId11"/>
    <p:sldId id="458" r:id="rId12"/>
    <p:sldId id="457" r:id="rId13"/>
    <p:sldId id="459" r:id="rId14"/>
    <p:sldId id="464" r:id="rId15"/>
    <p:sldId id="466" r:id="rId16"/>
    <p:sldId id="467" r:id="rId17"/>
    <p:sldId id="468" r:id="rId18"/>
    <p:sldId id="469" r:id="rId19"/>
    <p:sldId id="462" r:id="rId20"/>
    <p:sldId id="463" r:id="rId21"/>
    <p:sldId id="465" r:id="rId22"/>
    <p:sldId id="377" r:id="rId23"/>
    <p:sldId id="460" r:id="rId24"/>
    <p:sldId id="461" r:id="rId25"/>
    <p:sldId id="470" r:id="rId26"/>
    <p:sldId id="472" r:id="rId27"/>
    <p:sldId id="473" r:id="rId28"/>
    <p:sldId id="275" r:id="rId29"/>
    <p:sldId id="447" r:id="rId30"/>
    <p:sldId id="471" r:id="rId31"/>
    <p:sldId id="477" r:id="rId32"/>
    <p:sldId id="476" r:id="rId33"/>
    <p:sldId id="490" r:id="rId34"/>
    <p:sldId id="492" r:id="rId35"/>
    <p:sldId id="491" r:id="rId36"/>
    <p:sldId id="493" r:id="rId37"/>
    <p:sldId id="499" r:id="rId38"/>
    <p:sldId id="500" r:id="rId39"/>
    <p:sldId id="501" r:id="rId40"/>
    <p:sldId id="504" r:id="rId41"/>
    <p:sldId id="479" r:id="rId42"/>
    <p:sldId id="480" r:id="rId43"/>
    <p:sldId id="288" r:id="rId44"/>
    <p:sldId id="481" r:id="rId45"/>
    <p:sldId id="482" r:id="rId46"/>
    <p:sldId id="484" r:id="rId47"/>
    <p:sldId id="485" r:id="rId48"/>
    <p:sldId id="486" r:id="rId49"/>
    <p:sldId id="487" r:id="rId50"/>
    <p:sldId id="489" r:id="rId51"/>
    <p:sldId id="502" r:id="rId52"/>
    <p:sldId id="503" r:id="rId53"/>
    <p:sldId id="497" r:id="rId54"/>
    <p:sldId id="488" r:id="rId55"/>
    <p:sldId id="498" r:id="rId56"/>
    <p:sldId id="496" r:id="rId57"/>
    <p:sldId id="494" r:id="rId58"/>
    <p:sldId id="495" r:id="rId59"/>
    <p:sldId id="435" r:id="rId60"/>
    <p:sldId id="474" r:id="rId61"/>
    <p:sldId id="475" r:id="rId62"/>
    <p:sldId id="290" r:id="rId63"/>
    <p:sldId id="291" r:id="rId64"/>
    <p:sldId id="293"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464FEB"/>
    <a:srgbClr val="DFE7F5"/>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60" autoAdjust="0"/>
    <p:restoredTop sz="77756" autoAdjust="0"/>
  </p:normalViewPr>
  <p:slideViewPr>
    <p:cSldViewPr snapToGrid="0">
      <p:cViewPr varScale="1">
        <p:scale>
          <a:sx n="108" d="100"/>
          <a:sy n="108" d="100"/>
        </p:scale>
        <p:origin x="1080"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732AC-F45A-4526-B3A0-D99C3980CEC4}" type="datetimeFigureOut">
              <a:rPr kumimoji="1" lang="ja-JP" altLang="en-US" smtClean="0"/>
              <a:t>2025/8/14</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913FE-D4FD-4FA8-B3CD-285CE4F72C58}" type="slidenum">
              <a:rPr kumimoji="1" lang="ja-JP" altLang="en-US" smtClean="0"/>
              <a:t>‹#›</a:t>
            </a:fld>
            <a:endParaRPr kumimoji="1" lang="ja-JP" altLang="en-US"/>
          </a:p>
        </p:txBody>
      </p:sp>
    </p:spTree>
    <p:extLst>
      <p:ext uri="{BB962C8B-B14F-4D97-AF65-F5344CB8AC3E}">
        <p14:creationId xmlns:p14="http://schemas.microsoft.com/office/powerpoint/2010/main" val="19542258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九州国際大学　水井 です．</a:t>
            </a:r>
            <a:endParaRPr kumimoji="1" lang="en-US" altLang="ja-JP" dirty="0"/>
          </a:p>
          <a:p>
            <a:r>
              <a:rPr kumimoji="1" lang="ja-JP" altLang="ja-JP" sz="1200" kern="1200" dirty="0">
                <a:solidFill>
                  <a:schemeClr val="tx1"/>
                </a:solidFill>
                <a:effectLst/>
                <a:latin typeface="+mn-lt"/>
                <a:ea typeface="+mn-ea"/>
                <a:cs typeface="+mn-cs"/>
              </a:rPr>
              <a:t>科学技術の進展に伴い</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STEM</a:t>
            </a:r>
            <a:r>
              <a:rPr kumimoji="1" lang="ja-JP" altLang="ja-JP" sz="1200" kern="1200" dirty="0">
                <a:solidFill>
                  <a:schemeClr val="tx1"/>
                </a:solidFill>
                <a:effectLst/>
                <a:latin typeface="+mn-lt"/>
                <a:ea typeface="+mn-ea"/>
                <a:cs typeface="+mn-cs"/>
              </a:rPr>
              <a:t>教育（</a:t>
            </a:r>
            <a:r>
              <a:rPr kumimoji="1" lang="en-US" altLang="ja-JP" sz="1200" kern="1200" dirty="0">
                <a:solidFill>
                  <a:schemeClr val="tx1"/>
                </a:solidFill>
                <a:effectLst/>
                <a:latin typeface="+mn-lt"/>
                <a:ea typeface="+mn-ea"/>
                <a:cs typeface="+mn-cs"/>
              </a:rPr>
              <a:t>Science, Technology, Engineering, Mathematics</a:t>
            </a:r>
            <a:r>
              <a:rPr kumimoji="1" lang="ja-JP" altLang="ja-JP" sz="1200" kern="1200" dirty="0">
                <a:solidFill>
                  <a:schemeClr val="tx1"/>
                </a:solidFill>
                <a:effectLst/>
                <a:latin typeface="+mn-lt"/>
                <a:ea typeface="+mn-ea"/>
                <a:cs typeface="+mn-cs"/>
              </a:rPr>
              <a:t>）が世界的に注目されてい</a:t>
            </a:r>
            <a:r>
              <a:rPr kumimoji="1" lang="ja-JP" altLang="en-US" sz="1200" kern="1200" dirty="0">
                <a:solidFill>
                  <a:schemeClr val="tx1"/>
                </a:solidFill>
                <a:effectLst/>
                <a:latin typeface="+mn-lt"/>
                <a:ea typeface="+mn-ea"/>
                <a:cs typeface="+mn-cs"/>
              </a:rPr>
              <a:t>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1972</a:t>
            </a:r>
            <a:r>
              <a:rPr kumimoji="1" lang="ja-JP" altLang="en-US" sz="1200" kern="1200" dirty="0">
                <a:solidFill>
                  <a:schemeClr val="tx1"/>
                </a:solidFill>
                <a:effectLst/>
                <a:latin typeface="+mn-lt"/>
                <a:ea typeface="+mn-ea"/>
                <a:cs typeface="+mn-cs"/>
              </a:rPr>
              <a:t>年生まれ（</a:t>
            </a:r>
            <a:r>
              <a:rPr kumimoji="1" lang="en-US" altLang="ja-JP" sz="1200" kern="1200" dirty="0">
                <a:solidFill>
                  <a:schemeClr val="tx1"/>
                </a:solidFill>
                <a:effectLst/>
                <a:latin typeface="+mn-lt"/>
                <a:ea typeface="+mn-ea"/>
                <a:cs typeface="+mn-cs"/>
              </a:rPr>
              <a:t>C</a:t>
            </a:r>
            <a:r>
              <a:rPr kumimoji="1" lang="ja-JP" altLang="en-US" sz="1200" kern="1200" dirty="0">
                <a:solidFill>
                  <a:schemeClr val="tx1"/>
                </a:solidFill>
                <a:effectLst/>
                <a:latin typeface="+mn-lt"/>
                <a:ea typeface="+mn-ea"/>
                <a:cs typeface="+mn-cs"/>
              </a:rPr>
              <a:t>言語と同い年）の私から見ると，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現代の技術は高度かつ複雑化し</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多くの製品やシステムがブラックボックス化してい</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スマートフォンや家電製品など</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日常的に利用する技術の内部構造や動作原理を理解することは容易ではなく</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生徒が「なぜ動くのか」「どのように制御されているのか」を体験的に学ぶ機会は減少してい</a:t>
            </a:r>
            <a:r>
              <a:rPr kumimoji="1" lang="ja-JP" altLang="en-US" sz="1200" kern="1200" dirty="0">
                <a:solidFill>
                  <a:schemeClr val="tx1"/>
                </a:solidFill>
                <a:effectLst/>
                <a:latin typeface="+mn-lt"/>
                <a:ea typeface="+mn-ea"/>
                <a:cs typeface="+mn-cs"/>
              </a:rPr>
              <a:t>ます．</a:t>
            </a:r>
            <a:endParaRPr kumimoji="1" lang="ja-JP" altLang="ja-JP" sz="1200" kern="1200" dirty="0">
              <a:solidFill>
                <a:schemeClr val="tx1"/>
              </a:solidFill>
              <a:effectLst/>
              <a:latin typeface="+mn-lt"/>
              <a:ea typeface="+mn-ea"/>
              <a:cs typeface="+mn-cs"/>
            </a:endParaRPr>
          </a:p>
          <a:p>
            <a:endParaRPr kumimoji="1" lang="en-US" altLang="ja-JP" dirty="0"/>
          </a:p>
          <a:p>
            <a:endParaRPr kumimoji="1" lang="en-US" altLang="ja-JP" dirty="0"/>
          </a:p>
          <a:p>
            <a:r>
              <a:rPr kumimoji="1" lang="en-US" altLang="ja-JP" dirty="0"/>
              <a:t>※PDF</a:t>
            </a:r>
            <a:r>
              <a:rPr kumimoji="1" lang="ja-JP" altLang="en-US" dirty="0"/>
              <a:t>版とパワーポイント版を公開しています．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a:t>
            </a:fld>
            <a:endParaRPr kumimoji="1" lang="ja-JP" altLang="en-US"/>
          </a:p>
        </p:txBody>
      </p:sp>
    </p:spTree>
    <p:extLst>
      <p:ext uri="{BB962C8B-B14F-4D97-AF65-F5344CB8AC3E}">
        <p14:creationId xmlns:p14="http://schemas.microsoft.com/office/powerpoint/2010/main" val="1187786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はたくさんの文章や情報を学習して，質問に答えたり文章を作ったりします．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時々，</a:t>
            </a:r>
            <a:r>
              <a:rPr kumimoji="1" lang="ja-JP" altLang="en-US" sz="1200" b="1" i="0" kern="1200" dirty="0">
                <a:solidFill>
                  <a:schemeClr val="tx1"/>
                </a:solidFill>
                <a:effectLst/>
                <a:latin typeface="+mn-lt"/>
                <a:ea typeface="+mn-ea"/>
                <a:cs typeface="+mn-cs"/>
              </a:rPr>
              <a:t>本当は間違ったことを、まるで知っているかのように自信満々で答えてしまう</a:t>
            </a:r>
            <a:r>
              <a:rPr kumimoji="1" lang="ja-JP" altLang="en-US" sz="1200" b="0" i="0" kern="1200" dirty="0">
                <a:solidFill>
                  <a:schemeClr val="tx1"/>
                </a:solidFill>
                <a:effectLst/>
                <a:latin typeface="+mn-lt"/>
                <a:ea typeface="+mn-ea"/>
                <a:cs typeface="+mn-cs"/>
              </a:rPr>
              <a:t>ことがあります．これを「ハルシネーション」と呼びます．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二人の対談から，「間違っている所」や「違和感」を指摘してください．</a:t>
            </a:r>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10</a:t>
            </a:fld>
            <a:endParaRPr kumimoji="1" lang="ja-JP" altLang="en-US"/>
          </a:p>
        </p:txBody>
      </p:sp>
    </p:spTree>
    <p:extLst>
      <p:ext uri="{BB962C8B-B14F-4D97-AF65-F5344CB8AC3E}">
        <p14:creationId xmlns:p14="http://schemas.microsoft.com/office/powerpoint/2010/main" val="2784239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この例文は生成</a:t>
            </a:r>
            <a:r>
              <a:rPr kumimoji="1" lang="en-US" altLang="ja-JP" dirty="0"/>
              <a:t>AI</a:t>
            </a:r>
            <a:r>
              <a:rPr kumimoji="1" lang="ja-JP" altLang="en-US" dirty="0"/>
              <a:t>へ，</a:t>
            </a:r>
            <a:endParaRPr kumimoji="1" lang="en-US" altLang="ja-JP" dirty="0"/>
          </a:p>
          <a:p>
            <a:r>
              <a:rPr kumimoji="1" lang="ja-JP" altLang="en-US" dirty="0"/>
              <a:t>「ハルシネーションを含む生徒二人の対談を作ってください．化学の基礎知識に，誤りを含む文章です」</a:t>
            </a:r>
            <a:endParaRPr kumimoji="1" lang="en-US" altLang="ja-JP" dirty="0"/>
          </a:p>
          <a:p>
            <a:r>
              <a:rPr kumimoji="1" lang="ja-JP" altLang="en-US" dirty="0"/>
              <a:t>と指示した内容でした．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11</a:t>
            </a:fld>
            <a:endParaRPr kumimoji="1" lang="ja-JP" altLang="en-US"/>
          </a:p>
        </p:txBody>
      </p:sp>
    </p:spTree>
    <p:extLst>
      <p:ext uri="{BB962C8B-B14F-4D97-AF65-F5344CB8AC3E}">
        <p14:creationId xmlns:p14="http://schemas.microsoft.com/office/powerpoint/2010/main" val="3610318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は「言葉のつながり」から回答を作っているだけで，「本当に正しいかどうか」の判断する能力は高いと言えません．</a:t>
            </a:r>
          </a:p>
          <a:p>
            <a:r>
              <a:rPr kumimoji="1" lang="ja-JP" altLang="en-US" sz="1200" b="0" i="0" kern="1200" dirty="0">
                <a:solidFill>
                  <a:schemeClr val="tx1"/>
                </a:solidFill>
                <a:effectLst/>
                <a:latin typeface="+mn-lt"/>
                <a:ea typeface="+mn-ea"/>
                <a:cs typeface="+mn-cs"/>
              </a:rPr>
              <a:t>だから、</a:t>
            </a:r>
            <a:r>
              <a:rPr kumimoji="1" lang="ja-JP" altLang="en-US" sz="1200" b="1" i="0" kern="1200" dirty="0">
                <a:solidFill>
                  <a:schemeClr val="tx1"/>
                </a:solidFill>
                <a:effectLst/>
                <a:latin typeface="+mn-lt"/>
                <a:ea typeface="+mn-ea"/>
                <a:cs typeface="+mn-cs"/>
              </a:rPr>
              <a:t>もっともらしいけど間違っている</a:t>
            </a:r>
            <a:r>
              <a:rPr kumimoji="1" lang="ja-JP" altLang="en-US" sz="1200" b="0" i="0" kern="1200" dirty="0">
                <a:solidFill>
                  <a:schemeClr val="tx1"/>
                </a:solidFill>
                <a:effectLst/>
                <a:latin typeface="+mn-lt"/>
                <a:ea typeface="+mn-ea"/>
                <a:cs typeface="+mn-cs"/>
              </a:rPr>
              <a:t>ことを言ってしまうことがあります．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の答えをそのまま信じるのではなく，</a:t>
            </a:r>
            <a:r>
              <a:rPr kumimoji="1" lang="ja-JP" altLang="en-US" sz="1200" b="1" i="0" kern="1200" dirty="0">
                <a:solidFill>
                  <a:schemeClr val="tx1"/>
                </a:solidFill>
                <a:effectLst/>
                <a:latin typeface="+mn-lt"/>
                <a:ea typeface="+mn-ea"/>
                <a:cs typeface="+mn-cs"/>
              </a:rPr>
              <a:t>自分でも調べて確認することが大事</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特に，</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歴史・科学・法律などの正確さが必要な分野では，</a:t>
            </a:r>
            <a:r>
              <a:rPr kumimoji="1" lang="ja-JP" altLang="en-US" sz="1200" b="1" i="0" kern="1200" dirty="0">
                <a:solidFill>
                  <a:schemeClr val="tx1"/>
                </a:solidFill>
                <a:effectLst/>
                <a:latin typeface="+mn-lt"/>
                <a:ea typeface="+mn-ea"/>
                <a:cs typeface="+mn-cs"/>
              </a:rPr>
              <a:t>信頼できる複数の情報源と照らし合わせる</a:t>
            </a:r>
            <a:r>
              <a:rPr kumimoji="1" lang="ja-JP" altLang="en-US" sz="1200" b="0" i="0" kern="1200" dirty="0">
                <a:solidFill>
                  <a:schemeClr val="tx1"/>
                </a:solidFill>
                <a:effectLst/>
                <a:latin typeface="+mn-lt"/>
                <a:ea typeface="+mn-ea"/>
                <a:cs typeface="+mn-cs"/>
              </a:rPr>
              <a:t>ようにしましょう．</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への質問は，具体的に（＋例を挙げて）行うと良いです．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12</a:t>
            </a:fld>
            <a:endParaRPr kumimoji="1" lang="ja-JP" altLang="en-US"/>
          </a:p>
        </p:txBody>
      </p:sp>
    </p:spTree>
    <p:extLst>
      <p:ext uri="{BB962C8B-B14F-4D97-AF65-F5344CB8AC3E}">
        <p14:creationId xmlns:p14="http://schemas.microsoft.com/office/powerpoint/2010/main" val="3046709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14</a:t>
            </a:fld>
            <a:endParaRPr kumimoji="1" lang="ja-JP" altLang="en-US"/>
          </a:p>
        </p:txBody>
      </p:sp>
    </p:spTree>
    <p:extLst>
      <p:ext uri="{BB962C8B-B14F-4D97-AF65-F5344CB8AC3E}">
        <p14:creationId xmlns:p14="http://schemas.microsoft.com/office/powerpoint/2010/main" val="1515161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「アナログ」と「デジタル」は，よく耳にする言葉です．</a:t>
            </a:r>
            <a:endParaRPr kumimoji="1" lang="en-US" altLang="ja-JP" dirty="0"/>
          </a:p>
          <a:p>
            <a:endParaRPr kumimoji="1" lang="en-US" altLang="ja-JP" dirty="0"/>
          </a:p>
          <a:p>
            <a:r>
              <a:rPr kumimoji="1" lang="ja-JP" altLang="en-US" dirty="0"/>
              <a:t>アナログ：連続的に変化する表現</a:t>
            </a:r>
            <a:endParaRPr kumimoji="1" lang="en-US" altLang="ja-JP" dirty="0"/>
          </a:p>
          <a:p>
            <a:r>
              <a:rPr kumimoji="1" lang="ja-JP" altLang="en-US" dirty="0"/>
              <a:t>デジタル：非連続に，離散的に数字や記号で表現</a:t>
            </a:r>
            <a:endParaRPr kumimoji="1" lang="en-US" altLang="ja-JP" dirty="0"/>
          </a:p>
          <a:p>
            <a:r>
              <a:rPr kumimoji="1" lang="ja-JP" altLang="en-US" dirty="0"/>
              <a:t>両者の違いの紹介が，ここでの目的です．</a:t>
            </a:r>
            <a:endParaRPr kumimoji="1" lang="en-US" altLang="ja-JP" dirty="0"/>
          </a:p>
          <a:p>
            <a:endParaRPr kumimoji="1" lang="en-US" altLang="ja-JP" dirty="0"/>
          </a:p>
          <a:p>
            <a:r>
              <a:rPr kumimoji="1" lang="ja-JP" altLang="en-US" dirty="0"/>
              <a:t>少し時間を取って，生成</a:t>
            </a:r>
            <a:r>
              <a:rPr kumimoji="1" lang="en-US" altLang="ja-JP" dirty="0"/>
              <a:t>AI</a:t>
            </a:r>
            <a:r>
              <a:rPr kumimoji="1" lang="ja-JP" altLang="en-US" dirty="0"/>
              <a:t>へ質問しても良いと思います．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15</a:t>
            </a:fld>
            <a:endParaRPr kumimoji="1" lang="ja-JP" altLang="en-US"/>
          </a:p>
        </p:txBody>
      </p:sp>
    </p:spTree>
    <p:extLst>
      <p:ext uri="{BB962C8B-B14F-4D97-AF65-F5344CB8AC3E}">
        <p14:creationId xmlns:p14="http://schemas.microsoft.com/office/powerpoint/2010/main" val="365892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可変抵抗で，電圧調整と電流調整が出来ることを確認しています．</a:t>
            </a:r>
            <a:endParaRPr kumimoji="1" lang="en-US" altLang="ja-JP" dirty="0"/>
          </a:p>
          <a:p>
            <a:endParaRPr kumimoji="1" lang="en-US" altLang="ja-JP" dirty="0"/>
          </a:p>
          <a:p>
            <a:r>
              <a:rPr kumimoji="1" lang="ja-JP" altLang="en-US" dirty="0"/>
              <a:t>目的は，モータの回転数の変更です．</a:t>
            </a:r>
            <a:endParaRPr kumimoji="1" lang="en-US" altLang="ja-JP" dirty="0"/>
          </a:p>
          <a:p>
            <a:endParaRPr kumimoji="1" lang="en-US" altLang="ja-JP" dirty="0"/>
          </a:p>
          <a:p>
            <a:r>
              <a:rPr kumimoji="1" lang="en-US" altLang="ja-JP" dirty="0"/>
              <a:t>Arduino</a:t>
            </a:r>
            <a:r>
              <a:rPr kumimoji="1" lang="ja-JP" altLang="en-US" dirty="0"/>
              <a:t>（</a:t>
            </a:r>
            <a:r>
              <a:rPr kumimoji="1" lang="en-US" altLang="ja-JP" dirty="0"/>
              <a:t>RDC</a:t>
            </a:r>
            <a:r>
              <a:rPr kumimoji="1" lang="ja-JP" altLang="en-US" dirty="0"/>
              <a:t>）を用いてプログラムから制御するために，</a:t>
            </a:r>
            <a:r>
              <a:rPr kumimoji="1" lang="en-US" altLang="ja-JP" dirty="0"/>
              <a:t>PWM</a:t>
            </a:r>
            <a:r>
              <a:rPr kumimoji="1" lang="ja-JP" altLang="en-US" dirty="0"/>
              <a:t>を説明する前振りです．</a:t>
            </a:r>
            <a:endParaRPr kumimoji="1" lang="en-US" altLang="ja-JP"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16</a:t>
            </a:fld>
            <a:endParaRPr kumimoji="1" lang="ja-JP" altLang="en-US"/>
          </a:p>
        </p:txBody>
      </p:sp>
    </p:spTree>
    <p:extLst>
      <p:ext uri="{BB962C8B-B14F-4D97-AF65-F5344CB8AC3E}">
        <p14:creationId xmlns:p14="http://schemas.microsoft.com/office/powerpoint/2010/main" val="3892640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62112-40A9-74BE-508E-20117B211A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D16551-93C9-B1B7-D0AF-CA4CDF8D27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7D59E7-7086-8BEF-1745-4A27CC2CB1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68BC87F-ADB2-6BF7-7513-06433741E60A}"/>
              </a:ext>
            </a:extLst>
          </p:cNvPr>
          <p:cNvSpPr>
            <a:spLocks noGrp="1"/>
          </p:cNvSpPr>
          <p:nvPr>
            <p:ph type="sldNum" sz="quarter" idx="5"/>
          </p:nvPr>
        </p:nvSpPr>
        <p:spPr/>
        <p:txBody>
          <a:bodyPr/>
          <a:lstStyle/>
          <a:p>
            <a:fld id="{3C5913FE-D4FD-4FA8-B3CD-285CE4F72C58}" type="slidenum">
              <a:rPr kumimoji="1" lang="ja-JP" altLang="en-US" smtClean="0"/>
              <a:t>19</a:t>
            </a:fld>
            <a:endParaRPr kumimoji="1" lang="ja-JP" altLang="en-US"/>
          </a:p>
        </p:txBody>
      </p:sp>
    </p:spTree>
    <p:extLst>
      <p:ext uri="{BB962C8B-B14F-4D97-AF65-F5344CB8AC3E}">
        <p14:creationId xmlns:p14="http://schemas.microsoft.com/office/powerpoint/2010/main" val="838579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70100-32A1-2259-7D70-9CB3EC5C5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44B08C-8056-914B-EEF0-71E58167FD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5E97B57-13DD-4001-49B1-4179810D961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9FCE3B1-0578-72F7-E514-27769D3FDA41}"/>
              </a:ext>
            </a:extLst>
          </p:cNvPr>
          <p:cNvSpPr>
            <a:spLocks noGrp="1"/>
          </p:cNvSpPr>
          <p:nvPr>
            <p:ph type="sldNum" sz="quarter" idx="5"/>
          </p:nvPr>
        </p:nvSpPr>
        <p:spPr/>
        <p:txBody>
          <a:bodyPr/>
          <a:lstStyle/>
          <a:p>
            <a:fld id="{3C5913FE-D4FD-4FA8-B3CD-285CE4F72C58}" type="slidenum">
              <a:rPr kumimoji="1" lang="ja-JP" altLang="en-US" smtClean="0"/>
              <a:t>20</a:t>
            </a:fld>
            <a:endParaRPr kumimoji="1" lang="ja-JP" altLang="en-US"/>
          </a:p>
        </p:txBody>
      </p:sp>
    </p:spTree>
    <p:extLst>
      <p:ext uri="{BB962C8B-B14F-4D97-AF65-F5344CB8AC3E}">
        <p14:creationId xmlns:p14="http://schemas.microsoft.com/office/powerpoint/2010/main" val="417806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02FA-7DEC-1717-4C55-A98233A492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2FEAD4-8911-BA47-6B36-1C693A5BDA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023736-E8BF-C71F-0E0A-974CFC63E889}"/>
              </a:ext>
            </a:extLst>
          </p:cNvPr>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ESP32</a:t>
            </a:r>
            <a:r>
              <a:rPr kumimoji="1" lang="ja-JP" altLang="en-US" sz="1200" kern="1200" dirty="0">
                <a:solidFill>
                  <a:schemeClr val="tx1"/>
                </a:solidFill>
                <a:effectLst/>
                <a:latin typeface="+mn-lt"/>
                <a:ea typeface="+mn-ea"/>
                <a:cs typeface="+mn-cs"/>
              </a:rPr>
              <a:t>の</a:t>
            </a:r>
            <a:r>
              <a:rPr kumimoji="1" lang="en-US" altLang="ja-JP" sz="1200" kern="1200" dirty="0">
                <a:solidFill>
                  <a:schemeClr val="tx1"/>
                </a:solidFill>
                <a:effectLst/>
                <a:latin typeface="+mn-lt"/>
                <a:ea typeface="+mn-ea"/>
                <a:cs typeface="+mn-cs"/>
              </a:rPr>
              <a:t>Arduino</a:t>
            </a:r>
            <a:r>
              <a:rPr kumimoji="1" lang="ja-JP" altLang="en-US" sz="1200" kern="1200" dirty="0">
                <a:solidFill>
                  <a:schemeClr val="tx1"/>
                </a:solidFill>
                <a:effectLst/>
                <a:latin typeface="+mn-lt"/>
                <a:ea typeface="+mn-ea"/>
                <a:cs typeface="+mn-cs"/>
              </a:rPr>
              <a:t>環境では，</a:t>
            </a:r>
            <a:r>
              <a:rPr kumimoji="1" lang="en-US" altLang="ja-JP" sz="1200" kern="1200" dirty="0" err="1">
                <a:solidFill>
                  <a:schemeClr val="tx1"/>
                </a:solidFill>
                <a:effectLst/>
                <a:latin typeface="+mn-lt"/>
                <a:ea typeface="+mn-ea"/>
                <a:cs typeface="+mn-cs"/>
              </a:rPr>
              <a:t>analogWrite</a:t>
            </a:r>
            <a:r>
              <a:rPr kumimoji="1" lang="en-US" altLang="ja-JP" sz="1200" kern="1200" dirty="0">
                <a:solidFill>
                  <a:schemeClr val="tx1"/>
                </a:solidFill>
                <a:effectLst/>
                <a:latin typeface="+mn-lt"/>
                <a:ea typeface="+mn-ea"/>
                <a:cs typeface="+mn-cs"/>
              </a:rPr>
              <a:t>() </a:t>
            </a:r>
            <a:r>
              <a:rPr kumimoji="1" lang="ja-JP" altLang="en-US" sz="1200" kern="1200" dirty="0">
                <a:solidFill>
                  <a:schemeClr val="tx1"/>
                </a:solidFill>
                <a:effectLst/>
                <a:latin typeface="+mn-lt"/>
                <a:ea typeface="+mn-ea"/>
                <a:cs typeface="+mn-cs"/>
              </a:rPr>
              <a:t>はサポートされていません．</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代わりに，</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ledcWrite() </a:t>
            </a:r>
            <a:r>
              <a:rPr kumimoji="1" lang="ja-JP" altLang="en-US" sz="1200" kern="1200" dirty="0">
                <a:solidFill>
                  <a:schemeClr val="tx1"/>
                </a:solidFill>
                <a:effectLst/>
                <a:latin typeface="+mn-lt"/>
                <a:ea typeface="+mn-ea"/>
                <a:cs typeface="+mn-cs"/>
              </a:rPr>
              <a:t>を使って</a:t>
            </a:r>
            <a:r>
              <a:rPr kumimoji="1" lang="en-US" altLang="ja-JP" sz="1200" kern="1200" dirty="0">
                <a:solidFill>
                  <a:schemeClr val="tx1"/>
                </a:solidFill>
                <a:effectLst/>
                <a:latin typeface="+mn-lt"/>
                <a:ea typeface="+mn-ea"/>
                <a:cs typeface="+mn-cs"/>
              </a:rPr>
              <a:t>PWM</a:t>
            </a:r>
            <a:r>
              <a:rPr kumimoji="1" lang="ja-JP" altLang="en-US" sz="1200" kern="1200" dirty="0">
                <a:solidFill>
                  <a:schemeClr val="tx1"/>
                </a:solidFill>
                <a:effectLst/>
                <a:latin typeface="+mn-lt"/>
                <a:ea typeface="+mn-ea"/>
                <a:cs typeface="+mn-cs"/>
              </a:rPr>
              <a:t>制御を行います．専用のライブラリを用いなくても，以下の用途を実現します．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用途	周波数の目安	</a:t>
            </a:r>
            <a:r>
              <a:rPr kumimoji="1" lang="en-US" altLang="ja-JP" sz="1200" kern="1200" dirty="0">
                <a:solidFill>
                  <a:schemeClr val="tx1"/>
                </a:solidFill>
                <a:effectLst/>
                <a:latin typeface="+mn-lt"/>
                <a:ea typeface="+mn-ea"/>
                <a:cs typeface="+mn-cs"/>
              </a:rPr>
              <a:t>	</a:t>
            </a:r>
            <a:r>
              <a:rPr kumimoji="1" lang="ja-JP" altLang="en-US" sz="1200" kern="1200" dirty="0">
                <a:solidFill>
                  <a:schemeClr val="tx1"/>
                </a:solidFill>
                <a:effectLst/>
                <a:latin typeface="+mn-lt"/>
                <a:ea typeface="+mn-ea"/>
                <a:cs typeface="+mn-cs"/>
              </a:rPr>
              <a:t>デューティ比の意味</a:t>
            </a:r>
          </a:p>
          <a:p>
            <a:r>
              <a:rPr kumimoji="1" lang="en-US" altLang="ja-JP" sz="1200" kern="1200" dirty="0">
                <a:solidFill>
                  <a:schemeClr val="tx1"/>
                </a:solidFill>
                <a:effectLst/>
                <a:latin typeface="+mn-lt"/>
                <a:ea typeface="+mn-ea"/>
                <a:cs typeface="+mn-cs"/>
              </a:rPr>
              <a:t>LED</a:t>
            </a:r>
            <a:r>
              <a:rPr kumimoji="1" lang="ja-JP" altLang="en-US" sz="1200" kern="1200" dirty="0">
                <a:solidFill>
                  <a:schemeClr val="tx1"/>
                </a:solidFill>
                <a:effectLst/>
                <a:latin typeface="+mn-lt"/>
                <a:ea typeface="+mn-ea"/>
                <a:cs typeface="+mn-cs"/>
              </a:rPr>
              <a:t>調光	数百</a:t>
            </a:r>
            <a:r>
              <a:rPr kumimoji="1" lang="en-US" altLang="ja-JP" sz="1200" kern="1200" dirty="0">
                <a:solidFill>
                  <a:schemeClr val="tx1"/>
                </a:solidFill>
                <a:effectLst/>
                <a:latin typeface="+mn-lt"/>
                <a:ea typeface="+mn-ea"/>
                <a:cs typeface="+mn-cs"/>
              </a:rPr>
              <a:t>Hz		</a:t>
            </a:r>
            <a:r>
              <a:rPr kumimoji="1" lang="ja-JP" altLang="en-US" sz="1200" kern="1200" dirty="0">
                <a:solidFill>
                  <a:schemeClr val="tx1"/>
                </a:solidFill>
                <a:effectLst/>
                <a:latin typeface="+mn-lt"/>
                <a:ea typeface="+mn-ea"/>
                <a:cs typeface="+mn-cs"/>
              </a:rPr>
              <a:t>明るさ（</a:t>
            </a:r>
            <a:r>
              <a:rPr kumimoji="1" lang="en-US" altLang="ja-JP" sz="1200" kern="1200" dirty="0">
                <a:solidFill>
                  <a:schemeClr val="tx1"/>
                </a:solidFill>
                <a:effectLst/>
                <a:latin typeface="+mn-lt"/>
                <a:ea typeface="+mn-ea"/>
                <a:cs typeface="+mn-cs"/>
              </a:rPr>
              <a:t>0%〜100%</a:t>
            </a:r>
            <a:r>
              <a:rPr kumimoji="1" lang="ja-JP" altLang="en-US" sz="1200" kern="1200" dirty="0">
                <a:solidFill>
                  <a:schemeClr val="tx1"/>
                </a:solidFill>
                <a:effectLst/>
                <a:latin typeface="+mn-lt"/>
                <a:ea typeface="+mn-ea"/>
                <a:cs typeface="+mn-cs"/>
              </a:rPr>
              <a:t>）</a:t>
            </a:r>
          </a:p>
          <a:p>
            <a:r>
              <a:rPr kumimoji="1" lang="en-US" altLang="ja-JP" sz="1200" kern="1200" dirty="0">
                <a:solidFill>
                  <a:schemeClr val="tx1"/>
                </a:solidFill>
                <a:effectLst/>
                <a:latin typeface="+mn-lt"/>
                <a:ea typeface="+mn-ea"/>
                <a:cs typeface="+mn-cs"/>
              </a:rPr>
              <a:t>DC</a:t>
            </a:r>
            <a:r>
              <a:rPr kumimoji="1" lang="ja-JP" altLang="en-US" sz="1200" kern="1200" dirty="0">
                <a:solidFill>
                  <a:schemeClr val="tx1"/>
                </a:solidFill>
                <a:effectLst/>
                <a:latin typeface="+mn-lt"/>
                <a:ea typeface="+mn-ea"/>
                <a:cs typeface="+mn-cs"/>
              </a:rPr>
              <a:t>モーター	数</a:t>
            </a:r>
            <a:r>
              <a:rPr kumimoji="1" lang="en-US" altLang="ja-JP" sz="1200" kern="1200" dirty="0">
                <a:solidFill>
                  <a:schemeClr val="tx1"/>
                </a:solidFill>
                <a:effectLst/>
                <a:latin typeface="+mn-lt"/>
                <a:ea typeface="+mn-ea"/>
                <a:cs typeface="+mn-cs"/>
              </a:rPr>
              <a:t>kHz〜20kHz	</a:t>
            </a:r>
            <a:r>
              <a:rPr kumimoji="1" lang="ja-JP" altLang="en-US" sz="1200" kern="1200" dirty="0">
                <a:solidFill>
                  <a:schemeClr val="tx1"/>
                </a:solidFill>
                <a:effectLst/>
                <a:latin typeface="+mn-lt"/>
                <a:ea typeface="+mn-ea"/>
                <a:cs typeface="+mn-cs"/>
              </a:rPr>
              <a:t>回転速度（</a:t>
            </a:r>
            <a:r>
              <a:rPr kumimoji="1" lang="en-US" altLang="ja-JP" sz="1200" kern="1200" dirty="0">
                <a:solidFill>
                  <a:schemeClr val="tx1"/>
                </a:solidFill>
                <a:effectLst/>
                <a:latin typeface="+mn-lt"/>
                <a:ea typeface="+mn-ea"/>
                <a:cs typeface="+mn-cs"/>
              </a:rPr>
              <a:t>0%〜100%</a:t>
            </a:r>
            <a:r>
              <a:rPr kumimoji="1" lang="ja-JP" altLang="en-US" sz="1200" kern="1200" dirty="0">
                <a:solidFill>
                  <a:schemeClr val="tx1"/>
                </a:solidFill>
                <a:effectLst/>
                <a:latin typeface="+mn-lt"/>
                <a:ea typeface="+mn-ea"/>
                <a:cs typeface="+mn-cs"/>
              </a:rPr>
              <a:t>）</a:t>
            </a:r>
          </a:p>
          <a:p>
            <a:r>
              <a:rPr kumimoji="1" lang="ja-JP" altLang="en-US" sz="1200" kern="1200" dirty="0">
                <a:solidFill>
                  <a:schemeClr val="tx1"/>
                </a:solidFill>
                <a:effectLst/>
                <a:latin typeface="+mn-lt"/>
                <a:ea typeface="+mn-ea"/>
                <a:cs typeface="+mn-cs"/>
              </a:rPr>
              <a:t>サーボモーター	</a:t>
            </a:r>
            <a:r>
              <a:rPr kumimoji="1" lang="en-US" altLang="ja-JP" sz="1200" kern="1200" dirty="0">
                <a:solidFill>
                  <a:schemeClr val="tx1"/>
                </a:solidFill>
                <a:effectLst/>
                <a:latin typeface="+mn-lt"/>
                <a:ea typeface="+mn-ea"/>
                <a:cs typeface="+mn-cs"/>
              </a:rPr>
              <a:t>50Hz		</a:t>
            </a:r>
            <a:r>
              <a:rPr kumimoji="1" lang="ja-JP" altLang="en-US" sz="1200" kern="1200" dirty="0">
                <a:solidFill>
                  <a:schemeClr val="tx1"/>
                </a:solidFill>
                <a:effectLst/>
                <a:latin typeface="+mn-lt"/>
                <a:ea typeface="+mn-ea"/>
                <a:cs typeface="+mn-cs"/>
              </a:rPr>
              <a:t>パルス幅（角度に対応）</a:t>
            </a:r>
          </a:p>
          <a:p>
            <a:r>
              <a:rPr kumimoji="1" lang="ja-JP" altLang="en-US" sz="1200" kern="1200" dirty="0">
                <a:solidFill>
                  <a:schemeClr val="tx1"/>
                </a:solidFill>
                <a:effectLst/>
                <a:latin typeface="+mn-lt"/>
                <a:ea typeface="+mn-ea"/>
                <a:cs typeface="+mn-cs"/>
              </a:rPr>
              <a:t>ブザー	数百</a:t>
            </a:r>
            <a:r>
              <a:rPr kumimoji="1" lang="en-US" altLang="ja-JP" sz="1200" kern="1200" dirty="0">
                <a:solidFill>
                  <a:schemeClr val="tx1"/>
                </a:solidFill>
                <a:effectLst/>
                <a:latin typeface="+mn-lt"/>
                <a:ea typeface="+mn-ea"/>
                <a:cs typeface="+mn-cs"/>
              </a:rPr>
              <a:t>Hz〜</a:t>
            </a:r>
            <a:r>
              <a:rPr kumimoji="1" lang="ja-JP" altLang="en-US" sz="1200" kern="1200" dirty="0">
                <a:solidFill>
                  <a:schemeClr val="tx1"/>
                </a:solidFill>
                <a:effectLst/>
                <a:latin typeface="+mn-lt"/>
                <a:ea typeface="+mn-ea"/>
                <a:cs typeface="+mn-cs"/>
              </a:rPr>
              <a:t>数</a:t>
            </a:r>
            <a:r>
              <a:rPr kumimoji="1" lang="en-US" altLang="ja-JP" sz="1200" kern="1200" dirty="0">
                <a:solidFill>
                  <a:schemeClr val="tx1"/>
                </a:solidFill>
                <a:effectLst/>
                <a:latin typeface="+mn-lt"/>
                <a:ea typeface="+mn-ea"/>
                <a:cs typeface="+mn-cs"/>
              </a:rPr>
              <a:t>kHz	</a:t>
            </a:r>
            <a:r>
              <a:rPr kumimoji="1" lang="ja-JP" altLang="en-US" sz="1200" kern="1200" dirty="0">
                <a:solidFill>
                  <a:schemeClr val="tx1"/>
                </a:solidFill>
                <a:effectLst/>
                <a:latin typeface="+mn-lt"/>
                <a:ea typeface="+mn-ea"/>
                <a:cs typeface="+mn-cs"/>
              </a:rPr>
              <a:t>音程（周波数）と音量（デューティ比）</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BF01C48A-9B2C-3715-8517-9ACE95F58DA6}"/>
              </a:ext>
            </a:extLst>
          </p:cNvPr>
          <p:cNvSpPr>
            <a:spLocks noGrp="1"/>
          </p:cNvSpPr>
          <p:nvPr>
            <p:ph type="sldNum" sz="quarter" idx="5"/>
          </p:nvPr>
        </p:nvSpPr>
        <p:spPr/>
        <p:txBody>
          <a:bodyPr/>
          <a:lstStyle/>
          <a:p>
            <a:fld id="{3C5913FE-D4FD-4FA8-B3CD-285CE4F72C58}" type="slidenum">
              <a:rPr kumimoji="1" lang="ja-JP" altLang="en-US" smtClean="0"/>
              <a:t>21</a:t>
            </a:fld>
            <a:endParaRPr kumimoji="1" lang="ja-JP" altLang="en-US"/>
          </a:p>
        </p:txBody>
      </p:sp>
    </p:spTree>
    <p:extLst>
      <p:ext uri="{BB962C8B-B14F-4D97-AF65-F5344CB8AC3E}">
        <p14:creationId xmlns:p14="http://schemas.microsoft.com/office/powerpoint/2010/main" val="2518803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23</a:t>
            </a:fld>
            <a:endParaRPr kumimoji="1" lang="ja-JP" altLang="en-US"/>
          </a:p>
        </p:txBody>
      </p:sp>
    </p:spTree>
    <p:extLst>
      <p:ext uri="{BB962C8B-B14F-4D97-AF65-F5344CB8AC3E}">
        <p14:creationId xmlns:p14="http://schemas.microsoft.com/office/powerpoint/2010/main" val="224433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「なぜ動くのか」「どのように制御されているのか」を体験的に学ぶ</a:t>
            </a:r>
            <a:r>
              <a:rPr kumimoji="1" lang="ja-JP" altLang="en-US" sz="1200" kern="1200" dirty="0">
                <a:solidFill>
                  <a:schemeClr val="tx1"/>
                </a:solidFill>
                <a:effectLst/>
                <a:latin typeface="+mn-lt"/>
                <a:ea typeface="+mn-ea"/>
                <a:cs typeface="+mn-cs"/>
              </a:rPr>
              <a:t>ため，</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プログラミングや機器調整による試行錯誤が容易なロボット教材は有効</a:t>
            </a:r>
            <a:r>
              <a:rPr kumimoji="1" lang="ja-JP" altLang="en-US" sz="1200" kern="1200" dirty="0">
                <a:solidFill>
                  <a:schemeClr val="tx1"/>
                </a:solidFill>
                <a:effectLst/>
                <a:latin typeface="+mn-lt"/>
                <a:ea typeface="+mn-ea"/>
                <a:cs typeface="+mn-cs"/>
              </a:rPr>
              <a:t>な手段と考えます．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本稿は、</a:t>
            </a:r>
            <a:r>
              <a:rPr kumimoji="1" lang="en-US" altLang="ja-JP" sz="1200" kern="1200" dirty="0">
                <a:solidFill>
                  <a:schemeClr val="tx1"/>
                </a:solidFill>
                <a:effectLst/>
                <a:latin typeface="+mn-lt"/>
                <a:ea typeface="+mn-ea"/>
                <a:cs typeface="+mn-cs"/>
              </a:rPr>
              <a:t>Arduino</a:t>
            </a:r>
            <a:r>
              <a:rPr kumimoji="1" lang="ja-JP" altLang="ja-JP" sz="1200" kern="1200" dirty="0">
                <a:solidFill>
                  <a:schemeClr val="tx1"/>
                </a:solidFill>
                <a:effectLst/>
                <a:latin typeface="+mn-lt"/>
                <a:ea typeface="+mn-ea"/>
                <a:cs typeface="+mn-cs"/>
              </a:rPr>
              <a:t>を用いたロボット講座に生成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によるコード生成体験を導入する教材</a:t>
            </a:r>
            <a:r>
              <a:rPr kumimoji="1" lang="ja-JP" altLang="en-US" sz="1200" kern="1200" dirty="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ロボットを動かすために必要な知識の提示と</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と共に考える体験を組み合わせることで</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学習者が技術の仕組みやプログラムの原理を実際に触れながら理解を深める機会を提供することを目的と</a:t>
            </a:r>
            <a:r>
              <a:rPr kumimoji="1" lang="ja-JP" altLang="en-US" sz="1200" kern="1200" dirty="0">
                <a:solidFill>
                  <a:schemeClr val="tx1"/>
                </a:solidFill>
                <a:effectLst/>
                <a:latin typeface="+mn-lt"/>
                <a:ea typeface="+mn-ea"/>
                <a:cs typeface="+mn-cs"/>
              </a:rPr>
              <a:t>します．</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2</a:t>
            </a:fld>
            <a:endParaRPr kumimoji="1" lang="ja-JP" altLang="en-US"/>
          </a:p>
        </p:txBody>
      </p:sp>
    </p:spTree>
    <p:extLst>
      <p:ext uri="{BB962C8B-B14F-4D97-AF65-F5344CB8AC3E}">
        <p14:creationId xmlns:p14="http://schemas.microsoft.com/office/powerpoint/2010/main" val="2962446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6994D-7C6A-25E2-8363-3E37E09B83F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9F27215-071B-B160-6DED-F1C528620F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408004-8A51-C252-B25D-6CF4DC8BA89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DFB60E8-042F-887D-A9A2-61F22E878045}"/>
              </a:ext>
            </a:extLst>
          </p:cNvPr>
          <p:cNvSpPr>
            <a:spLocks noGrp="1"/>
          </p:cNvSpPr>
          <p:nvPr>
            <p:ph type="sldNum" sz="quarter" idx="5"/>
          </p:nvPr>
        </p:nvSpPr>
        <p:spPr/>
        <p:txBody>
          <a:bodyPr/>
          <a:lstStyle/>
          <a:p>
            <a:fld id="{3C5913FE-D4FD-4FA8-B3CD-285CE4F72C58}" type="slidenum">
              <a:rPr kumimoji="1" lang="ja-JP" altLang="en-US" smtClean="0"/>
              <a:t>24</a:t>
            </a:fld>
            <a:endParaRPr kumimoji="1" lang="ja-JP" altLang="en-US"/>
          </a:p>
        </p:txBody>
      </p:sp>
    </p:spTree>
    <p:extLst>
      <p:ext uri="{BB962C8B-B14F-4D97-AF65-F5344CB8AC3E}">
        <p14:creationId xmlns:p14="http://schemas.microsoft.com/office/powerpoint/2010/main" val="21550812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を用いたプログラミングでは，</a:t>
            </a:r>
            <a:endParaRPr kumimoji="1" lang="en-US" altLang="ja-JP" dirty="0"/>
          </a:p>
          <a:p>
            <a:r>
              <a:rPr kumimoji="1" lang="ja-JP" altLang="en-US" dirty="0"/>
              <a:t>実現して欲しい動作とハードウェア（ロボット）の仕様を整理して，伝えることが重要です．</a:t>
            </a:r>
            <a:endParaRPr kumimoji="1" lang="en-US" altLang="ja-JP" dirty="0"/>
          </a:p>
          <a:p>
            <a:endParaRPr kumimoji="1" lang="en-US" altLang="ja-JP" dirty="0"/>
          </a:p>
          <a:p>
            <a:r>
              <a:rPr kumimoji="1" lang="ja-JP" altLang="en-US" dirty="0"/>
              <a:t>これまで説明した内容を基に，動作プログラムを作り，実際に試します．</a:t>
            </a:r>
            <a:endParaRPr kumimoji="1" lang="en-US" altLang="ja-JP" dirty="0"/>
          </a:p>
          <a:p>
            <a:r>
              <a:rPr kumimoji="1" lang="ja-JP" altLang="en-US" dirty="0"/>
              <a:t>最初の目的は，</a:t>
            </a:r>
            <a:r>
              <a:rPr kumimoji="1" lang="en-US" altLang="ja-JP" dirty="0"/>
              <a:t>DC</a:t>
            </a:r>
            <a:r>
              <a:rPr kumimoji="1" lang="ja-JP" altLang="en-US" dirty="0"/>
              <a:t>モータを動かすことです．</a:t>
            </a:r>
            <a:endParaRPr kumimoji="1" lang="en-US" altLang="ja-JP" dirty="0"/>
          </a:p>
          <a:p>
            <a:endParaRPr kumimoji="1" lang="en-US" altLang="ja-JP" dirty="0"/>
          </a:p>
          <a:p>
            <a:endParaRPr kumimoji="1" lang="en-US" altLang="ja-JP" dirty="0"/>
          </a:p>
          <a:p>
            <a:r>
              <a:rPr kumimoji="1" lang="ja-JP" altLang="en-US" dirty="0"/>
              <a:t>途中，コードエラーが出た場合，そのコードを全てコピーして，生成</a:t>
            </a:r>
            <a:r>
              <a:rPr kumimoji="1" lang="en-US" altLang="ja-JP" dirty="0"/>
              <a:t>AI</a:t>
            </a:r>
            <a:r>
              <a:rPr kumimoji="1" lang="ja-JP" altLang="en-US" dirty="0"/>
              <a:t>へ張り付け（ペースト）して</a:t>
            </a:r>
            <a:endParaRPr kumimoji="1" lang="en-US" altLang="ja-JP" dirty="0"/>
          </a:p>
          <a:p>
            <a:r>
              <a:rPr kumimoji="1" lang="ja-JP" altLang="en-US" dirty="0"/>
              <a:t>デバッグを指示してください．生成</a:t>
            </a:r>
            <a:r>
              <a:rPr kumimoji="1" lang="en-US" altLang="ja-JP" dirty="0"/>
              <a:t>AI</a:t>
            </a:r>
            <a:r>
              <a:rPr kumimoji="1" lang="ja-JP" altLang="en-US" dirty="0"/>
              <a:t>のデバッグは優秀です．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25</a:t>
            </a:fld>
            <a:endParaRPr kumimoji="1" lang="ja-JP" altLang="en-US"/>
          </a:p>
        </p:txBody>
      </p:sp>
    </p:spTree>
    <p:extLst>
      <p:ext uri="{BB962C8B-B14F-4D97-AF65-F5344CB8AC3E}">
        <p14:creationId xmlns:p14="http://schemas.microsoft.com/office/powerpoint/2010/main" val="22150641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User</a:t>
            </a:r>
            <a:r>
              <a:rPr kumimoji="1" lang="ja-JP" altLang="en-US" dirty="0"/>
              <a:t>登録 ＋ サインイン」 した場合と「サインイン 無し利用」でも，生成されるコードや補足説明に大きな違いは出ていません．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しかし，コードの表現は，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User</a:t>
            </a:r>
            <a:r>
              <a:rPr kumimoji="1" lang="ja-JP" altLang="en-US" dirty="0"/>
              <a:t>登録 ＋ サインイン」 →背景白</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「サインイン 無し利用」 →背景黒　と異なるので，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受講者へ気にしなくて良い点を伝えてください．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User</a:t>
            </a:r>
            <a:r>
              <a:rPr kumimoji="1" lang="ja-JP" altLang="en-US" dirty="0"/>
              <a:t>登録 ＋ サインイン」 した場合は，それ以前に行った会話の学習結果が回答に反映されます．</a:t>
            </a:r>
          </a:p>
          <a:p>
            <a:r>
              <a:rPr kumimoji="1" lang="ja-JP" altLang="en-US" dirty="0"/>
              <a:t>これは，利用者の「好み」「傾向」を学習している様で，余計な指示が減り便利と感じています．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30</a:t>
            </a:fld>
            <a:endParaRPr kumimoji="1" lang="ja-JP" altLang="en-US"/>
          </a:p>
        </p:txBody>
      </p:sp>
    </p:spTree>
    <p:extLst>
      <p:ext uri="{BB962C8B-B14F-4D97-AF65-F5344CB8AC3E}">
        <p14:creationId xmlns:p14="http://schemas.microsoft.com/office/powerpoint/2010/main" val="148108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回答として生成されたプログラムは，受講者毎に違いがあると思います．</a:t>
            </a:r>
            <a:endParaRPr kumimoji="1" lang="en-US" altLang="ja-JP" dirty="0"/>
          </a:p>
          <a:p>
            <a:endParaRPr kumimoji="1" lang="en-US" altLang="ja-JP" dirty="0"/>
          </a:p>
          <a:p>
            <a:r>
              <a:rPr kumimoji="1" lang="ja-JP" altLang="en-US" dirty="0"/>
              <a:t>教材提示されているプログラムは，あくまでも（例）です．</a:t>
            </a:r>
            <a:endParaRPr kumimoji="1" lang="en-US" altLang="ja-JP" dirty="0"/>
          </a:p>
          <a:p>
            <a:endParaRPr kumimoji="1" lang="en-US" altLang="ja-JP" dirty="0"/>
          </a:p>
          <a:p>
            <a:r>
              <a:rPr kumimoji="1" lang="ja-JP" altLang="en-US" dirty="0"/>
              <a:t>受講者がプログラムの内容を理解して，</a:t>
            </a:r>
            <a:endParaRPr kumimoji="1" lang="en-US" altLang="ja-JP" dirty="0"/>
          </a:p>
          <a:p>
            <a:r>
              <a:rPr kumimoji="1" lang="en-US" altLang="ja-JP" dirty="0"/>
              <a:t>Arduino IDE</a:t>
            </a:r>
            <a:r>
              <a:rPr kumimoji="1" lang="ja-JP" altLang="en-US" dirty="0"/>
              <a:t>上で編集し，エラーなく</a:t>
            </a:r>
            <a:r>
              <a:rPr kumimoji="1" lang="en-US" altLang="ja-JP" dirty="0"/>
              <a:t>RDC</a:t>
            </a:r>
            <a:r>
              <a:rPr kumimoji="1" lang="ja-JP" altLang="en-US" dirty="0"/>
              <a:t>へ転送でき，目的を達成できれば</a:t>
            </a:r>
            <a:r>
              <a:rPr kumimoji="1" lang="en-US" altLang="ja-JP" dirty="0"/>
              <a:t>OK</a:t>
            </a:r>
            <a:r>
              <a:rPr kumimoji="1" lang="ja-JP" altLang="en-US" dirty="0"/>
              <a:t>です．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31</a:t>
            </a:fld>
            <a:endParaRPr kumimoji="1" lang="ja-JP" altLang="en-US"/>
          </a:p>
        </p:txBody>
      </p:sp>
    </p:spTree>
    <p:extLst>
      <p:ext uri="{BB962C8B-B14F-4D97-AF65-F5344CB8AC3E}">
        <p14:creationId xmlns:p14="http://schemas.microsoft.com/office/powerpoint/2010/main" val="2600310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プログラムとコードの違いを紹介します．</a:t>
            </a:r>
            <a:endParaRPr kumimoji="1" lang="en-US" altLang="ja-JP" dirty="0"/>
          </a:p>
          <a:p>
            <a:r>
              <a:rPr kumimoji="1" lang="ja-JP" altLang="en-US" dirty="0"/>
              <a:t>「</a:t>
            </a:r>
            <a:r>
              <a:rPr kumimoji="1" lang="en-US" altLang="ja-JP" dirty="0"/>
              <a:t>DC</a:t>
            </a:r>
            <a:r>
              <a:rPr kumimoji="1" lang="ja-JP" altLang="en-US" dirty="0"/>
              <a:t>モータを</a:t>
            </a:r>
            <a:r>
              <a:rPr kumimoji="1" lang="en-US" altLang="ja-JP" dirty="0"/>
              <a:t>1</a:t>
            </a:r>
            <a:r>
              <a:rPr kumimoji="1" lang="ja-JP" altLang="en-US" dirty="0"/>
              <a:t>秒間 正転させる」 ＝ </a:t>
            </a:r>
            <a:r>
              <a:rPr kumimoji="1" lang="ja-JP" altLang="en-US" b="1" dirty="0"/>
              <a:t>プログラム</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err="1">
                <a:solidFill>
                  <a:schemeClr val="tx1"/>
                </a:solidFill>
                <a:effectLst/>
                <a:latin typeface="+mn-lt"/>
                <a:ea typeface="+mn-ea"/>
                <a:cs typeface="+mn-cs"/>
              </a:rPr>
              <a:t>digitalWrite</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や </a:t>
            </a:r>
            <a:r>
              <a:rPr kumimoji="1" lang="en-US" altLang="ja-JP" sz="1200" b="0" i="0" kern="1200" dirty="0">
                <a:solidFill>
                  <a:schemeClr val="tx1"/>
                </a:solidFill>
                <a:effectLst/>
                <a:latin typeface="+mn-lt"/>
                <a:ea typeface="+mn-ea"/>
                <a:cs typeface="+mn-cs"/>
              </a:rPr>
              <a:t>ledcWrite() </a:t>
            </a:r>
            <a:r>
              <a:rPr kumimoji="1" lang="ja-JP" altLang="en-US" sz="1200" b="0" i="0" kern="1200" dirty="0">
                <a:solidFill>
                  <a:schemeClr val="tx1"/>
                </a:solidFill>
                <a:effectLst/>
                <a:latin typeface="+mn-lt"/>
                <a:ea typeface="+mn-ea"/>
                <a:cs typeface="+mn-cs"/>
              </a:rPr>
              <a:t>などの命令文＝</a:t>
            </a:r>
            <a:r>
              <a:rPr kumimoji="1" lang="ja-JP" altLang="en-US" sz="1200" b="1" i="0" kern="1200" dirty="0">
                <a:solidFill>
                  <a:schemeClr val="tx1"/>
                </a:solidFill>
                <a:effectLst/>
                <a:latin typeface="+mn-lt"/>
                <a:ea typeface="+mn-ea"/>
                <a:cs typeface="+mn-cs"/>
              </a:rPr>
              <a:t>コード　</a:t>
            </a:r>
            <a:r>
              <a:rPr kumimoji="1" lang="ja-JP" altLang="en-US" dirty="0"/>
              <a:t>です．</a:t>
            </a:r>
            <a:endParaRPr kumimoji="1" lang="en-US" altLang="ja-JP" dirty="0"/>
          </a:p>
          <a:p>
            <a:endParaRPr kumimoji="1" lang="en-US" altLang="ja-JP" dirty="0"/>
          </a:p>
          <a:p>
            <a:r>
              <a:rPr kumimoji="1" lang="ja-JP" altLang="en-US" dirty="0"/>
              <a:t>プログラムとは，</a:t>
            </a:r>
          </a:p>
          <a:p>
            <a:r>
              <a:rPr kumimoji="1" lang="ja-JP" altLang="en-US" dirty="0"/>
              <a:t>コンピュータに「何をどうするか」を命令する全体のしくみのこと</a:t>
            </a:r>
            <a:endParaRPr kumimoji="1" lang="en-US" altLang="ja-JP" dirty="0"/>
          </a:p>
          <a:p>
            <a:endParaRPr kumimoji="1" lang="en-US" altLang="ja-JP" dirty="0"/>
          </a:p>
          <a:p>
            <a:r>
              <a:rPr kumimoji="1" lang="ja-JP" altLang="en-US" dirty="0"/>
              <a:t>コードとは，</a:t>
            </a:r>
          </a:p>
          <a:p>
            <a:r>
              <a:rPr kumimoji="1" lang="ja-JP" altLang="en-US" dirty="0"/>
              <a:t>プログラムを作るために書かれた文字や記号の命令文のこと</a:t>
            </a:r>
            <a:endParaRPr kumimoji="1" lang="en-US" altLang="ja-JP" dirty="0"/>
          </a:p>
          <a:p>
            <a:endParaRPr kumimoji="1" lang="en-US" altLang="ja-JP" dirty="0"/>
          </a:p>
          <a:p>
            <a:r>
              <a:rPr kumimoji="1" lang="ja-JP" altLang="en-US" dirty="0"/>
              <a:t>ここでは，</a:t>
            </a:r>
            <a:r>
              <a:rPr kumimoji="1" lang="en-US" altLang="ja-JP" dirty="0"/>
              <a:t>Arduino </a:t>
            </a:r>
            <a:r>
              <a:rPr kumimoji="1" lang="ja-JP" altLang="en-US" dirty="0"/>
              <a:t>プログラムの構造を，「初期構造部」</a:t>
            </a:r>
            <a:r>
              <a:rPr kumimoji="1" lang="en-US" altLang="ja-JP" dirty="0"/>
              <a:t>/</a:t>
            </a:r>
            <a:r>
              <a:rPr kumimoji="1" lang="ja-JP" altLang="en-US" dirty="0"/>
              <a:t>「起動処理部」</a:t>
            </a:r>
            <a:r>
              <a:rPr kumimoji="1" lang="en-US" altLang="ja-JP" dirty="0"/>
              <a:t>/</a:t>
            </a:r>
            <a:r>
              <a:rPr kumimoji="1" lang="ja-JP" altLang="en-US" dirty="0"/>
              <a:t>「動作処理部」に分けて説明します．</a:t>
            </a:r>
            <a:endParaRPr kumimoji="1" lang="en-US" altLang="ja-JP"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33</a:t>
            </a:fld>
            <a:endParaRPr kumimoji="1" lang="ja-JP" altLang="en-US"/>
          </a:p>
        </p:txBody>
      </p:sp>
    </p:spTree>
    <p:extLst>
      <p:ext uri="{BB962C8B-B14F-4D97-AF65-F5344CB8AC3E}">
        <p14:creationId xmlns:p14="http://schemas.microsoft.com/office/powerpoint/2010/main" val="4215367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Arduino </a:t>
            </a:r>
            <a:r>
              <a:rPr kumimoji="1" lang="ja-JP" altLang="en-US" dirty="0"/>
              <a:t>を用いて</a:t>
            </a:r>
            <a:r>
              <a:rPr kumimoji="1" lang="en-US" altLang="ja-JP" dirty="0"/>
              <a:t>DC</a:t>
            </a:r>
            <a:r>
              <a:rPr kumimoji="1" lang="ja-JP" altLang="en-US" dirty="0"/>
              <a:t>モータを動かす方法は，いくつかあります．</a:t>
            </a:r>
            <a:endParaRPr kumimoji="1" lang="en-US" altLang="ja-JP" dirty="0"/>
          </a:p>
          <a:p>
            <a:endParaRPr kumimoji="1" lang="en-US" altLang="ja-JP" dirty="0"/>
          </a:p>
          <a:p>
            <a:r>
              <a:rPr kumimoji="1" lang="ja-JP" altLang="en-US" dirty="0"/>
              <a:t>講座で用いる</a:t>
            </a:r>
            <a:r>
              <a:rPr kumimoji="1" lang="en-US" altLang="ja-JP" dirty="0"/>
              <a:t>RDC</a:t>
            </a:r>
            <a:r>
              <a:rPr kumimoji="1" lang="ja-JP" altLang="en-US" dirty="0"/>
              <a:t>は，「</a:t>
            </a:r>
            <a:r>
              <a:rPr kumimoji="1" lang="en-US" altLang="ja-JP" sz="1200" dirty="0"/>
              <a:t>PWM</a:t>
            </a:r>
            <a:r>
              <a:rPr kumimoji="1" lang="ja-JP" altLang="en-US" sz="1200" dirty="0"/>
              <a:t>付き</a:t>
            </a:r>
            <a:r>
              <a:rPr kumimoji="1" lang="en-US" altLang="ja-JP" sz="1200" dirty="0"/>
              <a:t>H</a:t>
            </a:r>
            <a:r>
              <a:rPr kumimoji="1" lang="ja-JP" altLang="en-US" sz="1200" dirty="0"/>
              <a:t>ブリッジ制御</a:t>
            </a:r>
            <a:r>
              <a:rPr kumimoji="1" lang="ja-JP" altLang="en-US" dirty="0"/>
              <a:t>」を利用します．</a:t>
            </a:r>
            <a:endParaRPr kumimoji="1" lang="en-US" altLang="ja-JP" dirty="0"/>
          </a:p>
          <a:p>
            <a:endParaRPr kumimoji="1" lang="en-US" altLang="ja-JP" dirty="0"/>
          </a:p>
          <a:p>
            <a:r>
              <a:rPr kumimoji="1" lang="ja-JP" altLang="en-US" dirty="0"/>
              <a:t>表示されているプログラムは，</a:t>
            </a:r>
            <a:endParaRPr kumimoji="1" lang="en-US" altLang="ja-JP" dirty="0"/>
          </a:p>
          <a:p>
            <a:r>
              <a:rPr kumimoji="1" lang="ja-JP" altLang="en-US" dirty="0"/>
              <a:t>「</a:t>
            </a:r>
            <a:r>
              <a:rPr kumimoji="1" lang="en-US" altLang="ja-JP" sz="1200" dirty="0"/>
              <a:t>H</a:t>
            </a:r>
            <a:r>
              <a:rPr kumimoji="1" lang="ja-JP" altLang="en-US" sz="1200" dirty="0"/>
              <a:t>ブリッジ制御</a:t>
            </a:r>
            <a:r>
              <a:rPr kumimoji="1" lang="ja-JP" altLang="en-US" dirty="0"/>
              <a:t>」向けのコード（命令）で書かれているので，</a:t>
            </a:r>
            <a:endParaRPr kumimoji="1" lang="en-US" altLang="ja-JP" dirty="0"/>
          </a:p>
          <a:p>
            <a:endParaRPr kumimoji="1" lang="en-US" altLang="ja-JP" dirty="0"/>
          </a:p>
          <a:p>
            <a:r>
              <a:rPr kumimoji="1" lang="ja-JP" altLang="en-US" dirty="0"/>
              <a:t>生成</a:t>
            </a:r>
            <a:r>
              <a:rPr kumimoji="1" lang="en-US" altLang="ja-JP" dirty="0"/>
              <a:t>AI</a:t>
            </a:r>
            <a:r>
              <a:rPr kumimoji="1" lang="ja-JP" altLang="en-US" dirty="0"/>
              <a:t>へ</a:t>
            </a:r>
            <a:endParaRPr kumimoji="1" lang="en-US" altLang="ja-JP" dirty="0"/>
          </a:p>
          <a:p>
            <a:r>
              <a:rPr kumimoji="1" lang="ja-JP" altLang="en-US" dirty="0"/>
              <a:t>「</a:t>
            </a:r>
            <a:r>
              <a:rPr lang="en-US" altLang="ja-JP" sz="1200" dirty="0"/>
              <a:t>PWM</a:t>
            </a:r>
            <a:r>
              <a:rPr lang="ja-JP" altLang="en-US" sz="1200" dirty="0"/>
              <a:t>付き</a:t>
            </a:r>
            <a:r>
              <a:rPr lang="en-US" altLang="ja-JP" sz="1200" dirty="0"/>
              <a:t>H</a:t>
            </a:r>
            <a:r>
              <a:rPr lang="ja-JP" altLang="en-US" sz="1200" dirty="0"/>
              <a:t>ブリッジ制御のコードへ変更してください</a:t>
            </a:r>
            <a:r>
              <a:rPr kumimoji="1" lang="ja-JP" altLang="en-US" dirty="0"/>
              <a:t>」と指示を出してください．</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34</a:t>
            </a:fld>
            <a:endParaRPr kumimoji="1" lang="ja-JP" altLang="en-US"/>
          </a:p>
        </p:txBody>
      </p:sp>
    </p:spTree>
    <p:extLst>
      <p:ext uri="{BB962C8B-B14F-4D97-AF65-F5344CB8AC3E}">
        <p14:creationId xmlns:p14="http://schemas.microsoft.com/office/powerpoint/2010/main" val="267319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生成されたプログラムの中に，「</a:t>
            </a:r>
            <a:r>
              <a:rPr kumimoji="1" lang="en-US" altLang="ja-JP" dirty="0"/>
              <a:t>if</a:t>
            </a:r>
            <a:r>
              <a:rPr kumimoji="1" lang="ja-JP" altLang="en-US" dirty="0"/>
              <a:t>文と</a:t>
            </a:r>
            <a:r>
              <a:rPr kumimoji="1" lang="en-US" altLang="ja-JP" dirty="0"/>
              <a:t>bool</a:t>
            </a:r>
            <a:r>
              <a:rPr kumimoji="1" lang="ja-JP" altLang="en-US" dirty="0"/>
              <a:t>型変数による正転・逆転の切り替え」を用いたものがあれば，</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IF</a:t>
            </a:r>
            <a:r>
              <a:rPr kumimoji="1" lang="ja-JP" altLang="en-US" dirty="0"/>
              <a:t>文を使わないコードへの変更を勧めます．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プログラミングに自信のある受講者であれば，</a:t>
            </a:r>
            <a:r>
              <a:rPr kumimoji="1" lang="en-US" altLang="ja-JP" dirty="0"/>
              <a:t>IF</a:t>
            </a:r>
            <a:r>
              <a:rPr kumimoji="1" lang="ja-JP" altLang="en-US" dirty="0"/>
              <a:t>文はチャレンジ課題として良いと思います．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この講座では条件分岐を扱いませんが，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前進→停止→前進→停止→回転　などロボットのシナリオ動作の「繰り返し部」の表記には有効な方法です．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35</a:t>
            </a:fld>
            <a:endParaRPr kumimoji="1" lang="ja-JP" altLang="en-US"/>
          </a:p>
        </p:txBody>
      </p:sp>
    </p:spTree>
    <p:extLst>
      <p:ext uri="{BB962C8B-B14F-4D97-AF65-F5344CB8AC3E}">
        <p14:creationId xmlns:p14="http://schemas.microsoft.com/office/powerpoint/2010/main" val="14516470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このコードは，</a:t>
            </a:r>
            <a:r>
              <a:rPr kumimoji="1" lang="en-US" altLang="ja-JP" dirty="0"/>
              <a:t>ESP32</a:t>
            </a:r>
            <a:r>
              <a:rPr kumimoji="1" lang="ja-JP" altLang="en-US" dirty="0"/>
              <a:t>以外の</a:t>
            </a:r>
            <a:r>
              <a:rPr kumimoji="1" lang="en-US" altLang="ja-JP" dirty="0"/>
              <a:t>RDC</a:t>
            </a:r>
            <a:r>
              <a:rPr kumimoji="1" lang="ja-JP" altLang="en-US" dirty="0"/>
              <a:t>用コードです．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PWM</a:t>
            </a:r>
            <a:r>
              <a:rPr kumimoji="1" lang="ja-JP" altLang="en-US" dirty="0"/>
              <a:t>に対する設定に，後ほど紹介する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00B050"/>
                </a:solidFill>
              </a:rPr>
              <a:t>ledcSetup</a:t>
            </a:r>
            <a:r>
              <a:rPr kumimoji="1" lang="en-US" altLang="ja-JP" sz="1200" dirty="0"/>
              <a:t>(</a:t>
            </a:r>
            <a:r>
              <a:rPr kumimoji="1" lang="en-US" altLang="ja-JP" sz="1200" dirty="0">
                <a:solidFill>
                  <a:srgbClr val="7030A0"/>
                </a:solidFill>
              </a:rPr>
              <a:t>unint8_t</a:t>
            </a:r>
            <a:r>
              <a:rPr kumimoji="1" lang="ja-JP" altLang="en-US" sz="1200" dirty="0">
                <a:solidFill>
                  <a:srgbClr val="002060"/>
                </a:solidFill>
              </a:rPr>
              <a:t> </a:t>
            </a:r>
            <a:r>
              <a:rPr kumimoji="1" lang="fr-FR" altLang="ja-JP" sz="1200" dirty="0">
                <a:solidFill>
                  <a:srgbClr val="002060"/>
                </a:solidFill>
              </a:rPr>
              <a:t>channel, </a:t>
            </a:r>
            <a:r>
              <a:rPr kumimoji="1" lang="fr-FR" altLang="ja-JP" sz="1200" dirty="0">
                <a:solidFill>
                  <a:srgbClr val="7030A0"/>
                </a:solidFill>
              </a:rPr>
              <a:t>double</a:t>
            </a:r>
            <a:r>
              <a:rPr kumimoji="1" lang="fr-FR" altLang="ja-JP" sz="1200" dirty="0">
                <a:solidFill>
                  <a:srgbClr val="002060"/>
                </a:solidFill>
              </a:rPr>
              <a:t> freq, </a:t>
            </a:r>
            <a:r>
              <a:rPr kumimoji="1" lang="fr-FR" altLang="ja-JP" sz="1200" dirty="0">
                <a:solidFill>
                  <a:srgbClr val="7030A0"/>
                </a:solidFill>
              </a:rPr>
              <a:t>uint8_t</a:t>
            </a:r>
            <a:r>
              <a:rPr kumimoji="1" lang="fr-FR" altLang="ja-JP" sz="1200" dirty="0">
                <a:solidFill>
                  <a:srgbClr val="002060"/>
                </a:solidFill>
              </a:rPr>
              <a:t> resolution_bits</a:t>
            </a:r>
            <a:r>
              <a:rPr kumimoji="1" lang="fr-FR" altLang="ja-JP" sz="1200" dirty="0"/>
              <a:t>);</a:t>
            </a:r>
            <a:endParaRPr kumimoji="1" lang="en-US" altLang="ja-JP" sz="1200" dirty="0"/>
          </a:p>
          <a:p>
            <a:r>
              <a:rPr kumimoji="1" lang="ja-JP" altLang="en-US" dirty="0"/>
              <a:t>を用いていません．</a:t>
            </a:r>
            <a:endParaRPr kumimoji="1" lang="en-US" altLang="ja-JP" dirty="0"/>
          </a:p>
          <a:p>
            <a:endParaRPr kumimoji="1" lang="en-US" altLang="ja-JP" dirty="0"/>
          </a:p>
          <a:p>
            <a:r>
              <a:rPr kumimoji="1" lang="ja-JP" altLang="en-US" dirty="0"/>
              <a:t>受講者が自分のコードとの違いに気づき，「そわそわ」するか確認に使ってください．</a:t>
            </a:r>
            <a:endParaRPr kumimoji="1" lang="en-US" altLang="ja-JP" dirty="0"/>
          </a:p>
          <a:p>
            <a:r>
              <a:rPr kumimoji="1" lang="ja-JP" altLang="en-US" dirty="0"/>
              <a:t>判らないことは，生成</a:t>
            </a:r>
            <a:r>
              <a:rPr kumimoji="1" lang="en-US" altLang="ja-JP" dirty="0"/>
              <a:t>AI</a:t>
            </a:r>
            <a:r>
              <a:rPr kumimoji="1" lang="ja-JP" altLang="en-US" dirty="0"/>
              <a:t>へ質問する機会としても利用できます．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36</a:t>
            </a:fld>
            <a:endParaRPr kumimoji="1" lang="ja-JP" altLang="en-US"/>
          </a:p>
        </p:txBody>
      </p:sp>
    </p:spTree>
    <p:extLst>
      <p:ext uri="{BB962C8B-B14F-4D97-AF65-F5344CB8AC3E}">
        <p14:creationId xmlns:p14="http://schemas.microsoft.com/office/powerpoint/2010/main" val="601372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このページから</a:t>
            </a:r>
            <a:r>
              <a:rPr kumimoji="1" lang="en-US" altLang="ja-JP" dirty="0"/>
              <a:t>P.39</a:t>
            </a:r>
            <a:r>
              <a:rPr kumimoji="1" lang="ja-JP" altLang="en-US" dirty="0"/>
              <a:t>にて，</a:t>
            </a:r>
            <a:r>
              <a:rPr kumimoji="1" lang="en-US" altLang="ja-JP" dirty="0"/>
              <a:t>ESP32</a:t>
            </a:r>
            <a:r>
              <a:rPr kumimoji="1" lang="ja-JP" altLang="en-US" dirty="0"/>
              <a:t>独自の</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dirty="0">
              <a:solidFill>
                <a:srgbClr val="00B05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00B050"/>
                </a:solidFill>
              </a:rPr>
              <a:t>ledcSetup</a:t>
            </a:r>
            <a:r>
              <a:rPr kumimoji="1" lang="en-US" altLang="ja-JP" sz="1200" dirty="0"/>
              <a:t>(</a:t>
            </a:r>
            <a:r>
              <a:rPr kumimoji="1" lang="en-US" altLang="ja-JP" sz="1200" dirty="0">
                <a:solidFill>
                  <a:srgbClr val="7030A0"/>
                </a:solidFill>
              </a:rPr>
              <a:t>unint8_t</a:t>
            </a:r>
            <a:r>
              <a:rPr kumimoji="1" lang="ja-JP" altLang="en-US" sz="1200" dirty="0">
                <a:solidFill>
                  <a:srgbClr val="002060"/>
                </a:solidFill>
              </a:rPr>
              <a:t> </a:t>
            </a:r>
            <a:r>
              <a:rPr kumimoji="1" lang="fr-FR" altLang="ja-JP" sz="1200" dirty="0">
                <a:solidFill>
                  <a:srgbClr val="002060"/>
                </a:solidFill>
              </a:rPr>
              <a:t>channel, </a:t>
            </a:r>
            <a:r>
              <a:rPr kumimoji="1" lang="fr-FR" altLang="ja-JP" sz="1200" dirty="0">
                <a:solidFill>
                  <a:srgbClr val="7030A0"/>
                </a:solidFill>
              </a:rPr>
              <a:t>double</a:t>
            </a:r>
            <a:r>
              <a:rPr kumimoji="1" lang="fr-FR" altLang="ja-JP" sz="1200" dirty="0">
                <a:solidFill>
                  <a:srgbClr val="002060"/>
                </a:solidFill>
              </a:rPr>
              <a:t> freq, </a:t>
            </a:r>
            <a:r>
              <a:rPr kumimoji="1" lang="fr-FR" altLang="ja-JP" sz="1200" dirty="0">
                <a:solidFill>
                  <a:srgbClr val="7030A0"/>
                </a:solidFill>
              </a:rPr>
              <a:t>uint8_t</a:t>
            </a:r>
            <a:r>
              <a:rPr kumimoji="1" lang="fr-FR" altLang="ja-JP" sz="1200" dirty="0">
                <a:solidFill>
                  <a:srgbClr val="002060"/>
                </a:solidFill>
              </a:rPr>
              <a:t> resolution_bits</a:t>
            </a:r>
            <a:r>
              <a:rPr kumimoji="1" lang="fr-FR" altLang="ja-JP" sz="1200" dirty="0"/>
              <a:t>);</a:t>
            </a:r>
            <a:endParaRPr kumimoji="1"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dirty="0">
                <a:solidFill>
                  <a:srgbClr val="00B050"/>
                </a:solidFill>
              </a:rPr>
              <a:t>ledcWrite</a:t>
            </a:r>
            <a:r>
              <a:rPr kumimoji="1" lang="en-US" altLang="ja-JP" sz="1200" dirty="0"/>
              <a:t>(</a:t>
            </a:r>
            <a:r>
              <a:rPr kumimoji="1" lang="en-US" altLang="ja-JP" sz="1200" dirty="0">
                <a:solidFill>
                  <a:srgbClr val="7030A0"/>
                </a:solidFill>
              </a:rPr>
              <a:t>unint8_t</a:t>
            </a:r>
            <a:r>
              <a:rPr kumimoji="1" lang="ja-JP" altLang="en-US" sz="1200" dirty="0">
                <a:solidFill>
                  <a:srgbClr val="002060"/>
                </a:solidFill>
              </a:rPr>
              <a:t> </a:t>
            </a:r>
            <a:r>
              <a:rPr kumimoji="1" lang="fr-FR" altLang="ja-JP" sz="1200" dirty="0">
                <a:solidFill>
                  <a:srgbClr val="002060"/>
                </a:solidFill>
              </a:rPr>
              <a:t>channel, </a:t>
            </a:r>
            <a:r>
              <a:rPr kumimoji="1" lang="en-US" altLang="ja-JP" sz="1200" dirty="0">
                <a:solidFill>
                  <a:srgbClr val="7030A0"/>
                </a:solidFill>
              </a:rPr>
              <a:t>unint32_t</a:t>
            </a:r>
            <a:r>
              <a:rPr kumimoji="1" lang="ja-JP" altLang="en-US" sz="1200" dirty="0">
                <a:solidFill>
                  <a:srgbClr val="002060"/>
                </a:solidFill>
              </a:rPr>
              <a:t> </a:t>
            </a:r>
            <a:r>
              <a:rPr kumimoji="1" lang="fr-FR" altLang="ja-JP" sz="1200" dirty="0">
                <a:solidFill>
                  <a:srgbClr val="002060"/>
                </a:solidFill>
              </a:rPr>
              <a:t>duty</a:t>
            </a:r>
            <a:r>
              <a:rPr kumimoji="1" lang="fr-FR" altLang="ja-JP" sz="1200" dirty="0"/>
              <a:t>);</a:t>
            </a:r>
            <a:endParaRPr kumimoji="1" lang="en-US" altLang="ja-JP" sz="1200" dirty="0"/>
          </a:p>
          <a:p>
            <a:endParaRPr kumimoji="1" lang="en-US" altLang="ja-JP" dirty="0"/>
          </a:p>
          <a:p>
            <a:r>
              <a:rPr kumimoji="1" lang="ja-JP" altLang="en-US" dirty="0"/>
              <a:t>を用いた</a:t>
            </a:r>
            <a:r>
              <a:rPr kumimoji="1" lang="en-US" altLang="ja-JP" dirty="0"/>
              <a:t>PWM</a:t>
            </a:r>
            <a:r>
              <a:rPr kumimoji="1" lang="ja-JP" altLang="en-US" dirty="0"/>
              <a:t>の設定を説明します．</a:t>
            </a:r>
            <a:endParaRPr kumimoji="1" lang="en-US" altLang="ja-JP" dirty="0"/>
          </a:p>
          <a:p>
            <a:endParaRPr kumimoji="1" lang="en-US" altLang="ja-JP" dirty="0"/>
          </a:p>
          <a:p>
            <a:r>
              <a:rPr kumimoji="1" lang="ja-JP" altLang="en-US" dirty="0"/>
              <a:t>その前に，</a:t>
            </a:r>
            <a:r>
              <a:rPr kumimoji="1" lang="en-US" altLang="ja-JP" dirty="0"/>
              <a:t>DC</a:t>
            </a:r>
            <a:r>
              <a:rPr kumimoji="1" lang="ja-JP" altLang="en-US" dirty="0"/>
              <a:t>モータを利用するための</a:t>
            </a:r>
            <a:r>
              <a:rPr kumimoji="1" lang="en-US" altLang="ja-JP" dirty="0"/>
              <a:t>PIN</a:t>
            </a:r>
            <a:r>
              <a:rPr kumimoji="1" lang="ja-JP" altLang="en-US" dirty="0"/>
              <a:t>設定を確認します．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37</a:t>
            </a:fld>
            <a:endParaRPr kumimoji="1" lang="ja-JP" altLang="en-US"/>
          </a:p>
        </p:txBody>
      </p:sp>
    </p:spTree>
    <p:extLst>
      <p:ext uri="{BB962C8B-B14F-4D97-AF65-F5344CB8AC3E}">
        <p14:creationId xmlns:p14="http://schemas.microsoft.com/office/powerpoint/2010/main" val="37362914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A3F3-48E3-0783-1221-C1EB7A0DACE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65C74D3-9DD3-1E1C-D3A8-775A89943383}"/>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C568295-1BBD-BE4D-3A6A-BE1EF9245195}"/>
              </a:ext>
            </a:extLst>
          </p:cNvPr>
          <p:cNvSpPr>
            <a:spLocks noGrp="1"/>
          </p:cNvSpPr>
          <p:nvPr>
            <p:ph type="body" idx="1"/>
          </p:nvPr>
        </p:nvSpPr>
        <p:spPr/>
        <p:txBody>
          <a:bodyPr/>
          <a:lstStyle/>
          <a:p>
            <a:r>
              <a:rPr kumimoji="1" lang="ja-JP" altLang="en-US" dirty="0"/>
              <a:t>このコードは</a:t>
            </a:r>
            <a:r>
              <a:rPr kumimoji="1" lang="en-US" altLang="ja-JP" dirty="0"/>
              <a:t>ESP32</a:t>
            </a:r>
            <a:r>
              <a:rPr kumimoji="1" lang="ja-JP" altLang="en-US" dirty="0"/>
              <a:t>用コードの例です．</a:t>
            </a:r>
            <a:endParaRPr kumimoji="1" lang="en-US" altLang="ja-JP" dirty="0"/>
          </a:p>
        </p:txBody>
      </p:sp>
      <p:sp>
        <p:nvSpPr>
          <p:cNvPr id="4" name="スライド番号プレースホルダー 3">
            <a:extLst>
              <a:ext uri="{FF2B5EF4-FFF2-40B4-BE49-F238E27FC236}">
                <a16:creationId xmlns:a16="http://schemas.microsoft.com/office/drawing/2014/main" id="{B5EA976D-957D-0407-001A-9C1D7F2D531E}"/>
              </a:ext>
            </a:extLst>
          </p:cNvPr>
          <p:cNvSpPr>
            <a:spLocks noGrp="1"/>
          </p:cNvSpPr>
          <p:nvPr>
            <p:ph type="sldNum" sz="quarter" idx="5"/>
          </p:nvPr>
        </p:nvSpPr>
        <p:spPr/>
        <p:txBody>
          <a:bodyPr/>
          <a:lstStyle/>
          <a:p>
            <a:fld id="{3C5913FE-D4FD-4FA8-B3CD-285CE4F72C58}" type="slidenum">
              <a:rPr kumimoji="1" lang="ja-JP" altLang="en-US" smtClean="0"/>
              <a:t>40</a:t>
            </a:fld>
            <a:endParaRPr kumimoji="1" lang="ja-JP" altLang="en-US"/>
          </a:p>
        </p:txBody>
      </p:sp>
    </p:spTree>
    <p:extLst>
      <p:ext uri="{BB962C8B-B14F-4D97-AF65-F5344CB8AC3E}">
        <p14:creationId xmlns:p14="http://schemas.microsoft.com/office/powerpoint/2010/main" val="584649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2022</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11</a:t>
            </a:r>
            <a:r>
              <a:rPr kumimoji="1" lang="ja-JP" altLang="ja-JP" sz="1200" kern="1200" dirty="0">
                <a:solidFill>
                  <a:schemeClr val="tx1"/>
                </a:solidFill>
                <a:effectLst/>
                <a:latin typeface="+mn-lt"/>
                <a:ea typeface="+mn-ea"/>
                <a:cs typeface="+mn-cs"/>
              </a:rPr>
              <a:t>月</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OpenAI</a:t>
            </a:r>
            <a:r>
              <a:rPr kumimoji="1" lang="ja-JP" altLang="ja-JP" sz="1200" kern="1200" dirty="0">
                <a:solidFill>
                  <a:schemeClr val="tx1"/>
                </a:solidFill>
                <a:effectLst/>
                <a:latin typeface="+mn-lt"/>
                <a:ea typeface="+mn-ea"/>
                <a:cs typeface="+mn-cs"/>
              </a:rPr>
              <a:t>社が「</a:t>
            </a:r>
            <a:r>
              <a:rPr kumimoji="1" lang="en-US" altLang="ja-JP" sz="1200" kern="1200" dirty="0">
                <a:solidFill>
                  <a:schemeClr val="tx1"/>
                </a:solidFill>
                <a:effectLst/>
                <a:latin typeface="+mn-lt"/>
                <a:ea typeface="+mn-ea"/>
                <a:cs typeface="+mn-cs"/>
              </a:rPr>
              <a:t>ChatGPT</a:t>
            </a:r>
            <a:r>
              <a:rPr kumimoji="1" lang="ja-JP" altLang="ja-JP" sz="1200" kern="1200" dirty="0">
                <a:solidFill>
                  <a:schemeClr val="tx1"/>
                </a:solidFill>
                <a:effectLst/>
                <a:latin typeface="+mn-lt"/>
                <a:ea typeface="+mn-ea"/>
                <a:cs typeface="+mn-cs"/>
              </a:rPr>
              <a:t>」を公開し</a:t>
            </a:r>
            <a:r>
              <a:rPr kumimoji="1" lang="ja-JP" altLang="en-US" sz="1200" kern="1200" dirty="0">
                <a:solidFill>
                  <a:schemeClr val="tx1"/>
                </a:solidFill>
                <a:effectLst/>
                <a:latin typeface="+mn-lt"/>
                <a:ea typeface="+mn-ea"/>
                <a:cs typeface="+mn-cs"/>
              </a:rPr>
              <a:t>ました．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より高機能な有料版も存在</a:t>
            </a:r>
            <a:r>
              <a:rPr kumimoji="1" lang="ja-JP" altLang="en-US" sz="1200" kern="1200" dirty="0">
                <a:solidFill>
                  <a:schemeClr val="tx1"/>
                </a:solidFill>
                <a:effectLst/>
                <a:latin typeface="+mn-lt"/>
                <a:ea typeface="+mn-ea"/>
                <a:cs typeface="+mn-cs"/>
              </a:rPr>
              <a:t>しますが，</a:t>
            </a:r>
            <a:r>
              <a:rPr kumimoji="1" lang="ja-JP" altLang="ja-JP" sz="1200" kern="1200" dirty="0">
                <a:solidFill>
                  <a:schemeClr val="tx1"/>
                </a:solidFill>
                <a:effectLst/>
                <a:latin typeface="+mn-lt"/>
                <a:ea typeface="+mn-ea"/>
                <a:cs typeface="+mn-cs"/>
              </a:rPr>
              <a:t>多くの企業が生成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を無料で提供する背景に</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世界中の多様な利用者を急速に増やす狙いがあると考えられ</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の改良や新機能開発には</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高度なアルゴリズムと有用なデータの双方が不可欠であり</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無料公開によって言語・文脈・目的の異なる多様なデータを大量に収集でき</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分類・整理されたデータは</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にとって重要な</a:t>
            </a:r>
            <a:r>
              <a:rPr kumimoji="1" lang="ja-JP" altLang="en-US" sz="1200" kern="1200" dirty="0">
                <a:solidFill>
                  <a:schemeClr val="tx1"/>
                </a:solidFill>
                <a:effectLst/>
                <a:latin typeface="+mn-lt"/>
                <a:ea typeface="+mn-ea"/>
                <a:cs typeface="+mn-cs"/>
              </a:rPr>
              <a:t>財産（宝の山）です．</a:t>
            </a:r>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a:t>
            </a:fld>
            <a:endParaRPr kumimoji="1" lang="ja-JP" altLang="en-US"/>
          </a:p>
        </p:txBody>
      </p:sp>
    </p:spTree>
    <p:extLst>
      <p:ext uri="{BB962C8B-B14F-4D97-AF65-F5344CB8AC3E}">
        <p14:creationId xmlns:p14="http://schemas.microsoft.com/office/powerpoint/2010/main" val="1893084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へ追加の指示を出すことで，コードの変更に伴う動作の確認が行えます．</a:t>
            </a:r>
            <a:endParaRPr kumimoji="1" lang="en-US" altLang="ja-JP" dirty="0"/>
          </a:p>
          <a:p>
            <a:endParaRPr kumimoji="1" lang="en-US" altLang="ja-JP" dirty="0"/>
          </a:p>
          <a:p>
            <a:r>
              <a:rPr kumimoji="1" lang="ja-JP" altLang="en-US" dirty="0"/>
              <a:t>少し時間を取って，自由に遊んでも良いと思います．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41</a:t>
            </a:fld>
            <a:endParaRPr kumimoji="1" lang="ja-JP" altLang="en-US"/>
          </a:p>
        </p:txBody>
      </p:sp>
    </p:spTree>
    <p:extLst>
      <p:ext uri="{BB962C8B-B14F-4D97-AF65-F5344CB8AC3E}">
        <p14:creationId xmlns:p14="http://schemas.microsoft.com/office/powerpoint/2010/main" val="1662962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2138E-4F3C-1982-5FF6-D453E2405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C857F2-FD1A-55F5-59FE-0E8B3505FD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88833A4-2466-66A0-22FB-B0A302B877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E293CE9-F1C8-1083-DBA8-2CFD5D116B44}"/>
              </a:ext>
            </a:extLst>
          </p:cNvPr>
          <p:cNvSpPr>
            <a:spLocks noGrp="1"/>
          </p:cNvSpPr>
          <p:nvPr>
            <p:ph type="sldNum" sz="quarter" idx="5"/>
          </p:nvPr>
        </p:nvSpPr>
        <p:spPr/>
        <p:txBody>
          <a:bodyPr/>
          <a:lstStyle/>
          <a:p>
            <a:fld id="{82869989-EB00-4EE7-BCB5-25BDC5BB29F8}" type="slidenum">
              <a:rPr lang="en-US" altLang="ja-JP" smtClean="0"/>
              <a:pPr/>
              <a:t>46</a:t>
            </a:fld>
            <a:endParaRPr lang="ja-JP" altLang="en-US"/>
          </a:p>
        </p:txBody>
      </p:sp>
    </p:spTree>
    <p:extLst>
      <p:ext uri="{BB962C8B-B14F-4D97-AF65-F5344CB8AC3E}">
        <p14:creationId xmlns:p14="http://schemas.microsoft.com/office/powerpoint/2010/main" val="1097759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76028-9960-CF61-799D-99E4573A9D1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8C518E-87DD-032D-4342-A691995FFC9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041690B-3D65-E353-B3C8-925F0758988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8982D56-310F-9E62-2B76-79817ADD7891}"/>
              </a:ext>
            </a:extLst>
          </p:cNvPr>
          <p:cNvSpPr>
            <a:spLocks noGrp="1"/>
          </p:cNvSpPr>
          <p:nvPr>
            <p:ph type="sldNum" sz="quarter" idx="5"/>
          </p:nvPr>
        </p:nvSpPr>
        <p:spPr/>
        <p:txBody>
          <a:bodyPr/>
          <a:lstStyle/>
          <a:p>
            <a:fld id="{82869989-EB00-4EE7-BCB5-25BDC5BB29F8}" type="slidenum">
              <a:rPr lang="en-US" altLang="ja-JP" smtClean="0"/>
              <a:pPr/>
              <a:t>55</a:t>
            </a:fld>
            <a:endParaRPr lang="ja-JP" altLang="en-US"/>
          </a:p>
        </p:txBody>
      </p:sp>
    </p:spTree>
    <p:extLst>
      <p:ext uri="{BB962C8B-B14F-4D97-AF65-F5344CB8AC3E}">
        <p14:creationId xmlns:p14="http://schemas.microsoft.com/office/powerpoint/2010/main" val="3497452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5A24F-923A-55AD-2EE6-1C8AA72067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90AA87-8049-6FC7-BEB0-27E44ED60E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879DB-C26E-1BE7-C7C7-897F093E499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E534164-3281-79EE-7450-3AFF38120128}"/>
              </a:ext>
            </a:extLst>
          </p:cNvPr>
          <p:cNvSpPr>
            <a:spLocks noGrp="1"/>
          </p:cNvSpPr>
          <p:nvPr>
            <p:ph type="sldNum" sz="quarter" idx="5"/>
          </p:nvPr>
        </p:nvSpPr>
        <p:spPr/>
        <p:txBody>
          <a:bodyPr/>
          <a:lstStyle/>
          <a:p>
            <a:fld id="{82869989-EB00-4EE7-BCB5-25BDC5BB29F8}" type="slidenum">
              <a:rPr lang="en-US" altLang="ja-JP" smtClean="0"/>
              <a:pPr/>
              <a:t>58</a:t>
            </a:fld>
            <a:endParaRPr lang="ja-JP" altLang="en-US"/>
          </a:p>
        </p:txBody>
      </p:sp>
    </p:spTree>
    <p:extLst>
      <p:ext uri="{BB962C8B-B14F-4D97-AF65-F5344CB8AC3E}">
        <p14:creationId xmlns:p14="http://schemas.microsoft.com/office/powerpoint/2010/main" val="8175158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共進化</a:t>
            </a:r>
            <a:r>
              <a:rPr kumimoji="1" lang="ja-JP" altLang="en-US" sz="1200" b="0" i="0" kern="1200" dirty="0">
                <a:solidFill>
                  <a:schemeClr val="tx1"/>
                </a:solidFill>
                <a:effectLst/>
                <a:latin typeface="+mn-lt"/>
                <a:ea typeface="+mn-ea"/>
                <a:cs typeface="+mn-cs"/>
              </a:rPr>
              <a:t>と</a:t>
            </a:r>
            <a:r>
              <a:rPr kumimoji="1" lang="ja-JP" altLang="en-US" sz="1200" b="0" i="0" kern="1200">
                <a:solidFill>
                  <a:schemeClr val="tx1"/>
                </a:solidFill>
                <a:effectLst/>
                <a:latin typeface="+mn-lt"/>
                <a:ea typeface="+mn-ea"/>
                <a:cs typeface="+mn-cs"/>
              </a:rPr>
              <a:t>は，異なる</a:t>
            </a:r>
            <a:r>
              <a:rPr kumimoji="1" lang="ja-JP" altLang="en-US" sz="1200" b="0" i="0" kern="1200" dirty="0">
                <a:solidFill>
                  <a:schemeClr val="tx1"/>
                </a:solidFill>
                <a:effectLst/>
                <a:latin typeface="+mn-lt"/>
                <a:ea typeface="+mn-ea"/>
                <a:cs typeface="+mn-cs"/>
              </a:rPr>
              <a:t>存在（この場合は「人間」と「生成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」）が，互いの影響を受けながら</a:t>
            </a:r>
            <a:r>
              <a:rPr kumimoji="1" lang="ja-JP" altLang="en-US" sz="1200" b="1" i="0" kern="1200" dirty="0">
                <a:solidFill>
                  <a:schemeClr val="tx1"/>
                </a:solidFill>
                <a:effectLst/>
                <a:latin typeface="+mn-lt"/>
                <a:ea typeface="+mn-ea"/>
                <a:cs typeface="+mn-cs"/>
              </a:rPr>
              <a:t>同時に進化・発展していく関係性</a:t>
            </a:r>
            <a:r>
              <a:rPr kumimoji="1" lang="ja-JP" altLang="en-US" sz="1200" b="0" i="0" kern="1200" dirty="0">
                <a:solidFill>
                  <a:schemeClr val="tx1"/>
                </a:solidFill>
                <a:effectLst/>
                <a:latin typeface="+mn-lt"/>
                <a:ea typeface="+mn-ea"/>
                <a:cs typeface="+mn-cs"/>
              </a:rPr>
              <a:t>を意味します．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活用を見据えた，国語力の強化が必要な時期に入ったのかもしれません．</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1. </a:t>
            </a:r>
            <a:r>
              <a:rPr kumimoji="1" lang="ja-JP" altLang="en-US" sz="1200" b="1" i="0" kern="1200" dirty="0">
                <a:solidFill>
                  <a:schemeClr val="tx1"/>
                </a:solidFill>
                <a:effectLst/>
                <a:latin typeface="+mn-lt"/>
                <a:ea typeface="+mn-ea"/>
                <a:cs typeface="+mn-cs"/>
              </a:rPr>
              <a:t>読解力の強化：情報の正確な理解と要約</a:t>
            </a:r>
          </a:p>
          <a:p>
            <a:r>
              <a:rPr kumimoji="1" lang="ja-JP" altLang="en-US" sz="1200" b="0" i="0" kern="1200" dirty="0">
                <a:solidFill>
                  <a:schemeClr val="tx1"/>
                </a:solidFill>
                <a:effectLst/>
                <a:latin typeface="+mn-lt"/>
                <a:ea typeface="+mn-ea"/>
                <a:cs typeface="+mn-cs"/>
              </a:rPr>
              <a:t>　　ニュース記事や論説文を読み，</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と一緒に要約を作成・比較する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2. </a:t>
            </a:r>
            <a:r>
              <a:rPr kumimoji="1" lang="ja-JP" altLang="en-US" sz="1200" b="1" i="0" kern="1200" dirty="0">
                <a:solidFill>
                  <a:schemeClr val="tx1"/>
                </a:solidFill>
                <a:effectLst/>
                <a:latin typeface="+mn-lt"/>
                <a:ea typeface="+mn-ea"/>
                <a:cs typeface="+mn-cs"/>
              </a:rPr>
              <a:t>論理的思考と文章構成力の育成</a:t>
            </a: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に同じテーマで文章を書かせ，構成や論理展開を比較・分析</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3. </a:t>
            </a:r>
            <a:r>
              <a:rPr kumimoji="1" lang="ja-JP" altLang="en-US" sz="1200" b="1" i="0" kern="1200" dirty="0">
                <a:solidFill>
                  <a:schemeClr val="tx1"/>
                </a:solidFill>
                <a:effectLst/>
                <a:latin typeface="+mn-lt"/>
                <a:ea typeface="+mn-ea"/>
                <a:cs typeface="+mn-cs"/>
              </a:rPr>
              <a:t>語彙力と表現力の拡充</a:t>
            </a: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に「この表現は他にどう言い換えられるか？」と尋ねて語彙を広げる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4. </a:t>
            </a:r>
            <a:r>
              <a:rPr kumimoji="1" lang="ja-JP" altLang="en-US" sz="1200" b="1" i="0" kern="1200" dirty="0">
                <a:solidFill>
                  <a:schemeClr val="tx1"/>
                </a:solidFill>
                <a:effectLst/>
                <a:latin typeface="+mn-lt"/>
                <a:ea typeface="+mn-ea"/>
                <a:cs typeface="+mn-cs"/>
              </a:rPr>
              <a:t>対話力・質問力の育成</a:t>
            </a: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に質問を投げかける練習を通じて，目的に応じた問いの立て方を学ぶ</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5. </a:t>
            </a:r>
            <a:r>
              <a:rPr kumimoji="1" lang="ja-JP" altLang="en-US" sz="1200" b="1" i="0" kern="1200" dirty="0">
                <a:solidFill>
                  <a:schemeClr val="tx1"/>
                </a:solidFill>
                <a:effectLst/>
                <a:latin typeface="+mn-lt"/>
                <a:ea typeface="+mn-ea"/>
                <a:cs typeface="+mn-cs"/>
              </a:rPr>
              <a:t>批判的思考と情報リテラシーの教育</a:t>
            </a:r>
          </a:p>
          <a:p>
            <a:r>
              <a:rPr kumimoji="1" lang="ja-JP" altLang="en-US" sz="1200" b="0" i="0" kern="1200" dirty="0">
                <a:solidFill>
                  <a:schemeClr val="tx1"/>
                </a:solidFill>
                <a:effectLst/>
                <a:latin typeface="+mn-lt"/>
                <a:ea typeface="+mn-ea"/>
                <a:cs typeface="+mn-cs"/>
              </a:rPr>
              <a:t>　　複数の情報源を比較し，真偽を見極める力を養う</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先ずは，新聞コラムの「書き写し」から始めませんか？</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59</a:t>
            </a:fld>
            <a:endParaRPr kumimoji="1" lang="ja-JP" altLang="en-US"/>
          </a:p>
        </p:txBody>
      </p:sp>
    </p:spTree>
    <p:extLst>
      <p:ext uri="{BB962C8B-B14F-4D97-AF65-F5344CB8AC3E}">
        <p14:creationId xmlns:p14="http://schemas.microsoft.com/office/powerpoint/2010/main" val="787166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ICT</a:t>
            </a:r>
            <a:r>
              <a:rPr kumimoji="1" lang="ja-JP" altLang="en-US" dirty="0"/>
              <a:t>の普及により，省力化が進みました．</a:t>
            </a:r>
            <a:endParaRPr kumimoji="1" lang="en-US" altLang="ja-JP" dirty="0"/>
          </a:p>
          <a:p>
            <a:r>
              <a:rPr kumimoji="1" lang="ja-JP" altLang="en-US" dirty="0"/>
              <a:t>これにより，今までよりも少ない人数で，業務を行う事が出来る例を示しています．</a:t>
            </a:r>
            <a:endParaRPr kumimoji="1" lang="en-US" altLang="ja-JP" dirty="0"/>
          </a:p>
          <a:p>
            <a:endParaRPr kumimoji="1" lang="en-US" altLang="ja-JP" dirty="0"/>
          </a:p>
          <a:p>
            <a:r>
              <a:rPr kumimoji="1" lang="ja-JP" altLang="en-US" dirty="0"/>
              <a:t>生成</a:t>
            </a:r>
            <a:r>
              <a:rPr kumimoji="1" lang="en-US" altLang="ja-JP" dirty="0"/>
              <a:t>AI</a:t>
            </a:r>
            <a:r>
              <a:rPr kumimoji="1" lang="ja-JP" altLang="en-US" dirty="0"/>
              <a:t>の普及により，起きていることを示します．</a:t>
            </a:r>
            <a:endParaRPr kumimoji="1" lang="en-US" altLang="ja-JP" dirty="0"/>
          </a:p>
          <a:p>
            <a:r>
              <a:rPr kumimoji="1" lang="ja-JP" altLang="en-US" dirty="0"/>
              <a:t>生成</a:t>
            </a:r>
            <a:r>
              <a:rPr kumimoji="1" lang="en-US" altLang="ja-JP" dirty="0"/>
              <a:t>AI</a:t>
            </a:r>
            <a:r>
              <a:rPr kumimoji="1" lang="ja-JP" altLang="en-US" dirty="0"/>
              <a:t>を使える人間は，今まで以上の生産性を上げています．</a:t>
            </a:r>
            <a:endParaRPr kumimoji="1" lang="en-US" altLang="ja-JP" dirty="0"/>
          </a:p>
          <a:p>
            <a:r>
              <a:rPr kumimoji="1" lang="ja-JP" altLang="en-US" dirty="0"/>
              <a:t>すると，従来よりさらに少ない人数で，業務を行う事が出来る例を示しています．</a:t>
            </a:r>
            <a:endParaRPr kumimoji="1" lang="en-US" altLang="ja-JP" dirty="0"/>
          </a:p>
          <a:p>
            <a:endParaRPr kumimoji="1" lang="en-US" altLang="ja-JP" dirty="0"/>
          </a:p>
          <a:p>
            <a:r>
              <a:rPr kumimoji="1" lang="ja-JP" altLang="en-US" dirty="0"/>
              <a:t>経営者は人件費削減と労働者不足解消の手段として，生成</a:t>
            </a:r>
            <a:r>
              <a:rPr kumimoji="1" lang="en-US" altLang="ja-JP" dirty="0"/>
              <a:t>AI</a:t>
            </a:r>
            <a:r>
              <a:rPr kumimoji="1" lang="ja-JP" altLang="en-US" dirty="0"/>
              <a:t>へ期待しています．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60</a:t>
            </a:fld>
            <a:endParaRPr kumimoji="1" lang="ja-JP" altLang="en-US"/>
          </a:p>
        </p:txBody>
      </p:sp>
    </p:spTree>
    <p:extLst>
      <p:ext uri="{BB962C8B-B14F-4D97-AF65-F5344CB8AC3E}">
        <p14:creationId xmlns:p14="http://schemas.microsoft.com/office/powerpoint/2010/main" val="198324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AI</a:t>
            </a:r>
            <a:r>
              <a:rPr kumimoji="1" lang="ja-JP" altLang="en-US" dirty="0"/>
              <a:t>の普及で，新たなハラスメントが生まれました．</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61</a:t>
            </a:fld>
            <a:endParaRPr kumimoji="1" lang="ja-JP" altLang="en-US"/>
          </a:p>
        </p:txBody>
      </p:sp>
    </p:spTree>
    <p:extLst>
      <p:ext uri="{BB962C8B-B14F-4D97-AF65-F5344CB8AC3E}">
        <p14:creationId xmlns:p14="http://schemas.microsoft.com/office/powerpoint/2010/main" val="3934066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によるコンテンツには、文章（テキスト）、画像、音声、動画などが知られています。生成</a:t>
            </a:r>
            <a:r>
              <a:rPr kumimoji="1" lang="en-US" altLang="ja-JP" dirty="0"/>
              <a:t>AI</a:t>
            </a:r>
            <a:r>
              <a:rPr kumimoji="1" lang="ja-JP" altLang="en-US" dirty="0"/>
              <a:t>の「</a:t>
            </a:r>
            <a:r>
              <a:rPr kumimoji="1" lang="ja-JP" altLang="en-US" sz="1200" dirty="0"/>
              <a:t>モデル」とは大量のデータを学習し、人間の様に文章・画像・音声・動画など生成する「</a:t>
            </a:r>
            <a:r>
              <a:rPr kumimoji="1" lang="en-US" altLang="ja-JP" sz="1200" dirty="0"/>
              <a:t>AI</a:t>
            </a:r>
            <a:r>
              <a:rPr kumimoji="1" lang="ja-JP" altLang="en-US" sz="1200" dirty="0"/>
              <a:t>の仕組み」を意味します。</a:t>
            </a:r>
            <a:endParaRPr kumimoji="1" lang="en-US" altLang="ja-JP" sz="1200" dirty="0"/>
          </a:p>
          <a:p>
            <a:r>
              <a:rPr kumimoji="1" lang="ja-JP" altLang="en-US" sz="1200" dirty="0"/>
              <a:t>目的に応じたモデルに切り替えることで、様々なコンテンツ生成を実現しています。</a:t>
            </a:r>
          </a:p>
          <a:p>
            <a:endParaRPr kumimoji="1" lang="en-US" altLang="ja-JP" dirty="0"/>
          </a:p>
          <a:p>
            <a:r>
              <a:rPr kumimoji="1" lang="en-US" altLang="ja-JP" dirty="0"/>
              <a:t>※</a:t>
            </a:r>
            <a:r>
              <a:rPr kumimoji="1" lang="ja-JP" altLang="en-US" dirty="0"/>
              <a:t>表の内容には触れません。興味がある学生には、「キーワード検索」を指示しても良いと思います。コンテンツに応じたモデルを切り替える必要がある点を、説明ください。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62</a:t>
            </a:fld>
            <a:endParaRPr lang="ja-JP" altLang="en-US"/>
          </a:p>
        </p:txBody>
      </p:sp>
    </p:spTree>
    <p:extLst>
      <p:ext uri="{BB962C8B-B14F-4D97-AF65-F5344CB8AC3E}">
        <p14:creationId xmlns:p14="http://schemas.microsoft.com/office/powerpoint/2010/main" val="8088432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85C6-06BC-2CAA-6CFF-1682FFA4E5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AE441F-3752-7813-D35C-2CD6D5FC86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D49CF04-E535-7D1B-96D6-11A1DA2BF3F3}"/>
              </a:ext>
            </a:extLst>
          </p:cNvPr>
          <p:cNvSpPr>
            <a:spLocks noGrp="1"/>
          </p:cNvSpPr>
          <p:nvPr>
            <p:ph type="body" idx="1"/>
          </p:nvPr>
        </p:nvSpPr>
        <p:spPr/>
        <p:txBody>
          <a:bodyPr/>
          <a:lstStyle/>
          <a:p>
            <a:r>
              <a:rPr kumimoji="1" lang="ja-JP" altLang="en-US" dirty="0"/>
              <a:t>ファインチューニングとは、</a:t>
            </a:r>
            <a:endParaRPr kumimoji="1" lang="en-US" altLang="ja-JP" dirty="0"/>
          </a:p>
          <a:p>
            <a:r>
              <a:rPr kumimoji="1" lang="ja-JP" altLang="en-US" dirty="0"/>
              <a:t>①</a:t>
            </a:r>
            <a:r>
              <a:rPr kumimoji="1" lang="ja-JP" altLang="en-US" sz="1200" dirty="0"/>
              <a:t>一般的な知識や言語パターンを学習した「</a:t>
            </a:r>
            <a:r>
              <a:rPr kumimoji="1" lang="en-US" altLang="ja-JP" sz="1200" dirty="0">
                <a:latin typeface="ＭＳ ゴシック" panose="020B0609070205080204" pitchFamily="49" charset="-128"/>
              </a:rPr>
              <a:t>GPT-4, Claude, Gemini</a:t>
            </a:r>
            <a:r>
              <a:rPr kumimoji="1" lang="ja-JP" altLang="en-US" sz="1200" dirty="0">
                <a:latin typeface="ＭＳ ゴシック" panose="020B0609070205080204" pitchFamily="49" charset="-128"/>
              </a:rPr>
              <a:t>」などのモデル</a:t>
            </a:r>
            <a:r>
              <a:rPr kumimoji="1" lang="ja-JP" altLang="en-US" sz="1200" dirty="0"/>
              <a:t>に対して、②法律文書・医療文書など特定分野のデータを準備し、③再度学習と回答調整を行うことで、</a:t>
            </a:r>
            <a:endParaRPr kumimoji="1" lang="en-US" altLang="ja-JP" sz="1200" dirty="0"/>
          </a:p>
          <a:p>
            <a:r>
              <a:rPr kumimoji="1" lang="ja-JP" altLang="en-US" sz="1200" dirty="0"/>
              <a:t>法律アシスタント・医療</a:t>
            </a:r>
            <a:r>
              <a:rPr kumimoji="1" lang="en-US" altLang="ja-JP" sz="1200" dirty="0"/>
              <a:t>AI</a:t>
            </a:r>
            <a:r>
              <a:rPr kumimoji="1" lang="ja-JP" altLang="en-US" sz="1200" dirty="0"/>
              <a:t>など専門性を特化した</a:t>
            </a:r>
            <a:r>
              <a:rPr kumimoji="1" lang="en-US" altLang="ja-JP" sz="1200" dirty="0"/>
              <a:t>AI</a:t>
            </a:r>
            <a:r>
              <a:rPr kumimoji="1" lang="ja-JP" altLang="en-US" sz="1200" dirty="0"/>
              <a:t>サービスに成長させることです。</a:t>
            </a:r>
            <a:endParaRPr kumimoji="1" lang="en-US" altLang="ja-JP" sz="1200" dirty="0"/>
          </a:p>
          <a:p>
            <a:endParaRPr kumimoji="1" lang="en-US" altLang="ja-JP" sz="1200" dirty="0"/>
          </a:p>
          <a:p>
            <a:r>
              <a:rPr kumimoji="1" lang="ja-JP" altLang="en-US" sz="1200" dirty="0"/>
              <a:t>・有償の専門</a:t>
            </a:r>
            <a:r>
              <a:rPr kumimoji="1" lang="en-US" altLang="ja-JP" sz="1200" dirty="0"/>
              <a:t>AI</a:t>
            </a:r>
            <a:r>
              <a:rPr kumimoji="1" lang="ja-JP" altLang="en-US" sz="1200" dirty="0"/>
              <a:t>の多くは、各分野の専門データを用たファインチューニングにより、サービスの提供を実現しています。</a:t>
            </a:r>
            <a:endParaRPr kumimoji="1" lang="en-US" altLang="ja-JP" dirty="0"/>
          </a:p>
          <a:p>
            <a:endParaRPr kumimoji="1" lang="en-US" altLang="ja-JP" dirty="0"/>
          </a:p>
          <a:p>
            <a:r>
              <a:rPr kumimoji="1" lang="ja-JP" altLang="en-US" dirty="0"/>
              <a:t>・このファインチューニングは、個人で実施する事も十分可能です。ファインチューニングを担当できる人材は、高いニーズがあります。また、独学での技術習得もできます。興味のある方は挑戦してください。</a:t>
            </a:r>
            <a:endParaRPr kumimoji="1" lang="en-US" altLang="ja-JP" dirty="0"/>
          </a:p>
          <a:p>
            <a:endParaRPr kumimoji="1" lang="en-US" altLang="ja-JP" dirty="0"/>
          </a:p>
          <a:p>
            <a:r>
              <a:rPr kumimoji="1" lang="en-US" altLang="ja-JP" dirty="0"/>
              <a:t>AI</a:t>
            </a:r>
            <a:r>
              <a:rPr kumimoji="1" lang="ja-JP" altLang="en-US" dirty="0"/>
              <a:t>アシスタントとは、ビックデータを基に人間の情報整理や意思決定をサポートするサービスです。近年、性能向上の向上により注目されています。</a:t>
            </a:r>
            <a:endParaRPr kumimoji="1" lang="en-US" altLang="ja-JP" dirty="0"/>
          </a:p>
          <a:p>
            <a:endParaRPr kumimoji="1" lang="en-US" altLang="ja-JP" dirty="0"/>
          </a:p>
          <a:p>
            <a:r>
              <a:rPr kumimoji="1" lang="ja-JP" altLang="en-US" dirty="0"/>
              <a:t>皆さんが大学で学ぶ専門知識は、今後生成</a:t>
            </a:r>
            <a:r>
              <a:rPr kumimoji="1" lang="en-US" altLang="ja-JP" dirty="0"/>
              <a:t>AI</a:t>
            </a:r>
            <a:r>
              <a:rPr kumimoji="1" lang="ja-JP" altLang="en-US" dirty="0"/>
              <a:t>のコンテンツ作りや内容確認に対して、重要なものになります。</a:t>
            </a:r>
            <a:endParaRPr kumimoji="1" lang="en-US" altLang="ja-JP" dirty="0"/>
          </a:p>
        </p:txBody>
      </p:sp>
      <p:sp>
        <p:nvSpPr>
          <p:cNvPr id="4" name="スライド番号プレースホルダー 3">
            <a:extLst>
              <a:ext uri="{FF2B5EF4-FFF2-40B4-BE49-F238E27FC236}">
                <a16:creationId xmlns:a16="http://schemas.microsoft.com/office/drawing/2014/main" id="{B7895FCF-CB5C-52CB-3289-0AD8ECDE9906}"/>
              </a:ext>
            </a:extLst>
          </p:cNvPr>
          <p:cNvSpPr>
            <a:spLocks noGrp="1"/>
          </p:cNvSpPr>
          <p:nvPr>
            <p:ph type="sldNum" sz="quarter" idx="5"/>
          </p:nvPr>
        </p:nvSpPr>
        <p:spPr/>
        <p:txBody>
          <a:bodyPr/>
          <a:lstStyle/>
          <a:p>
            <a:fld id="{82869989-EB00-4EE7-BCB5-25BDC5BB29F8}" type="slidenum">
              <a:rPr lang="en-US" altLang="ja-JP" smtClean="0"/>
              <a:pPr/>
              <a:t>63</a:t>
            </a:fld>
            <a:endParaRPr lang="ja-JP" altLang="en-US"/>
          </a:p>
        </p:txBody>
      </p:sp>
    </p:spTree>
    <p:extLst>
      <p:ext uri="{BB962C8B-B14F-4D97-AF65-F5344CB8AC3E}">
        <p14:creationId xmlns:p14="http://schemas.microsoft.com/office/powerpoint/2010/main" val="78789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9DC66-1322-4F78-BE07-C777EF9D08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A28247-4C04-AB1B-3026-4E2A5B7A36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7A8AAF-92D9-FD76-1EFA-D6595305A852}"/>
              </a:ext>
            </a:extLst>
          </p:cNvPr>
          <p:cNvSpPr>
            <a:spLocks noGrp="1"/>
          </p:cNvSpPr>
          <p:nvPr>
            <p:ph type="body" idx="1"/>
          </p:nvPr>
        </p:nvSpPr>
        <p:spPr/>
        <p:txBody>
          <a:bodyPr/>
          <a:lstStyle/>
          <a:p>
            <a:endParaRPr kumimoji="1" lang="en-US" altLang="ja-JP" dirty="0"/>
          </a:p>
          <a:p>
            <a:r>
              <a:rPr kumimoji="1" lang="en-US" altLang="ja-JP" dirty="0"/>
              <a:t>AI</a:t>
            </a:r>
            <a:r>
              <a:rPr kumimoji="1" lang="ja-JP" altLang="en-US" dirty="0"/>
              <a:t>アシスタントはビックデータを基に、利用者の情報整理や情報提供から、意思決定の支援や作業のサポートを行います。</a:t>
            </a:r>
            <a:endParaRPr kumimoji="1" lang="en-US" altLang="ja-JP" dirty="0"/>
          </a:p>
          <a:p>
            <a:r>
              <a:rPr kumimoji="1" lang="ja-JP" altLang="en-US" dirty="0"/>
              <a:t>これに対し</a:t>
            </a:r>
            <a:endParaRPr kumimoji="1" lang="en-US" altLang="ja-JP" dirty="0"/>
          </a:p>
          <a:p>
            <a:r>
              <a:rPr kumimoji="1" lang="en-US" altLang="ja-JP" dirty="0"/>
              <a:t>AI</a:t>
            </a:r>
            <a:r>
              <a:rPr kumimoji="1" lang="ja-JP" altLang="en-US" dirty="0"/>
              <a:t>エージェントは、</a:t>
            </a:r>
            <a:r>
              <a:rPr kumimoji="1" lang="en-US" altLang="ja-JP" dirty="0"/>
              <a:t>AI</a:t>
            </a:r>
            <a:r>
              <a:rPr kumimoji="1" lang="ja-JP" altLang="en-US" dirty="0"/>
              <a:t>が目的に応じて自律的に判断・行動し、利用者の目標達成を目指すサービスです。</a:t>
            </a:r>
            <a:endParaRPr kumimoji="1" lang="en-US" altLang="ja-JP" dirty="0"/>
          </a:p>
          <a:p>
            <a:r>
              <a:rPr kumimoji="1" lang="ja-JP" altLang="en-US" dirty="0"/>
              <a:t>少しづつですが、</a:t>
            </a:r>
            <a:r>
              <a:rPr kumimoji="1" lang="en-US" altLang="ja-JP" dirty="0"/>
              <a:t>AI</a:t>
            </a:r>
            <a:r>
              <a:rPr kumimoji="1" lang="ja-JP" altLang="en-US" dirty="0"/>
              <a:t>が「状況に応じて柔軟に判断」する能力の向上が、</a:t>
            </a:r>
            <a:endParaRPr kumimoji="1" lang="en-US" altLang="ja-JP" dirty="0"/>
          </a:p>
          <a:p>
            <a:endParaRPr kumimoji="1" lang="en-US" altLang="ja-JP" dirty="0"/>
          </a:p>
          <a:p>
            <a:r>
              <a:rPr kumimoji="1" lang="ja-JP" altLang="en-US" dirty="0"/>
              <a:t>例えば「土曜から東京へ１泊出張に行きたい」と指示すると、</a:t>
            </a:r>
            <a:endParaRPr kumimoji="1" lang="en-US" altLang="ja-JP" dirty="0"/>
          </a:p>
          <a:p>
            <a:r>
              <a:rPr kumimoji="1" lang="ja-JP" altLang="en-US" dirty="0"/>
              <a:t>航空機・新幹線の空席調査とチケット購入手続き、過去の宿泊履歴からホテルの空室確認と手配を行ってくれるようなサービスです。</a:t>
            </a:r>
            <a:endParaRPr kumimoji="1" lang="en-US" altLang="ja-JP" dirty="0"/>
          </a:p>
          <a:p>
            <a:r>
              <a:rPr kumimoji="1" lang="ja-JP" altLang="en-US" dirty="0"/>
              <a:t>この「</a:t>
            </a:r>
            <a:r>
              <a:rPr kumimoji="1" lang="en-US" altLang="ja-JP" dirty="0"/>
              <a:t>AI</a:t>
            </a:r>
            <a:r>
              <a:rPr kumimoji="1" lang="ja-JP" altLang="en-US" dirty="0"/>
              <a:t>アシスタント」と「</a:t>
            </a:r>
            <a:r>
              <a:rPr kumimoji="1" lang="en-US" altLang="ja-JP" dirty="0"/>
              <a:t>AI</a:t>
            </a:r>
            <a:r>
              <a:rPr kumimoji="1" lang="ja-JP" altLang="en-US" dirty="0"/>
              <a:t>エージェント」の拡大が、直近のトレンドとなっています。</a:t>
            </a:r>
            <a:endParaRPr kumimoji="1" lang="en-US" altLang="ja-JP" dirty="0"/>
          </a:p>
          <a:p>
            <a:endParaRPr kumimoji="1" lang="en-US" altLang="ja-JP" dirty="0"/>
          </a:p>
          <a:p>
            <a:r>
              <a:rPr kumimoji="1" lang="ja-JP" altLang="en-US" sz="1200" dirty="0"/>
              <a:t>・数年前、「</a:t>
            </a:r>
            <a:r>
              <a:rPr kumimoji="1" lang="en-US" altLang="ja-JP" sz="1200" dirty="0"/>
              <a:t>10</a:t>
            </a:r>
            <a:r>
              <a:rPr kumimoji="1" lang="ja-JP" altLang="en-US" sz="1200" dirty="0"/>
              <a:t>年後には無くなる職業」が話題となりました。それは、「人間の専門知識・経験はビッグデータには敵わない。」と思われていたからです。</a:t>
            </a:r>
            <a:endParaRPr kumimoji="1" lang="en-US" altLang="ja-JP" sz="1200" dirty="0"/>
          </a:p>
          <a:p>
            <a:r>
              <a:rPr kumimoji="1" lang="ja-JP" altLang="en-US" sz="1200" dirty="0"/>
              <a:t>しかし、専門性を高めた</a:t>
            </a:r>
            <a:r>
              <a:rPr kumimoji="1" lang="en-US" altLang="ja-JP" sz="1200" dirty="0"/>
              <a:t>AI</a:t>
            </a:r>
            <a:r>
              <a:rPr kumimoji="1" lang="ja-JP" altLang="en-US" sz="1200" dirty="0"/>
              <a:t>サービスが普及するにつれ、専門知識を有した人間によるチェック（確認）の重要性が高まっています。</a:t>
            </a:r>
            <a:endParaRPr kumimoji="1" lang="en-US" altLang="ja-JP" sz="1200" dirty="0"/>
          </a:p>
        </p:txBody>
      </p:sp>
      <p:sp>
        <p:nvSpPr>
          <p:cNvPr id="4" name="スライド番号プレースホルダー 3">
            <a:extLst>
              <a:ext uri="{FF2B5EF4-FFF2-40B4-BE49-F238E27FC236}">
                <a16:creationId xmlns:a16="http://schemas.microsoft.com/office/drawing/2014/main" id="{1161A41C-4ABD-CE87-25FD-D4932E632D18}"/>
              </a:ext>
            </a:extLst>
          </p:cNvPr>
          <p:cNvSpPr>
            <a:spLocks noGrp="1"/>
          </p:cNvSpPr>
          <p:nvPr>
            <p:ph type="sldNum" sz="quarter" idx="5"/>
          </p:nvPr>
        </p:nvSpPr>
        <p:spPr/>
        <p:txBody>
          <a:bodyPr/>
          <a:lstStyle/>
          <a:p>
            <a:fld id="{82869989-EB00-4EE7-BCB5-25BDC5BB29F8}" type="slidenum">
              <a:rPr lang="en-US" altLang="ja-JP" smtClean="0"/>
              <a:pPr/>
              <a:t>64</a:t>
            </a:fld>
            <a:endParaRPr lang="ja-JP" altLang="en-US"/>
          </a:p>
        </p:txBody>
      </p:sp>
    </p:spTree>
    <p:extLst>
      <p:ext uri="{BB962C8B-B14F-4D97-AF65-F5344CB8AC3E}">
        <p14:creationId xmlns:p14="http://schemas.microsoft.com/office/powerpoint/2010/main" val="223600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整理されたデータは財産です．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競合他社に先駆けて自社アプリを普及させることができれば</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Windows</a:t>
            </a:r>
            <a:r>
              <a:rPr kumimoji="1" lang="ja-JP" altLang="en-US" sz="1200" kern="1200" dirty="0">
                <a:solidFill>
                  <a:schemeClr val="tx1"/>
                </a:solidFill>
                <a:effectLst/>
                <a:latin typeface="+mn-lt"/>
                <a:ea typeface="+mn-ea"/>
                <a:cs typeface="+mn-cs"/>
              </a:rPr>
              <a:t>成功の様に</a:t>
            </a:r>
            <a:r>
              <a:rPr kumimoji="1" lang="ja-JP" altLang="ja-JP" sz="1200" kern="1200" dirty="0">
                <a:solidFill>
                  <a:schemeClr val="tx1"/>
                </a:solidFill>
                <a:effectLst/>
                <a:latin typeface="+mn-lt"/>
                <a:ea typeface="+mn-ea"/>
                <a:cs typeface="+mn-cs"/>
              </a:rPr>
              <a:t>「標準ツール」としての地位を確立できる可能性が</a:t>
            </a:r>
            <a:r>
              <a:rPr kumimoji="1" lang="ja-JP" altLang="en-US" sz="1200" kern="1200" dirty="0">
                <a:solidFill>
                  <a:schemeClr val="tx1"/>
                </a:solidFill>
                <a:effectLst/>
                <a:latin typeface="+mn-lt"/>
                <a:ea typeface="+mn-ea"/>
                <a:cs typeface="+mn-cs"/>
              </a:rPr>
              <a:t>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無料プランから有料プランへの移行者増加も期待でき</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さらに社会的影響力や信頼性の向上によって</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倫理・安全性・規制に関する議論を主導できる利点も大きい</a:t>
            </a:r>
            <a:r>
              <a:rPr kumimoji="1" lang="ja-JP" altLang="en-US" sz="1200" kern="1200" dirty="0">
                <a:solidFill>
                  <a:schemeClr val="tx1"/>
                </a:solidFill>
                <a:effectLst/>
                <a:latin typeface="+mn-lt"/>
                <a:ea typeface="+mn-ea"/>
                <a:cs typeface="+mn-cs"/>
              </a:rPr>
              <a:t>はずです．</a:t>
            </a:r>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4</a:t>
            </a:fld>
            <a:endParaRPr kumimoji="1" lang="ja-JP" altLang="en-US"/>
          </a:p>
        </p:txBody>
      </p:sp>
    </p:spTree>
    <p:extLst>
      <p:ext uri="{BB962C8B-B14F-4D97-AF65-F5344CB8AC3E}">
        <p14:creationId xmlns:p14="http://schemas.microsoft.com/office/powerpoint/2010/main" val="498308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en-US" altLang="ja-JP" dirty="0"/>
              <a:t>2025</a:t>
            </a:r>
            <a:r>
              <a:rPr kumimoji="1" lang="ja-JP" altLang="en-US" dirty="0"/>
              <a:t>年の調査では，</a:t>
            </a:r>
            <a:r>
              <a:rPr kumimoji="1" lang="en-US" altLang="ja-JP" dirty="0"/>
              <a:t>29</a:t>
            </a:r>
            <a:r>
              <a:rPr kumimoji="1" lang="ja-JP" altLang="en-US" dirty="0"/>
              <a:t>％の日本人が生成</a:t>
            </a:r>
            <a:r>
              <a:rPr kumimoji="1" lang="en-US" altLang="ja-JP" dirty="0"/>
              <a:t>AI</a:t>
            </a:r>
            <a:r>
              <a:rPr kumimoji="1" lang="ja-JP" altLang="en-US" dirty="0"/>
              <a:t>を利用した．　と回答しました．</a:t>
            </a:r>
          </a:p>
          <a:p>
            <a:r>
              <a:rPr kumimoji="1" lang="ja-JP" altLang="en-US" dirty="0"/>
              <a:t>しかし，その多くが「キーワード検索」と同様の利用だったそうです．</a:t>
            </a:r>
            <a:endParaRPr kumimoji="1" lang="en-US" altLang="ja-JP" dirty="0"/>
          </a:p>
          <a:p>
            <a:endParaRPr kumimoji="1" lang="en-US" altLang="ja-JP" dirty="0"/>
          </a:p>
          <a:p>
            <a:r>
              <a:rPr kumimoji="1" lang="ja-JP" altLang="en-US" dirty="0"/>
              <a:t>生成</a:t>
            </a:r>
            <a:r>
              <a:rPr kumimoji="1" lang="en-US" altLang="ja-JP" dirty="0"/>
              <a:t>AI</a:t>
            </a:r>
            <a:r>
              <a:rPr kumimoji="1" lang="ja-JP" altLang="en-US" dirty="0"/>
              <a:t>とプロンプトを通じて，チャット（会話）を進めた利用者は少数です．</a:t>
            </a:r>
            <a:endParaRPr kumimoji="1" lang="en-US" altLang="ja-JP" dirty="0"/>
          </a:p>
          <a:p>
            <a:endParaRPr kumimoji="1" lang="en-US" altLang="ja-JP" dirty="0"/>
          </a:p>
          <a:p>
            <a:r>
              <a:rPr kumimoji="1" lang="ja-JP" altLang="en-US" dirty="0"/>
              <a:t>参考文献</a:t>
            </a:r>
            <a:endParaRPr kumimoji="1" lang="en-US" altLang="ja-JP" dirty="0"/>
          </a:p>
          <a:p>
            <a:r>
              <a:rPr kumimoji="1" lang="en-US" altLang="ja-JP" dirty="0"/>
              <a:t>R6</a:t>
            </a:r>
            <a:r>
              <a:rPr kumimoji="1" lang="ja-JP" altLang="en-US" dirty="0"/>
              <a:t>情報通信白書</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https://www.soumu.go.jp/johotsusintokei/whitepaper/ja/r06/pdf/index.html</a:t>
            </a: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日本リサーチセンター　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について</a:t>
            </a:r>
            <a:r>
              <a:rPr kumimoji="1" lang="en-US" altLang="ja-JP" sz="1200" kern="1200" dirty="0">
                <a:solidFill>
                  <a:schemeClr val="tx1"/>
                </a:solidFill>
                <a:effectLst/>
                <a:latin typeface="+mn-lt"/>
                <a:ea typeface="+mn-ea"/>
                <a:cs typeface="+mn-cs"/>
              </a:rPr>
              <a:t>2025</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6</a:t>
            </a:r>
            <a:r>
              <a:rPr kumimoji="1" lang="ja-JP" altLang="ja-JP" sz="1200" kern="1200" dirty="0">
                <a:solidFill>
                  <a:schemeClr val="tx1"/>
                </a:solidFill>
                <a:effectLst/>
                <a:latin typeface="+mn-lt"/>
                <a:ea typeface="+mn-ea"/>
                <a:cs typeface="+mn-cs"/>
              </a:rPr>
              <a:t>月調査</a:t>
            </a:r>
          </a:p>
          <a:p>
            <a:r>
              <a:rPr kumimoji="1" lang="en-US" altLang="ja-JP" sz="1200" kern="1200" dirty="0">
                <a:solidFill>
                  <a:schemeClr val="tx1"/>
                </a:solidFill>
                <a:effectLst/>
                <a:latin typeface="+mn-lt"/>
                <a:ea typeface="+mn-ea"/>
                <a:cs typeface="+mn-cs"/>
              </a:rPr>
              <a:t>https://www.nrc.co.jp/report/250707.html</a:t>
            </a:r>
            <a:endParaRPr kumimoji="1" lang="ja-JP" altLang="ja-JP" sz="1200" kern="1200" dirty="0">
              <a:solidFill>
                <a:schemeClr val="tx1"/>
              </a:solidFill>
              <a:effectLst/>
              <a:latin typeface="+mn-lt"/>
              <a:ea typeface="+mn-ea"/>
              <a:cs typeface="+mn-cs"/>
            </a:endParaRPr>
          </a:p>
          <a:p>
            <a:endParaRPr kumimoji="1" lang="en-US" altLang="ja-JP" dirty="0"/>
          </a:p>
          <a:p>
            <a:r>
              <a:rPr kumimoji="1" lang="en-US" altLang="ja-JP" dirty="0"/>
              <a:t>ICT</a:t>
            </a:r>
            <a:r>
              <a:rPr kumimoji="1" lang="ja-JP" altLang="en-US" dirty="0"/>
              <a:t>総研</a:t>
            </a:r>
            <a:endParaRPr kumimoji="1" lang="en-US" altLang="ja-JP" dirty="0"/>
          </a:p>
          <a:p>
            <a:r>
              <a:rPr kumimoji="1" lang="en-US" altLang="ja-JP" dirty="0"/>
              <a:t>ICTps://ictr.co.jp</a:t>
            </a:r>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5</a:t>
            </a:fld>
            <a:endParaRPr kumimoji="1" lang="ja-JP" altLang="en-US"/>
          </a:p>
        </p:txBody>
      </p:sp>
    </p:spTree>
    <p:extLst>
      <p:ext uri="{BB962C8B-B14F-4D97-AF65-F5344CB8AC3E}">
        <p14:creationId xmlns:p14="http://schemas.microsoft.com/office/powerpoint/2010/main" val="31835206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生成</a:t>
            </a:r>
            <a:r>
              <a:rPr kumimoji="1" lang="en-US" altLang="ja-JP" dirty="0">
                <a:latin typeface="Meiryo UI" panose="020B0604030504040204" pitchFamily="50" charset="-128"/>
                <a:ea typeface="Meiryo UI" panose="020B0604030504040204" pitchFamily="50" charset="-128"/>
              </a:rPr>
              <a:t>AI</a:t>
            </a:r>
            <a:r>
              <a:rPr kumimoji="1" lang="ja-JP" altLang="en-US" dirty="0">
                <a:latin typeface="Meiryo UI" panose="020B0604030504040204" pitchFamily="50" charset="-128"/>
                <a:ea typeface="Meiryo UI" panose="020B0604030504040204" pitchFamily="50" charset="-128"/>
              </a:rPr>
              <a:t>として日本語に対応するオープン</a:t>
            </a:r>
            <a:r>
              <a:rPr kumimoji="1" lang="en-US" altLang="ja-JP" dirty="0">
                <a:latin typeface="Meiryo UI" panose="020B0604030504040204" pitchFamily="50" charset="-128"/>
                <a:ea typeface="Meiryo UI" panose="020B0604030504040204" pitchFamily="50" charset="-128"/>
              </a:rPr>
              <a:t>AI</a:t>
            </a:r>
            <a:r>
              <a:rPr kumimoji="1" lang="ja-JP" altLang="en-US" dirty="0">
                <a:latin typeface="Meiryo UI" panose="020B0604030504040204" pitchFamily="50" charset="-128"/>
                <a:ea typeface="Meiryo UI" panose="020B0604030504040204" pitchFamily="50" charset="-128"/>
              </a:rPr>
              <a:t>社の「チャット</a:t>
            </a:r>
            <a:r>
              <a:rPr kumimoji="1" lang="en-US" altLang="ja-JP" dirty="0">
                <a:latin typeface="Meiryo UI" panose="020B0604030504040204" pitchFamily="50" charset="-128"/>
                <a:ea typeface="Meiryo UI" panose="020B0604030504040204" pitchFamily="50" charset="-128"/>
              </a:rPr>
              <a:t>GPT</a:t>
            </a:r>
            <a:r>
              <a:rPr kumimoji="1" lang="ja-JP" altLang="en-US" dirty="0">
                <a:latin typeface="Meiryo UI" panose="020B0604030504040204" pitchFamily="50" charset="-128"/>
                <a:ea typeface="Meiryo UI" panose="020B0604030504040204" pitchFamily="50" charset="-128"/>
              </a:rPr>
              <a:t>」，マイクロソフト社の「コパイロット」，グーグル社の「ジェミニ」の利用を勧めます．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これらのサービスは，豊富な資金力から世界の主要言語に対応しています．</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Web</a:t>
            </a:r>
            <a:r>
              <a:rPr kumimoji="1" lang="ja-JP" altLang="en-US" dirty="0">
                <a:latin typeface="Meiryo UI" panose="020B0604030504040204" pitchFamily="50" charset="-128"/>
                <a:ea typeface="Meiryo UI" panose="020B0604030504040204" pitchFamily="50" charset="-128"/>
              </a:rPr>
              <a:t>ブラウザから各サービスを検索すれば、ユーザ登録を行わなくても利用できます．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できれば，ユーザー登録を行ってください．過去の会話ログの確認ができます．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スマートフォンのアプリとして，提供されるサービスもあります．スマートフォン版は，疑問点の調査などに利用してください．</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sz="1200" dirty="0"/>
              <a:t>世界中で生成</a:t>
            </a:r>
            <a:r>
              <a:rPr kumimoji="1" lang="en-US" altLang="ja-JP" sz="1200" dirty="0"/>
              <a:t>AI</a:t>
            </a:r>
            <a:r>
              <a:rPr kumimoji="1" lang="ja-JP" altLang="en-US" sz="1200" dirty="0"/>
              <a:t>サービスが利用されています．この利用データを基に，各サービスはバージョンアップ毎に大きく性能を向上させています．</a:t>
            </a:r>
            <a:endParaRPr kumimoji="1" lang="en-US" altLang="ja-JP" sz="1200" dirty="0"/>
          </a:p>
          <a:p>
            <a:r>
              <a:rPr kumimoji="1" lang="ja-JP" altLang="en-US" sz="1200" dirty="0"/>
              <a:t>以前，各</a:t>
            </a:r>
            <a:r>
              <a:rPr kumimoji="1" lang="en-US" altLang="ja-JP" sz="1200" dirty="0"/>
              <a:t>AI</a:t>
            </a:r>
            <a:r>
              <a:rPr kumimoji="1" lang="ja-JP" altLang="en-US" sz="1200" dirty="0"/>
              <a:t>サービスの特徴説明の資料を作っていましたが，バージョンアップ毎に大きく変化するので止めました．（笑）</a:t>
            </a:r>
            <a:endParaRPr kumimoji="1" lang="en-US" altLang="ja-JP" sz="1200" dirty="0"/>
          </a:p>
          <a:p>
            <a:r>
              <a:rPr kumimoji="1" lang="ja-JP" altLang="en-US" sz="1200" dirty="0"/>
              <a:t>複数のサービスへ同じプロンプトを入力し同時使用する中で、良いと思うサービスを使い分けてください。 ← 得意不得意が確認出来て面白いです．</a:t>
            </a:r>
            <a:endParaRPr kumimoji="1" lang="en-US" altLang="ja-JP" sz="1200" dirty="0"/>
          </a:p>
          <a:p>
            <a:endParaRPr kumimoji="1" lang="en-US" altLang="ja-JP" sz="1200" dirty="0"/>
          </a:p>
          <a:p>
            <a:r>
              <a:rPr kumimoji="1" lang="en-US" altLang="ja-JP" sz="1200" dirty="0"/>
              <a:t>※</a:t>
            </a:r>
            <a:r>
              <a:rPr kumimoji="1" lang="ja-JP" altLang="en-US" sz="1200" dirty="0"/>
              <a:t>生成</a:t>
            </a:r>
            <a:r>
              <a:rPr kumimoji="1" lang="en-US" altLang="ja-JP" sz="1200" dirty="0"/>
              <a:t>AI</a:t>
            </a:r>
            <a:r>
              <a:rPr kumimoji="1" lang="ja-JP" altLang="en-US" sz="1200" dirty="0"/>
              <a:t>から比較検索できる「天秤・</a:t>
            </a:r>
            <a:r>
              <a:rPr kumimoji="1" lang="en-US" altLang="ja-JP" sz="1200" dirty="0"/>
              <a:t>AI by GMO</a:t>
            </a:r>
            <a:r>
              <a:rPr kumimoji="1" lang="ja-JP" altLang="en-US" sz="1200" dirty="0"/>
              <a:t>」があります．しかし，回答に対する選択肢が増えすぎるため受講者へ推奨しません．</a:t>
            </a:r>
            <a:endParaRPr kumimoji="1" lang="en-US" altLang="ja-JP" sz="1200" dirty="0"/>
          </a:p>
          <a:p>
            <a:r>
              <a:rPr kumimoji="1" lang="en-US" altLang="ja-JP" sz="1200" dirty="0"/>
              <a:t>※</a:t>
            </a:r>
            <a:r>
              <a:rPr kumimoji="1" lang="ja-JP" altLang="en-US" sz="1200" dirty="0"/>
              <a:t>先生方は、比較検討用に利用されても良いと思います。</a:t>
            </a:r>
            <a:endParaRPr kumimoji="1" lang="en-US" altLang="ja-JP" sz="1200" dirty="0"/>
          </a:p>
          <a:p>
            <a:r>
              <a:rPr kumimoji="1" lang="en-US" altLang="ja-JP" sz="1200" dirty="0"/>
              <a:t>※</a:t>
            </a:r>
            <a:r>
              <a:rPr kumimoji="1" lang="ja-JP" altLang="en-US" sz="1200" dirty="0"/>
              <a:t>スマートフォンのアプリ版は，ファクトチェック・内容確認に有効です．</a:t>
            </a:r>
            <a:endParaRPr kumimoji="1" lang="ja-JP" altLang="en-US" dirty="0"/>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6</a:t>
            </a:fld>
            <a:endParaRPr lang="ja-JP" altLang="en-US"/>
          </a:p>
        </p:txBody>
      </p:sp>
    </p:spTree>
    <p:extLst>
      <p:ext uri="{BB962C8B-B14F-4D97-AF65-F5344CB8AC3E}">
        <p14:creationId xmlns:p14="http://schemas.microsoft.com/office/powerpoint/2010/main" val="90150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はじめに，生成</a:t>
            </a:r>
            <a:r>
              <a:rPr kumimoji="1" lang="en-US" altLang="ja-JP" dirty="0"/>
              <a:t>AI</a:t>
            </a:r>
            <a:r>
              <a:rPr kumimoji="1" lang="ja-JP" altLang="en-US" dirty="0"/>
              <a:t>の本質について確認します．生成</a:t>
            </a:r>
            <a:r>
              <a:rPr kumimoji="1" lang="en-US" altLang="ja-JP" dirty="0"/>
              <a:t>AI</a:t>
            </a:r>
            <a:r>
              <a:rPr kumimoji="1" lang="ja-JP" altLang="en-US" dirty="0"/>
              <a:t>は「</a:t>
            </a:r>
            <a:r>
              <a:rPr kumimoji="1" lang="ja-JP" altLang="en-US" sz="1200" dirty="0"/>
              <a:t>人間の創造性を模倣して，新しいコンテンツを創造する知的ツール</a:t>
            </a:r>
            <a:r>
              <a:rPr kumimoji="1" lang="ja-JP" altLang="en-US" dirty="0"/>
              <a:t>」と言えます．</a:t>
            </a:r>
            <a:endParaRPr kumimoji="1" lang="en-US" altLang="ja-JP" dirty="0"/>
          </a:p>
          <a:p>
            <a:r>
              <a:rPr kumimoji="1" lang="ja-JP" altLang="en-US" sz="1200" dirty="0"/>
              <a:t>画像，文章，数値などデジタル化された膨大なデータを用いて，統計的な予測に基づきプロンプトの指示に沿ったコンテンツを創造します．</a:t>
            </a:r>
            <a:endParaRPr kumimoji="1" lang="en-US" altLang="ja-JP" sz="1200" dirty="0"/>
          </a:p>
          <a:p>
            <a:endParaRPr kumimoji="1" lang="en-US" altLang="ja-JP" sz="1200" dirty="0"/>
          </a:p>
          <a:p>
            <a:r>
              <a:rPr kumimoji="1" lang="ja-JP" altLang="en-US" sz="1200" dirty="0"/>
              <a:t>コンテンツはビッグデータを基に生成されるため，俳句の様な短文から小説に至るまで，文字数の変化にも柔軟に対応できます．この規模の変化に対する対応力を「スケーラビリティ」と呼びます．</a:t>
            </a:r>
            <a:endParaRPr kumimoji="1" lang="en-US" altLang="ja-JP" sz="1200" dirty="0"/>
          </a:p>
          <a:p>
            <a:r>
              <a:rPr kumimoji="1" lang="ja-JP" altLang="en-US" sz="1200" dirty="0"/>
              <a:t>例えると，個人のレポートの要約から大企業の事業計画の概要説明まで，生成</a:t>
            </a:r>
            <a:r>
              <a:rPr kumimoji="1" lang="en-US" altLang="ja-JP" sz="1200" dirty="0"/>
              <a:t>AI</a:t>
            </a:r>
            <a:r>
              <a:rPr kumimoji="1" lang="ja-JP" altLang="en-US" sz="1200" dirty="0"/>
              <a:t>は難なく対応できます．スケーラビリティは，生成</a:t>
            </a:r>
            <a:r>
              <a:rPr kumimoji="1" lang="en-US" altLang="ja-JP" sz="1200" dirty="0"/>
              <a:t>AI</a:t>
            </a:r>
            <a:r>
              <a:rPr kumimoji="1" lang="ja-JP" altLang="en-US" sz="1200" dirty="0"/>
              <a:t>が人間に対して優れている点の一つです．</a:t>
            </a:r>
            <a:endParaRPr kumimoji="1" lang="en-US" altLang="ja-JP" sz="1200" dirty="0"/>
          </a:p>
          <a:p>
            <a:r>
              <a:rPr kumimoji="1" lang="ja-JP" altLang="en-US" sz="1200" dirty="0"/>
              <a:t>さらに有償サービスでは，生成に対して便利な機能が利用できるようになります．今日は無料版の範囲で，講座を進めます．</a:t>
            </a:r>
            <a:endParaRPr kumimoji="1" lang="en-US" altLang="ja-JP" sz="1200" dirty="0"/>
          </a:p>
          <a:p>
            <a:endParaRPr kumimoji="1" lang="en-US" altLang="ja-JP" sz="1200" dirty="0"/>
          </a:p>
          <a:p>
            <a:r>
              <a:rPr kumimoji="1" lang="ja-JP" altLang="en-US" sz="1200" dirty="0"/>
              <a:t>次に，人間の意図をチャットからフィードバックすることで，コンテンツは成長します．初回のプロンプトに対する生成</a:t>
            </a:r>
            <a:r>
              <a:rPr kumimoji="1" lang="en-US" altLang="ja-JP" sz="1200" dirty="0"/>
              <a:t>AI</a:t>
            </a:r>
            <a:r>
              <a:rPr kumimoji="1" lang="ja-JP" altLang="en-US" sz="1200" dirty="0"/>
              <a:t>のコンテンツは，「ビッグデータの一般論」でしかありません．</a:t>
            </a:r>
            <a:endParaRPr kumimoji="1" lang="en-US" altLang="ja-JP" sz="1200" dirty="0"/>
          </a:p>
          <a:p>
            <a:r>
              <a:rPr kumimoji="1" lang="ja-JP" altLang="en-US" sz="1200" dirty="0"/>
              <a:t>使用者である人間が本当に欲しいコンテンツに成長させるため，ハルシネーション対応やファクトチェックを含め，プロンプトから「ダメ出し」を繰り返す必要があります．</a:t>
            </a:r>
            <a:endParaRPr kumimoji="1" lang="en-US" altLang="ja-JP" sz="1200" dirty="0"/>
          </a:p>
          <a:p>
            <a:r>
              <a:rPr kumimoji="1" lang="ja-JP" altLang="en-US" sz="1200" dirty="0"/>
              <a:t>幸い生成</a:t>
            </a:r>
            <a:r>
              <a:rPr kumimoji="1" lang="en-US" altLang="ja-JP" sz="1200" dirty="0"/>
              <a:t>AI</a:t>
            </a:r>
            <a:r>
              <a:rPr kumimoji="1" lang="ja-JP" altLang="en-US" sz="1200" dirty="0"/>
              <a:t>はプログラムですので「ダメ出し」を繰り返しても，やる気を無くしたり，文句を言い返す事はありません．納得いくコンテンツに成長するまで「チャット」を繰り返してください．</a:t>
            </a:r>
            <a:endParaRPr kumimoji="1" lang="en-US" altLang="ja-JP" sz="1200" dirty="0"/>
          </a:p>
          <a:p>
            <a:endParaRPr kumimoji="1" lang="en-US" altLang="ja-JP" sz="1200" dirty="0"/>
          </a:p>
          <a:p>
            <a:r>
              <a:rPr kumimoji="1" lang="en-US" altLang="ja-JP" sz="1200" dirty="0"/>
              <a:t>※</a:t>
            </a:r>
            <a:r>
              <a:rPr kumimoji="1" lang="ja-JP" altLang="en-US" sz="1200" dirty="0"/>
              <a:t>おそらく大半の利用者が，１～２のチャットでコンテンツを完成と認識しています．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7</a:t>
            </a:fld>
            <a:endParaRPr lang="ja-JP" altLang="en-US"/>
          </a:p>
        </p:txBody>
      </p:sp>
    </p:spTree>
    <p:extLst>
      <p:ext uri="{BB962C8B-B14F-4D97-AF65-F5344CB8AC3E}">
        <p14:creationId xmlns:p14="http://schemas.microsoft.com/office/powerpoint/2010/main" val="149391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先ほども触れた</a:t>
            </a:r>
            <a:r>
              <a:rPr kumimoji="1" lang="ja-JP" altLang="en-US" sz="1200" dirty="0"/>
              <a:t>「スケーラビリティ」について，少し詳しく説明します．</a:t>
            </a:r>
            <a:endParaRPr kumimoji="1" lang="en-US" altLang="ja-JP" sz="1200" dirty="0"/>
          </a:p>
          <a:p>
            <a:endParaRPr kumimoji="1" lang="en-US" altLang="ja-JP" sz="1200" dirty="0"/>
          </a:p>
          <a:p>
            <a:r>
              <a:rPr kumimoji="1" lang="ja-JP" altLang="en-US" sz="1200" dirty="0"/>
              <a:t>コンピュータが得意なことに，データの「記憶」と「呼び出し」が挙げられます．</a:t>
            </a:r>
            <a:endParaRPr kumimoji="1" lang="en-US" altLang="ja-JP" sz="1200" dirty="0"/>
          </a:p>
          <a:p>
            <a:r>
              <a:rPr kumimoji="1" lang="ja-JP" altLang="en-US" sz="1200" b="0" i="0" kern="1200" dirty="0">
                <a:solidFill>
                  <a:schemeClr val="tx1"/>
                </a:solidFill>
                <a:effectLst/>
                <a:latin typeface="+mn-lt"/>
                <a:ea typeface="+mn-ea"/>
                <a:cs typeface="+mn-cs"/>
              </a:rPr>
              <a:t>ビッグデータとして収集された各種データは，デジタル化処理を経て記録媒体に格納され，後の分析や活用に備えられます．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これは図書館とよく似ていますね．</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dirty="0"/>
              <a:t>生成</a:t>
            </a:r>
            <a:r>
              <a:rPr kumimoji="1" lang="en-US" altLang="ja-JP" sz="1200" dirty="0"/>
              <a:t>AI</a:t>
            </a:r>
            <a:r>
              <a:rPr kumimoji="1" lang="ja-JP" altLang="en-US" sz="1200" dirty="0"/>
              <a:t>は必要に応じて回答に使う学習データサイズを変更できること　→　</a:t>
            </a:r>
            <a:r>
              <a:rPr kumimoji="1" lang="ja-JP" altLang="en-US" sz="1200" b="1" dirty="0">
                <a:solidFill>
                  <a:srgbClr val="00B050"/>
                </a:solidFill>
              </a:rPr>
              <a:t>スケーラビリティ　</a:t>
            </a:r>
            <a:r>
              <a:rPr kumimoji="1" lang="ja-JP" altLang="en-US" sz="1200" b="0" i="0" kern="1200" dirty="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は，私たちが学んで修得する知識・経験より遥かに広い範囲のデータから学習し，回答を出せることは大きな利点です．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との会話（チャット）から，自分が知らなかったこと，意外な関係性などを知ることも多くあります．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何故なら，生成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は回答の後に，</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「こんなこともできますよ」とか，「〇〇について詳しく説明しましょうか？」と提案を出してくれるからです．</a:t>
            </a:r>
            <a:endParaRPr kumimoji="1" lang="en-US" altLang="ja-JP" sz="1200" b="0" i="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8</a:t>
            </a:fld>
            <a:endParaRPr kumimoji="1" lang="ja-JP" altLang="en-US"/>
          </a:p>
        </p:txBody>
      </p:sp>
    </p:spTree>
    <p:extLst>
      <p:ext uri="{BB962C8B-B14F-4D97-AF65-F5344CB8AC3E}">
        <p14:creationId xmlns:p14="http://schemas.microsoft.com/office/powerpoint/2010/main" val="1549644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「こんなことを聞いたら、笑われるかな？」　なんて心配はいりません。生成</a:t>
            </a:r>
            <a:r>
              <a:rPr kumimoji="1" lang="en-US" altLang="ja-JP" dirty="0"/>
              <a:t>AI</a:t>
            </a:r>
            <a:r>
              <a:rPr kumimoji="1" lang="ja-JP" altLang="en-US" dirty="0"/>
              <a:t>は機械です。</a:t>
            </a:r>
            <a:endParaRPr kumimoji="1" lang="en-US" altLang="ja-JP" dirty="0"/>
          </a:p>
          <a:p>
            <a:r>
              <a:rPr kumimoji="1" lang="ja-JP" altLang="en-US" sz="1200" dirty="0"/>
              <a:t>恥ずかしがらず、気を使わづ、何でも、何回でも、チャットを繰り返してください。</a:t>
            </a:r>
            <a:endParaRPr kumimoji="1" lang="en-US" altLang="ja-JP" sz="1200" dirty="0"/>
          </a:p>
          <a:p>
            <a:endParaRPr kumimoji="1" lang="en-US" altLang="ja-JP" sz="1200" dirty="0"/>
          </a:p>
          <a:p>
            <a:r>
              <a:rPr kumimoji="1" lang="ja-JP" altLang="en-US" sz="1200" dirty="0"/>
              <a:t>どんな時でも利用者に対して、肯定的な態度で受け答えします。</a:t>
            </a:r>
            <a:endParaRPr kumimoji="1" lang="en-US" altLang="ja-JP" sz="1200" dirty="0"/>
          </a:p>
          <a:p>
            <a:endParaRPr kumimoji="1" lang="en-US" altLang="ja-JP" sz="1200" dirty="0"/>
          </a:p>
          <a:p>
            <a:r>
              <a:rPr kumimoji="1" lang="ja-JP" altLang="en-US" sz="1200" dirty="0"/>
              <a:t>生成</a:t>
            </a:r>
            <a:r>
              <a:rPr kumimoji="1" lang="en-US" altLang="ja-JP" sz="1200" dirty="0"/>
              <a:t>AI</a:t>
            </a:r>
            <a:r>
              <a:rPr kumimoji="1" lang="ja-JP" altLang="en-US" sz="1200" dirty="0"/>
              <a:t>はチャットから、利用者の意図に合ったコンテンツができるように成長します。</a:t>
            </a:r>
            <a:endParaRPr kumimoji="1" lang="en-US" altLang="ja-JP" sz="1200" dirty="0"/>
          </a:p>
          <a:p>
            <a:endParaRPr kumimoji="1" lang="en-US" altLang="ja-JP" dirty="0"/>
          </a:p>
          <a:p>
            <a:r>
              <a:rPr kumimoji="1" lang="ja-JP" altLang="en-US" dirty="0"/>
              <a:t>例えば，乳幼児の育児に関する質問に，</a:t>
            </a:r>
            <a:endParaRPr kumimoji="1" lang="en-US" altLang="ja-JP" dirty="0"/>
          </a:p>
          <a:p>
            <a:r>
              <a:rPr kumimoji="1" lang="ja-JP" altLang="en-US" dirty="0"/>
              <a:t>・生成</a:t>
            </a:r>
            <a:r>
              <a:rPr kumimoji="1" lang="en-US" altLang="ja-JP" dirty="0"/>
              <a:t>AI</a:t>
            </a:r>
            <a:r>
              <a:rPr kumimoji="1" lang="ja-JP" altLang="en-US" dirty="0"/>
              <a:t>なら夜でも質問できる．</a:t>
            </a:r>
            <a:endParaRPr kumimoji="1" lang="en-US" altLang="ja-JP" dirty="0"/>
          </a:p>
          <a:p>
            <a:r>
              <a:rPr kumimoji="1" lang="ja-JP" altLang="en-US" dirty="0"/>
              <a:t>・他人にこんなこと聞いたら，私たち「常識が無い」と思われるか不安　→　質問に対して気兼ねない</a:t>
            </a:r>
            <a:endParaRPr kumimoji="1" lang="en-US" altLang="ja-JP" dirty="0"/>
          </a:p>
          <a:p>
            <a:r>
              <a:rPr kumimoji="1" lang="ja-JP" altLang="en-US" dirty="0"/>
              <a:t>・回答が前向きで，肯定してくれる点が良い</a:t>
            </a:r>
            <a:endParaRPr kumimoji="1" lang="en-US" altLang="ja-JP" dirty="0"/>
          </a:p>
          <a:p>
            <a:r>
              <a:rPr kumimoji="1" lang="ja-JP" altLang="en-US" dirty="0"/>
              <a:t>などの声もあります．　あくまでも「一般論」であることが良いケースもあります．</a:t>
            </a:r>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9</a:t>
            </a:fld>
            <a:endParaRPr lang="ja-JP" altLang="en-US"/>
          </a:p>
        </p:txBody>
      </p:sp>
    </p:spTree>
    <p:extLst>
      <p:ext uri="{BB962C8B-B14F-4D97-AF65-F5344CB8AC3E}">
        <p14:creationId xmlns:p14="http://schemas.microsoft.com/office/powerpoint/2010/main" val="7310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61299E8-024B-4057-83B3-B28946EEED2D}" type="datetime1">
              <a:rPr kumimoji="1" lang="ja-JP" altLang="en-US" smtClean="0"/>
              <a:t>2025/8/14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09642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4D9098-90E4-429E-8D8B-244AA2D9F502}" type="datetime1">
              <a:rPr kumimoji="1" lang="ja-JP" altLang="en-US" smtClean="0"/>
              <a:t>2025/8/14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06758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391C5B-8896-4F75-9646-4F2E2020FCD0}" type="datetime1">
              <a:rPr kumimoji="1" lang="ja-JP" altLang="en-US" smtClean="0"/>
              <a:t>2025/8/14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98925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059A2C-218B-4080-AFD6-E8190B3869F2}" type="datetime1">
              <a:rPr kumimoji="1" lang="ja-JP" altLang="en-US" smtClean="0"/>
              <a:t>2025/8/14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2800316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3D0D41C-EE29-476C-84ED-F163CE6A0984}" type="datetime1">
              <a:rPr kumimoji="1" lang="ja-JP" altLang="en-US" smtClean="0"/>
              <a:t>2025/8/14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6440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0F09AF8-736A-4960-BA55-CDB8B55C98E2}" type="datetime1">
              <a:rPr kumimoji="1" lang="ja-JP" altLang="en-US" smtClean="0"/>
              <a:t>2025/8/14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52666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E8253D9-7F49-4A8A-B4FA-AF8AC0CF1A3E}" type="datetime1">
              <a:rPr kumimoji="1" lang="ja-JP" altLang="en-US" smtClean="0"/>
              <a:t>2025/8/14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8340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1896646-F43E-490A-8B93-6C9BD40B839E}" type="datetime1">
              <a:rPr kumimoji="1" lang="ja-JP" altLang="en-US" smtClean="0"/>
              <a:t>2025/8/14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73633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BBD1A-AE6C-40A1-AC8B-FB32D4C6BF04}" type="datetime1">
              <a:rPr kumimoji="1" lang="ja-JP" altLang="en-US" smtClean="0"/>
              <a:t>2025/8/14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2679879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D8C7B32-7F72-4399-BCE2-E05F63441521}" type="datetime1">
              <a:rPr kumimoji="1" lang="ja-JP" altLang="en-US" smtClean="0"/>
              <a:t>2025/8/14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264756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049CB0E-4160-4C7A-AA3B-68C1F69FE121}" type="datetime1">
              <a:rPr kumimoji="1" lang="ja-JP" altLang="en-US" smtClean="0"/>
              <a:t>2025/8/14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192466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0493A-B2BB-438C-B785-94845C632145}" type="datetime1">
              <a:rPr kumimoji="1" lang="ja-JP" altLang="en-US" smtClean="0"/>
              <a:t>2025/8/14</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4076085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1.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2.png"/><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8.png"/><Relationship Id="rId4" Type="http://schemas.openxmlformats.org/officeDocument/2006/relationships/image" Target="../media/image97.png"/></Relationships>
</file>

<file path=ppt/slides/_rels/slide6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B6E38-309D-45B4-93D2-54FEEF6971AE}"/>
              </a:ext>
            </a:extLst>
          </p:cNvPr>
          <p:cNvSpPr>
            <a:spLocks noGrp="1"/>
          </p:cNvSpPr>
          <p:nvPr>
            <p:ph type="ctrTitle"/>
          </p:nvPr>
        </p:nvSpPr>
        <p:spPr>
          <a:xfrm>
            <a:off x="685800" y="927629"/>
            <a:ext cx="7772400" cy="1586971"/>
          </a:xfrm>
        </p:spPr>
        <p:txBody>
          <a:bodyPr>
            <a:normAutofit/>
          </a:bodyPr>
          <a:lstStyle/>
          <a:p>
            <a:r>
              <a:rPr kumimoji="1" lang="ja-JP" altLang="en-US" sz="4800" dirty="0">
                <a:latin typeface="ＭＳ Ｐゴシック" panose="020B0600070205080204" pitchFamily="50" charset="-128"/>
                <a:ea typeface="ＭＳ Ｐゴシック" panose="020B0600070205080204" pitchFamily="50" charset="-128"/>
              </a:rPr>
              <a:t>生成</a:t>
            </a:r>
            <a:r>
              <a:rPr kumimoji="1" lang="en-US" altLang="ja-JP" sz="4800" dirty="0">
                <a:latin typeface="ＭＳ Ｐゴシック" panose="020B0600070205080204" pitchFamily="50" charset="-128"/>
                <a:ea typeface="ＭＳ Ｐゴシック" panose="020B0600070205080204" pitchFamily="50" charset="-128"/>
              </a:rPr>
              <a:t>AI</a:t>
            </a:r>
            <a:r>
              <a:rPr kumimoji="1" lang="ja-JP" altLang="en-US" sz="4800" dirty="0">
                <a:latin typeface="ＭＳ Ｐゴシック" panose="020B0600070205080204" pitchFamily="50" charset="-128"/>
                <a:ea typeface="ＭＳ Ｐゴシック" panose="020B0600070205080204" pitchFamily="50" charset="-128"/>
              </a:rPr>
              <a:t>と考える</a:t>
            </a:r>
            <a:br>
              <a:rPr kumimoji="1" lang="en-US" altLang="ja-JP" sz="4800" dirty="0">
                <a:latin typeface="ＭＳ Ｐゴシック" panose="020B0600070205080204" pitchFamily="50" charset="-128"/>
                <a:ea typeface="ＭＳ Ｐゴシック" panose="020B0600070205080204" pitchFamily="50" charset="-128"/>
              </a:rPr>
            </a:br>
            <a:r>
              <a:rPr kumimoji="1" lang="ja-JP" altLang="en-US" sz="4800" dirty="0">
                <a:latin typeface="ＭＳ Ｐゴシック" panose="020B0600070205080204" pitchFamily="50" charset="-128"/>
                <a:ea typeface="ＭＳ Ｐゴシック" panose="020B0600070205080204" pitchFamily="50" charset="-128"/>
              </a:rPr>
              <a:t>ロボット</a:t>
            </a:r>
            <a:r>
              <a:rPr lang="ja-JP" altLang="en-US" sz="4800" dirty="0">
                <a:latin typeface="ＭＳ Ｐゴシック" panose="020B0600070205080204" pitchFamily="50" charset="-128"/>
                <a:ea typeface="ＭＳ Ｐゴシック" panose="020B0600070205080204" pitchFamily="50" charset="-128"/>
              </a:rPr>
              <a:t>プログラミング</a:t>
            </a:r>
            <a:endParaRPr kumimoji="1" lang="ja-JP" altLang="en-US" sz="4800" dirty="0">
              <a:latin typeface="ＭＳ Ｐゴシック" panose="020B0600070205080204" pitchFamily="50" charset="-128"/>
              <a:ea typeface="ＭＳ Ｐゴシック" panose="020B0600070205080204" pitchFamily="50" charset="-128"/>
            </a:endParaRPr>
          </a:p>
        </p:txBody>
      </p:sp>
      <p:sp>
        <p:nvSpPr>
          <p:cNvPr id="3" name="字幕 2">
            <a:extLst>
              <a:ext uri="{FF2B5EF4-FFF2-40B4-BE49-F238E27FC236}">
                <a16:creationId xmlns:a16="http://schemas.microsoft.com/office/drawing/2014/main" id="{2008A76F-AC76-47A7-9976-8C58670D5DC3}"/>
              </a:ext>
            </a:extLst>
          </p:cNvPr>
          <p:cNvSpPr>
            <a:spLocks noGrp="1"/>
          </p:cNvSpPr>
          <p:nvPr>
            <p:ph type="subTitle" idx="1"/>
          </p:nvPr>
        </p:nvSpPr>
        <p:spPr>
          <a:xfrm>
            <a:off x="1143000" y="3271839"/>
            <a:ext cx="6858000" cy="766762"/>
          </a:xfrm>
        </p:spPr>
        <p:txBody>
          <a:bodyPr>
            <a:normAutofit fontScale="77500" lnSpcReduction="20000"/>
          </a:bodyPr>
          <a:lstStyle/>
          <a:p>
            <a:r>
              <a:rPr kumimoji="1" lang="en-US" altLang="ja-JP" sz="3200" dirty="0">
                <a:latin typeface="ＭＳ Ｐゴシック" panose="020B0600070205080204" pitchFamily="50" charset="-128"/>
                <a:ea typeface="ＭＳ Ｐゴシック" panose="020B0600070205080204" pitchFamily="50" charset="-128"/>
              </a:rPr>
              <a:t>RDS-X23</a:t>
            </a:r>
          </a:p>
          <a:p>
            <a:r>
              <a:rPr lang="en-US" altLang="ja-JP" sz="3200" dirty="0">
                <a:latin typeface="ＭＳ Ｐゴシック" panose="020B0600070205080204" pitchFamily="50" charset="-128"/>
                <a:ea typeface="ＭＳ Ｐゴシック" panose="020B0600070205080204" pitchFamily="50" charset="-128"/>
              </a:rPr>
              <a:t>RDC-ESP32_Type3</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a:extLst>
              <a:ext uri="{FF2B5EF4-FFF2-40B4-BE49-F238E27FC236}">
                <a16:creationId xmlns:a16="http://schemas.microsoft.com/office/drawing/2014/main" id="{89B9ADC0-6B6D-0AE4-E61A-8FA8E37E9EFD}"/>
              </a:ext>
            </a:extLst>
          </p:cNvPr>
          <p:cNvSpPr>
            <a:spLocks noGrp="1"/>
          </p:cNvSpPr>
          <p:nvPr>
            <p:ph type="sldNum" sz="quarter" idx="12"/>
          </p:nvPr>
        </p:nvSpPr>
        <p:spPr/>
        <p:txBody>
          <a:bodyPr/>
          <a:lstStyle/>
          <a:p>
            <a:fld id="{1DCDAAC1-7D4F-441D-807A-83CCC1492F48}" type="slidenum">
              <a:rPr kumimoji="1" lang="ja-JP" altLang="en-US" smtClean="0"/>
              <a:t>1</a:t>
            </a:fld>
            <a:endParaRPr kumimoji="1" lang="ja-JP" altLang="en-US"/>
          </a:p>
        </p:txBody>
      </p:sp>
    </p:spTree>
    <p:extLst>
      <p:ext uri="{BB962C8B-B14F-4D97-AF65-F5344CB8AC3E}">
        <p14:creationId xmlns:p14="http://schemas.microsoft.com/office/powerpoint/2010/main" val="417446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ECF7B8-32B1-C197-083A-88942B7153C9}"/>
              </a:ext>
            </a:extLst>
          </p:cNvPr>
          <p:cNvSpPr>
            <a:spLocks noGrp="1"/>
          </p:cNvSpPr>
          <p:nvPr>
            <p:ph type="title"/>
          </p:nvPr>
        </p:nvSpPr>
        <p:spPr>
          <a:xfrm>
            <a:off x="190500" y="239712"/>
            <a:ext cx="4381500" cy="882649"/>
          </a:xfrm>
        </p:spPr>
        <p:txBody>
          <a:bodyPr/>
          <a:lstStyle/>
          <a:p>
            <a:r>
              <a:rPr kumimoji="1" lang="ja-JP" altLang="en-US" dirty="0"/>
              <a:t>ハルシネーション</a:t>
            </a:r>
          </a:p>
        </p:txBody>
      </p:sp>
      <p:sp>
        <p:nvSpPr>
          <p:cNvPr id="4" name="テキスト ボックス 3">
            <a:extLst>
              <a:ext uri="{FF2B5EF4-FFF2-40B4-BE49-F238E27FC236}">
                <a16:creationId xmlns:a16="http://schemas.microsoft.com/office/drawing/2014/main" id="{15564F2A-A3B2-2BC6-417F-C30AA4EFB8FE}"/>
              </a:ext>
            </a:extLst>
          </p:cNvPr>
          <p:cNvSpPr txBox="1"/>
          <p:nvPr/>
        </p:nvSpPr>
        <p:spPr>
          <a:xfrm>
            <a:off x="4371975" y="648050"/>
            <a:ext cx="1399229" cy="369332"/>
          </a:xfrm>
          <a:prstGeom prst="rect">
            <a:avLst/>
          </a:prstGeom>
          <a:noFill/>
        </p:spPr>
        <p:txBody>
          <a:bodyPr wrap="none" rtlCol="0">
            <a:spAutoFit/>
          </a:bodyPr>
          <a:lstStyle/>
          <a:p>
            <a:r>
              <a:rPr kumimoji="1" lang="en-US" altLang="ja-JP" dirty="0"/>
              <a:t>hallucination</a:t>
            </a:r>
            <a:endParaRPr kumimoji="1" lang="ja-JP" altLang="en-US" dirty="0"/>
          </a:p>
        </p:txBody>
      </p:sp>
      <p:sp>
        <p:nvSpPr>
          <p:cNvPr id="5" name="テキスト ボックス 4">
            <a:extLst>
              <a:ext uri="{FF2B5EF4-FFF2-40B4-BE49-F238E27FC236}">
                <a16:creationId xmlns:a16="http://schemas.microsoft.com/office/drawing/2014/main" id="{9F87204F-B6A5-179E-6D3C-BB76F7B77C86}"/>
              </a:ext>
            </a:extLst>
          </p:cNvPr>
          <p:cNvSpPr txBox="1"/>
          <p:nvPr/>
        </p:nvSpPr>
        <p:spPr>
          <a:xfrm>
            <a:off x="894550" y="1068641"/>
            <a:ext cx="7354899" cy="1077218"/>
          </a:xfrm>
          <a:prstGeom prst="rect">
            <a:avLst/>
          </a:prstGeom>
          <a:solidFill>
            <a:schemeClr val="accent2">
              <a:lumMod val="60000"/>
              <a:lumOff val="40000"/>
            </a:schemeClr>
          </a:solidFill>
        </p:spPr>
        <p:txBody>
          <a:bodyPr wrap="none" rtlCol="0">
            <a:spAutoFit/>
          </a:bodyPr>
          <a:lstStyle/>
          <a:p>
            <a:r>
              <a:rPr kumimoji="1" lang="ja-JP" altLang="en-US" sz="3200" dirty="0"/>
              <a:t>生成</a:t>
            </a:r>
            <a:r>
              <a:rPr kumimoji="1" lang="en-US" altLang="ja-JP" sz="3200" dirty="0"/>
              <a:t>AI</a:t>
            </a:r>
            <a:r>
              <a:rPr kumimoji="1" lang="ja-JP" altLang="en-US" sz="3200" dirty="0"/>
              <a:t>が，</a:t>
            </a:r>
            <a:endParaRPr kumimoji="1" lang="en-US" altLang="ja-JP" sz="3200" dirty="0"/>
          </a:p>
          <a:p>
            <a:r>
              <a:rPr kumimoji="1" lang="ja-JP" altLang="en-US" sz="3200" dirty="0"/>
              <a:t>「間違ったことを自信満々に回答する」こと</a:t>
            </a:r>
          </a:p>
        </p:txBody>
      </p:sp>
      <p:sp>
        <p:nvSpPr>
          <p:cNvPr id="6" name="テキスト ボックス 5">
            <a:extLst>
              <a:ext uri="{FF2B5EF4-FFF2-40B4-BE49-F238E27FC236}">
                <a16:creationId xmlns:a16="http://schemas.microsoft.com/office/drawing/2014/main" id="{0DD5532A-1290-F8AC-E4B8-2298B40E8A09}"/>
              </a:ext>
            </a:extLst>
          </p:cNvPr>
          <p:cNvSpPr txBox="1"/>
          <p:nvPr/>
        </p:nvSpPr>
        <p:spPr>
          <a:xfrm>
            <a:off x="201251" y="4277013"/>
            <a:ext cx="8741496" cy="1815882"/>
          </a:xfrm>
          <a:prstGeom prst="rect">
            <a:avLst/>
          </a:prstGeom>
          <a:solidFill>
            <a:schemeClr val="accent6">
              <a:lumMod val="20000"/>
              <a:lumOff val="80000"/>
            </a:schemeClr>
          </a:solidFill>
        </p:spPr>
        <p:txBody>
          <a:bodyPr wrap="none" rtlCol="0">
            <a:spAutoFit/>
          </a:bodyPr>
          <a:lstStyle/>
          <a:p>
            <a:r>
              <a:rPr lang="ja-JP" altLang="ja-JP" sz="2800" dirty="0"/>
              <a:t>リョウ：「水って</a:t>
            </a:r>
            <a:r>
              <a:rPr lang="en-US" altLang="ja-JP" sz="2800" dirty="0"/>
              <a:t>100</a:t>
            </a:r>
            <a:r>
              <a:rPr lang="ja-JP" altLang="ja-JP" sz="2800" dirty="0"/>
              <a:t>度で凍るって知ってた？高校の化学で</a:t>
            </a:r>
            <a:endParaRPr lang="en-US" altLang="ja-JP" sz="2800" dirty="0"/>
          </a:p>
          <a:p>
            <a:r>
              <a:rPr lang="ja-JP" altLang="en-US" sz="2800" dirty="0"/>
              <a:t>　　　　　</a:t>
            </a:r>
            <a:r>
              <a:rPr lang="ja-JP" altLang="ja-JP" sz="2800" dirty="0"/>
              <a:t>習った気がする。だから冷凍庫の温度って</a:t>
            </a:r>
            <a:r>
              <a:rPr lang="en-US" altLang="ja-JP" sz="2800" dirty="0"/>
              <a:t>100</a:t>
            </a:r>
            <a:r>
              <a:rPr lang="ja-JP" altLang="ja-JP" sz="2800" dirty="0"/>
              <a:t>度</a:t>
            </a:r>
            <a:endParaRPr lang="en-US" altLang="ja-JP" sz="2800" dirty="0"/>
          </a:p>
          <a:p>
            <a:r>
              <a:rPr lang="ja-JP" altLang="en-US" sz="2800" dirty="0"/>
              <a:t>　　　　　</a:t>
            </a:r>
            <a:r>
              <a:rPr lang="ja-JP" altLang="ja-JP" sz="2800" dirty="0"/>
              <a:t>以下に設定されてるんだよね。」</a:t>
            </a:r>
          </a:p>
          <a:p>
            <a:r>
              <a:rPr lang="ja-JP" altLang="ja-JP" sz="2800" dirty="0"/>
              <a:t>ナ　ナ：「えっ、そうだったっけ？なんか記憶が曖昧だな…」</a:t>
            </a:r>
            <a:endParaRPr kumimoji="1" lang="ja-JP" altLang="en-US" sz="2800" dirty="0"/>
          </a:p>
        </p:txBody>
      </p:sp>
      <p:sp>
        <p:nvSpPr>
          <p:cNvPr id="8" name="テキスト ボックス 7">
            <a:extLst>
              <a:ext uri="{FF2B5EF4-FFF2-40B4-BE49-F238E27FC236}">
                <a16:creationId xmlns:a16="http://schemas.microsoft.com/office/drawing/2014/main" id="{AF6241AE-2A06-7F7F-5BC8-6E9300975A73}"/>
              </a:ext>
            </a:extLst>
          </p:cNvPr>
          <p:cNvSpPr txBox="1"/>
          <p:nvPr/>
        </p:nvSpPr>
        <p:spPr>
          <a:xfrm>
            <a:off x="529065" y="2282290"/>
            <a:ext cx="8085868" cy="1384995"/>
          </a:xfrm>
          <a:prstGeom prst="rect">
            <a:avLst/>
          </a:prstGeom>
          <a:noFill/>
        </p:spPr>
        <p:txBody>
          <a:bodyPr wrap="none" rtlCol="0">
            <a:spAutoFit/>
          </a:bodyPr>
          <a:lstStyle/>
          <a:p>
            <a:r>
              <a:rPr kumimoji="1" lang="ja-JP" altLang="en-US" sz="2800" dirty="0"/>
              <a:t>生成</a:t>
            </a:r>
            <a:r>
              <a:rPr kumimoji="1" lang="en-US" altLang="ja-JP" sz="2800" dirty="0"/>
              <a:t>AI</a:t>
            </a:r>
            <a:r>
              <a:rPr kumimoji="1" lang="ja-JP" altLang="en-US" sz="2800" dirty="0"/>
              <a:t>へ，</a:t>
            </a:r>
            <a:endParaRPr kumimoji="1" lang="en-US" altLang="ja-JP" sz="2800" dirty="0"/>
          </a:p>
          <a:p>
            <a:r>
              <a:rPr kumimoji="1" lang="en-US" altLang="ja-JP" sz="2800" dirty="0"/>
              <a:t>&gt;&gt;</a:t>
            </a:r>
            <a:r>
              <a:rPr kumimoji="1" lang="ja-JP" altLang="en-US" sz="2800" dirty="0"/>
              <a:t>「理科」をテーマにした高校生二人の対談を，</a:t>
            </a:r>
            <a:endParaRPr kumimoji="1" lang="en-US" altLang="ja-JP" sz="2800" dirty="0"/>
          </a:p>
          <a:p>
            <a:r>
              <a:rPr kumimoji="1" lang="ja-JP" altLang="en-US" sz="2800" dirty="0"/>
              <a:t>　　　　　　　　　　　　　　　　</a:t>
            </a:r>
            <a:r>
              <a:rPr kumimoji="1" lang="en-US" altLang="ja-JP" sz="2800" dirty="0"/>
              <a:t>100</a:t>
            </a:r>
            <a:r>
              <a:rPr kumimoji="1" lang="ja-JP" altLang="en-US" sz="2800" dirty="0"/>
              <a:t>字程度で作ってください</a:t>
            </a:r>
            <a:endParaRPr kumimoji="1" lang="en-US" altLang="ja-JP" sz="2800" dirty="0"/>
          </a:p>
        </p:txBody>
      </p:sp>
      <p:sp>
        <p:nvSpPr>
          <p:cNvPr id="9" name="矢印: 下 8">
            <a:extLst>
              <a:ext uri="{FF2B5EF4-FFF2-40B4-BE49-F238E27FC236}">
                <a16:creationId xmlns:a16="http://schemas.microsoft.com/office/drawing/2014/main" id="{10CD9CB5-FA86-5FFF-B338-9973A3172211}"/>
              </a:ext>
            </a:extLst>
          </p:cNvPr>
          <p:cNvSpPr/>
          <p:nvPr/>
        </p:nvSpPr>
        <p:spPr>
          <a:xfrm>
            <a:off x="3667126" y="3803716"/>
            <a:ext cx="1665929" cy="3227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7A0F5AD-14B7-2DF6-6ACB-0CB22E5FA3C9}"/>
              </a:ext>
            </a:extLst>
          </p:cNvPr>
          <p:cNvSpPr txBox="1"/>
          <p:nvPr/>
        </p:nvSpPr>
        <p:spPr>
          <a:xfrm>
            <a:off x="5333055" y="3678917"/>
            <a:ext cx="2170787" cy="461665"/>
          </a:xfrm>
          <a:prstGeom prst="rect">
            <a:avLst/>
          </a:prstGeom>
          <a:noFill/>
        </p:spPr>
        <p:txBody>
          <a:bodyPr wrap="none" rtlCol="0">
            <a:spAutoFit/>
          </a:bodyPr>
          <a:lstStyle/>
          <a:p>
            <a:r>
              <a:rPr kumimoji="1" lang="ja-JP" altLang="en-US" sz="2400" dirty="0"/>
              <a:t>と指示した結果</a:t>
            </a:r>
          </a:p>
        </p:txBody>
      </p:sp>
      <p:sp>
        <p:nvSpPr>
          <p:cNvPr id="11" name="テキスト ボックス 10">
            <a:extLst>
              <a:ext uri="{FF2B5EF4-FFF2-40B4-BE49-F238E27FC236}">
                <a16:creationId xmlns:a16="http://schemas.microsoft.com/office/drawing/2014/main" id="{3393DF8E-920B-5CBF-DEB6-57E9F8F63D88}"/>
              </a:ext>
            </a:extLst>
          </p:cNvPr>
          <p:cNvSpPr txBox="1"/>
          <p:nvPr/>
        </p:nvSpPr>
        <p:spPr>
          <a:xfrm>
            <a:off x="4146632" y="6209950"/>
            <a:ext cx="4883068" cy="461665"/>
          </a:xfrm>
          <a:prstGeom prst="rect">
            <a:avLst/>
          </a:prstGeom>
          <a:noFill/>
        </p:spPr>
        <p:txBody>
          <a:bodyPr wrap="none" rtlCol="0">
            <a:spAutoFit/>
          </a:bodyPr>
          <a:lstStyle/>
          <a:p>
            <a:r>
              <a:rPr kumimoji="1" lang="ja-JP" altLang="en-US" sz="2400" b="1" dirty="0">
                <a:solidFill>
                  <a:srgbClr val="FF0000"/>
                </a:solidFill>
              </a:rPr>
              <a:t>間違っている所を指摘してください！</a:t>
            </a:r>
          </a:p>
        </p:txBody>
      </p:sp>
      <p:sp>
        <p:nvSpPr>
          <p:cNvPr id="3" name="スライド番号プレースホルダー 2">
            <a:extLst>
              <a:ext uri="{FF2B5EF4-FFF2-40B4-BE49-F238E27FC236}">
                <a16:creationId xmlns:a16="http://schemas.microsoft.com/office/drawing/2014/main" id="{3A4C26A3-BFBB-652D-B083-CC5FF0863F6D}"/>
              </a:ext>
            </a:extLst>
          </p:cNvPr>
          <p:cNvSpPr>
            <a:spLocks noGrp="1"/>
          </p:cNvSpPr>
          <p:nvPr>
            <p:ph type="sldNum" sz="quarter" idx="12"/>
          </p:nvPr>
        </p:nvSpPr>
        <p:spPr/>
        <p:txBody>
          <a:bodyPr/>
          <a:lstStyle/>
          <a:p>
            <a:fld id="{1DCDAAC1-7D4F-441D-807A-83CCC1492F48}" type="slidenum">
              <a:rPr kumimoji="1" lang="ja-JP" altLang="en-US" smtClean="0"/>
              <a:t>10</a:t>
            </a:fld>
            <a:endParaRPr kumimoji="1" lang="ja-JP" altLang="en-US"/>
          </a:p>
        </p:txBody>
      </p:sp>
    </p:spTree>
    <p:extLst>
      <p:ext uri="{BB962C8B-B14F-4D97-AF65-F5344CB8AC3E}">
        <p14:creationId xmlns:p14="http://schemas.microsoft.com/office/powerpoint/2010/main" val="9080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C958-5500-BE5A-C6E3-B48D38B0282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5AB052-B9BA-28EE-C552-0A34B2CBDEBB}"/>
              </a:ext>
            </a:extLst>
          </p:cNvPr>
          <p:cNvSpPr>
            <a:spLocks noGrp="1"/>
          </p:cNvSpPr>
          <p:nvPr>
            <p:ph type="title"/>
          </p:nvPr>
        </p:nvSpPr>
        <p:spPr>
          <a:xfrm>
            <a:off x="190500" y="239712"/>
            <a:ext cx="4381500" cy="882649"/>
          </a:xfrm>
        </p:spPr>
        <p:txBody>
          <a:bodyPr/>
          <a:lstStyle/>
          <a:p>
            <a:r>
              <a:rPr kumimoji="1" lang="ja-JP" altLang="en-US" dirty="0"/>
              <a:t>ハルシネーション</a:t>
            </a:r>
          </a:p>
        </p:txBody>
      </p:sp>
      <p:sp>
        <p:nvSpPr>
          <p:cNvPr id="4" name="テキスト ボックス 3">
            <a:extLst>
              <a:ext uri="{FF2B5EF4-FFF2-40B4-BE49-F238E27FC236}">
                <a16:creationId xmlns:a16="http://schemas.microsoft.com/office/drawing/2014/main" id="{BFA7F4E9-5018-4E94-426B-0AD1A161A8EA}"/>
              </a:ext>
            </a:extLst>
          </p:cNvPr>
          <p:cNvSpPr txBox="1"/>
          <p:nvPr/>
        </p:nvSpPr>
        <p:spPr>
          <a:xfrm>
            <a:off x="4371975" y="648050"/>
            <a:ext cx="1399229" cy="369332"/>
          </a:xfrm>
          <a:prstGeom prst="rect">
            <a:avLst/>
          </a:prstGeom>
          <a:noFill/>
        </p:spPr>
        <p:txBody>
          <a:bodyPr wrap="none" rtlCol="0">
            <a:spAutoFit/>
          </a:bodyPr>
          <a:lstStyle/>
          <a:p>
            <a:r>
              <a:rPr kumimoji="1" lang="en-US" altLang="ja-JP" dirty="0"/>
              <a:t>hallucination</a:t>
            </a:r>
            <a:endParaRPr kumimoji="1" lang="ja-JP" altLang="en-US" dirty="0"/>
          </a:p>
        </p:txBody>
      </p:sp>
      <p:sp>
        <p:nvSpPr>
          <p:cNvPr id="5" name="テキスト ボックス 4">
            <a:extLst>
              <a:ext uri="{FF2B5EF4-FFF2-40B4-BE49-F238E27FC236}">
                <a16:creationId xmlns:a16="http://schemas.microsoft.com/office/drawing/2014/main" id="{83B8D9D3-09B5-E43B-30D9-64A8D2932BBC}"/>
              </a:ext>
            </a:extLst>
          </p:cNvPr>
          <p:cNvSpPr txBox="1"/>
          <p:nvPr/>
        </p:nvSpPr>
        <p:spPr>
          <a:xfrm>
            <a:off x="389725" y="1133993"/>
            <a:ext cx="5564344" cy="830997"/>
          </a:xfrm>
          <a:prstGeom prst="rect">
            <a:avLst/>
          </a:prstGeom>
          <a:solidFill>
            <a:schemeClr val="accent2">
              <a:lumMod val="60000"/>
              <a:lumOff val="40000"/>
            </a:schemeClr>
          </a:solidFill>
        </p:spPr>
        <p:txBody>
          <a:bodyPr wrap="none" rtlCol="0">
            <a:spAutoFit/>
          </a:bodyPr>
          <a:lstStyle/>
          <a:p>
            <a:r>
              <a:rPr kumimoji="1" lang="ja-JP" altLang="en-US" sz="2400" dirty="0"/>
              <a:t>生成</a:t>
            </a:r>
            <a:r>
              <a:rPr kumimoji="1" lang="en-US" altLang="ja-JP" sz="2400" dirty="0"/>
              <a:t>AI</a:t>
            </a:r>
            <a:r>
              <a:rPr kumimoji="1" lang="ja-JP" altLang="en-US" sz="2400" dirty="0"/>
              <a:t>が，</a:t>
            </a:r>
            <a:endParaRPr kumimoji="1" lang="en-US" altLang="ja-JP" sz="2400" dirty="0"/>
          </a:p>
          <a:p>
            <a:r>
              <a:rPr kumimoji="1" lang="ja-JP" altLang="en-US" sz="2400" dirty="0"/>
              <a:t>「間違ったことを自信満々に回答する」こと</a:t>
            </a:r>
          </a:p>
        </p:txBody>
      </p:sp>
      <p:sp>
        <p:nvSpPr>
          <p:cNvPr id="6" name="テキスト ボックス 5">
            <a:extLst>
              <a:ext uri="{FF2B5EF4-FFF2-40B4-BE49-F238E27FC236}">
                <a16:creationId xmlns:a16="http://schemas.microsoft.com/office/drawing/2014/main" id="{BF78CAD6-F090-D98C-8276-0486B610C75D}"/>
              </a:ext>
            </a:extLst>
          </p:cNvPr>
          <p:cNvSpPr txBox="1"/>
          <p:nvPr/>
        </p:nvSpPr>
        <p:spPr>
          <a:xfrm>
            <a:off x="201252" y="2231921"/>
            <a:ext cx="8741496" cy="1815882"/>
          </a:xfrm>
          <a:prstGeom prst="rect">
            <a:avLst/>
          </a:prstGeom>
          <a:solidFill>
            <a:schemeClr val="accent6">
              <a:lumMod val="20000"/>
              <a:lumOff val="80000"/>
            </a:schemeClr>
          </a:solidFill>
        </p:spPr>
        <p:txBody>
          <a:bodyPr wrap="none" rtlCol="0">
            <a:spAutoFit/>
          </a:bodyPr>
          <a:lstStyle/>
          <a:p>
            <a:r>
              <a:rPr lang="ja-JP" altLang="ja-JP" sz="2800" dirty="0"/>
              <a:t>リョウ：「水って</a:t>
            </a:r>
            <a:r>
              <a:rPr lang="en-US" altLang="ja-JP" sz="2800" b="1" dirty="0">
                <a:solidFill>
                  <a:srgbClr val="FF0000"/>
                </a:solidFill>
              </a:rPr>
              <a:t>100</a:t>
            </a:r>
            <a:r>
              <a:rPr lang="ja-JP" altLang="ja-JP" sz="2800" b="1" dirty="0">
                <a:solidFill>
                  <a:srgbClr val="FF0000"/>
                </a:solidFill>
              </a:rPr>
              <a:t>度で凍る</a:t>
            </a:r>
            <a:r>
              <a:rPr lang="ja-JP" altLang="ja-JP" sz="2800" dirty="0"/>
              <a:t>って知ってた？</a:t>
            </a:r>
            <a:r>
              <a:rPr lang="ja-JP" altLang="ja-JP" sz="2800" dirty="0">
                <a:solidFill>
                  <a:srgbClr val="0070C0"/>
                </a:solidFill>
              </a:rPr>
              <a:t>高校の化学で</a:t>
            </a:r>
            <a:endParaRPr lang="en-US" altLang="ja-JP" sz="2800" dirty="0">
              <a:solidFill>
                <a:srgbClr val="0070C0"/>
              </a:solidFill>
            </a:endParaRPr>
          </a:p>
          <a:p>
            <a:r>
              <a:rPr lang="ja-JP" altLang="en-US" sz="2800" dirty="0">
                <a:solidFill>
                  <a:srgbClr val="0070C0"/>
                </a:solidFill>
              </a:rPr>
              <a:t>　　　　　</a:t>
            </a:r>
            <a:r>
              <a:rPr lang="ja-JP" altLang="ja-JP" sz="2800" dirty="0">
                <a:solidFill>
                  <a:srgbClr val="0070C0"/>
                </a:solidFill>
              </a:rPr>
              <a:t>習った気がする</a:t>
            </a:r>
            <a:r>
              <a:rPr lang="ja-JP" altLang="ja-JP" sz="2800" dirty="0"/>
              <a:t>。だから冷凍庫の温度って</a:t>
            </a:r>
            <a:r>
              <a:rPr lang="en-US" altLang="ja-JP" sz="2800" b="1" dirty="0">
                <a:solidFill>
                  <a:srgbClr val="FF0000"/>
                </a:solidFill>
              </a:rPr>
              <a:t>100</a:t>
            </a:r>
            <a:r>
              <a:rPr lang="ja-JP" altLang="ja-JP" sz="2800" b="1" dirty="0">
                <a:solidFill>
                  <a:srgbClr val="FF0000"/>
                </a:solidFill>
              </a:rPr>
              <a:t>度</a:t>
            </a:r>
            <a:endParaRPr lang="en-US" altLang="ja-JP" sz="2800" b="1" dirty="0">
              <a:solidFill>
                <a:srgbClr val="FF0000"/>
              </a:solidFill>
            </a:endParaRPr>
          </a:p>
          <a:p>
            <a:r>
              <a:rPr lang="ja-JP" altLang="en-US" sz="2800" b="1" dirty="0">
                <a:solidFill>
                  <a:srgbClr val="FF0000"/>
                </a:solidFill>
              </a:rPr>
              <a:t>　　　　　</a:t>
            </a:r>
            <a:r>
              <a:rPr lang="ja-JP" altLang="ja-JP" sz="2800" b="1" dirty="0">
                <a:solidFill>
                  <a:srgbClr val="FF0000"/>
                </a:solidFill>
              </a:rPr>
              <a:t>以下に設定</a:t>
            </a:r>
            <a:r>
              <a:rPr lang="ja-JP" altLang="ja-JP" sz="2800" dirty="0"/>
              <a:t>されてるんだよね。」</a:t>
            </a:r>
          </a:p>
          <a:p>
            <a:r>
              <a:rPr lang="ja-JP" altLang="ja-JP" sz="2800" dirty="0"/>
              <a:t>ナ　ナ：「えっ、そうだったっけ？なんか記憶が曖昧だな…」</a:t>
            </a:r>
            <a:endParaRPr kumimoji="1" lang="ja-JP" altLang="en-US" sz="2800" dirty="0"/>
          </a:p>
        </p:txBody>
      </p:sp>
      <p:sp>
        <p:nvSpPr>
          <p:cNvPr id="7" name="テキスト ボックス 6">
            <a:extLst>
              <a:ext uri="{FF2B5EF4-FFF2-40B4-BE49-F238E27FC236}">
                <a16:creationId xmlns:a16="http://schemas.microsoft.com/office/drawing/2014/main" id="{9A0C025E-4611-144A-BE7D-F146AA7F108E}"/>
              </a:ext>
            </a:extLst>
          </p:cNvPr>
          <p:cNvSpPr txBox="1"/>
          <p:nvPr/>
        </p:nvSpPr>
        <p:spPr>
          <a:xfrm>
            <a:off x="220374" y="4371519"/>
            <a:ext cx="8969122" cy="2246769"/>
          </a:xfrm>
          <a:prstGeom prst="rect">
            <a:avLst/>
          </a:prstGeom>
          <a:noFill/>
        </p:spPr>
        <p:txBody>
          <a:bodyPr wrap="none" rtlCol="0">
            <a:spAutoFit/>
          </a:bodyPr>
          <a:lstStyle/>
          <a:p>
            <a:r>
              <a:rPr lang="ja-JP" altLang="ja-JP" sz="2800" dirty="0">
                <a:latin typeface="+mj-ea"/>
                <a:ea typeface="+mj-ea"/>
              </a:rPr>
              <a:t>ハルシネーションのポイント：</a:t>
            </a:r>
          </a:p>
          <a:p>
            <a:r>
              <a:rPr lang="ja-JP" altLang="en-US" sz="2800" b="1" dirty="0">
                <a:latin typeface="+mj-ea"/>
                <a:ea typeface="+mj-ea"/>
              </a:rPr>
              <a:t>　</a:t>
            </a:r>
            <a:r>
              <a:rPr lang="ja-JP" altLang="ja-JP" sz="2800" b="1" dirty="0">
                <a:latin typeface="+mj-ea"/>
                <a:ea typeface="+mj-ea"/>
              </a:rPr>
              <a:t>水は</a:t>
            </a:r>
            <a:r>
              <a:rPr lang="en-US" altLang="ja-JP" sz="2800" b="1" dirty="0">
                <a:latin typeface="+mj-ea"/>
                <a:ea typeface="+mj-ea"/>
              </a:rPr>
              <a:t>0</a:t>
            </a:r>
            <a:r>
              <a:rPr lang="ja-JP" altLang="ja-JP" sz="2800" b="1" dirty="0">
                <a:latin typeface="+mj-ea"/>
                <a:ea typeface="+mj-ea"/>
              </a:rPr>
              <a:t>度で凍り、</a:t>
            </a:r>
            <a:r>
              <a:rPr lang="en-US" altLang="ja-JP" sz="2800" b="1" dirty="0">
                <a:latin typeface="+mj-ea"/>
                <a:ea typeface="+mj-ea"/>
              </a:rPr>
              <a:t>100</a:t>
            </a:r>
            <a:r>
              <a:rPr lang="ja-JP" altLang="ja-JP" sz="2800" b="1" dirty="0">
                <a:latin typeface="+mj-ea"/>
                <a:ea typeface="+mj-ea"/>
              </a:rPr>
              <a:t>度で沸騰する。</a:t>
            </a:r>
            <a:endParaRPr lang="en-US" altLang="ja-JP" sz="2800" b="1" dirty="0">
              <a:latin typeface="+mj-ea"/>
              <a:ea typeface="+mj-ea"/>
            </a:endParaRPr>
          </a:p>
          <a:p>
            <a:r>
              <a:rPr lang="ja-JP" altLang="en-US" sz="2800" b="1" dirty="0">
                <a:latin typeface="+mj-ea"/>
                <a:ea typeface="+mj-ea"/>
              </a:rPr>
              <a:t>　</a:t>
            </a:r>
            <a:r>
              <a:rPr lang="ja-JP" altLang="ja-JP" sz="2800" b="1" dirty="0">
                <a:latin typeface="+mj-ea"/>
                <a:ea typeface="+mj-ea"/>
              </a:rPr>
              <a:t>冷凍庫の温度設定も</a:t>
            </a:r>
            <a:r>
              <a:rPr lang="en-US" altLang="ja-JP" sz="2800" b="1" dirty="0">
                <a:latin typeface="+mj-ea"/>
                <a:ea typeface="+mj-ea"/>
              </a:rPr>
              <a:t>100</a:t>
            </a:r>
            <a:r>
              <a:rPr lang="ja-JP" altLang="ja-JP" sz="2800" b="1" dirty="0">
                <a:latin typeface="+mj-ea"/>
                <a:ea typeface="+mj-ea"/>
              </a:rPr>
              <a:t>度ではない。</a:t>
            </a:r>
            <a:endParaRPr lang="en-US" altLang="ja-JP" sz="2800" b="1" dirty="0">
              <a:latin typeface="+mj-ea"/>
              <a:ea typeface="+mj-ea"/>
            </a:endParaRPr>
          </a:p>
          <a:p>
            <a:endParaRPr lang="en-US" altLang="ja-JP" sz="2800" dirty="0">
              <a:latin typeface="+mj-ea"/>
              <a:ea typeface="+mj-ea"/>
            </a:endParaRPr>
          </a:p>
          <a:p>
            <a:r>
              <a:rPr lang="en-US" altLang="ja-JP" sz="2800" dirty="0">
                <a:latin typeface="+mj-ea"/>
                <a:ea typeface="+mj-ea"/>
              </a:rPr>
              <a:t>AI</a:t>
            </a:r>
            <a:r>
              <a:rPr lang="ja-JP" altLang="ja-JP" sz="2800" dirty="0">
                <a:latin typeface="+mj-ea"/>
                <a:ea typeface="+mj-ea"/>
              </a:rPr>
              <a:t>が温度に関する</a:t>
            </a:r>
            <a:r>
              <a:rPr lang="ja-JP" altLang="ja-JP" sz="2800" b="1" dirty="0">
                <a:solidFill>
                  <a:srgbClr val="002060"/>
                </a:solidFill>
                <a:latin typeface="+mj-ea"/>
                <a:ea typeface="+mj-ea"/>
              </a:rPr>
              <a:t>基本的な科学知識</a:t>
            </a:r>
            <a:r>
              <a:rPr lang="ja-JP" altLang="ja-JP" sz="2800" dirty="0">
                <a:latin typeface="+mj-ea"/>
                <a:ea typeface="+mj-ea"/>
              </a:rPr>
              <a:t>を誤って生成した例</a:t>
            </a:r>
          </a:p>
        </p:txBody>
      </p:sp>
      <p:sp>
        <p:nvSpPr>
          <p:cNvPr id="3" name="スライド番号プレースホルダー 2">
            <a:extLst>
              <a:ext uri="{FF2B5EF4-FFF2-40B4-BE49-F238E27FC236}">
                <a16:creationId xmlns:a16="http://schemas.microsoft.com/office/drawing/2014/main" id="{B2D866E3-5F5F-F0DD-3622-BAB087510E19}"/>
              </a:ext>
            </a:extLst>
          </p:cNvPr>
          <p:cNvSpPr>
            <a:spLocks noGrp="1"/>
          </p:cNvSpPr>
          <p:nvPr>
            <p:ph type="sldNum" sz="quarter" idx="12"/>
          </p:nvPr>
        </p:nvSpPr>
        <p:spPr/>
        <p:txBody>
          <a:bodyPr/>
          <a:lstStyle/>
          <a:p>
            <a:fld id="{1DCDAAC1-7D4F-441D-807A-83CCC1492F48}" type="slidenum">
              <a:rPr kumimoji="1" lang="ja-JP" altLang="en-US" smtClean="0"/>
              <a:t>11</a:t>
            </a:fld>
            <a:endParaRPr kumimoji="1" lang="ja-JP" altLang="en-US"/>
          </a:p>
        </p:txBody>
      </p:sp>
    </p:spTree>
    <p:extLst>
      <p:ext uri="{BB962C8B-B14F-4D97-AF65-F5344CB8AC3E}">
        <p14:creationId xmlns:p14="http://schemas.microsoft.com/office/powerpoint/2010/main" val="209596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CE1FA8-AB07-249A-C47E-A41E7DA517B4}"/>
              </a:ext>
            </a:extLst>
          </p:cNvPr>
          <p:cNvSpPr>
            <a:spLocks noGrp="1"/>
          </p:cNvSpPr>
          <p:nvPr>
            <p:ph type="title"/>
          </p:nvPr>
        </p:nvSpPr>
        <p:spPr>
          <a:xfrm>
            <a:off x="257175" y="212726"/>
            <a:ext cx="3943350" cy="920749"/>
          </a:xfrm>
        </p:spPr>
        <p:txBody>
          <a:bodyPr/>
          <a:lstStyle/>
          <a:p>
            <a:r>
              <a:rPr kumimoji="1" lang="ja-JP" altLang="en-US" dirty="0"/>
              <a:t>なぜ起こるの？</a:t>
            </a:r>
          </a:p>
        </p:txBody>
      </p:sp>
      <p:sp>
        <p:nvSpPr>
          <p:cNvPr id="4" name="テキスト ボックス 3">
            <a:extLst>
              <a:ext uri="{FF2B5EF4-FFF2-40B4-BE49-F238E27FC236}">
                <a16:creationId xmlns:a16="http://schemas.microsoft.com/office/drawing/2014/main" id="{FFADE684-4F92-40B7-074D-B498D65F185A}"/>
              </a:ext>
            </a:extLst>
          </p:cNvPr>
          <p:cNvSpPr txBox="1"/>
          <p:nvPr/>
        </p:nvSpPr>
        <p:spPr>
          <a:xfrm>
            <a:off x="670130" y="1170771"/>
            <a:ext cx="7803739" cy="954107"/>
          </a:xfrm>
          <a:prstGeom prst="rect">
            <a:avLst/>
          </a:prstGeom>
          <a:noFill/>
        </p:spPr>
        <p:txBody>
          <a:bodyPr wrap="none" rtlCol="0">
            <a:spAutoFit/>
          </a:bodyPr>
          <a:lstStyle/>
          <a:p>
            <a:r>
              <a:rPr kumimoji="1" lang="ja-JP" altLang="en-US" sz="2800" dirty="0"/>
              <a:t>・生成</a:t>
            </a:r>
            <a:r>
              <a:rPr kumimoji="1" lang="en-US" altLang="ja-JP" sz="2800" dirty="0"/>
              <a:t>AI</a:t>
            </a:r>
            <a:r>
              <a:rPr kumimoji="1" lang="ja-JP" altLang="en-US" sz="2800" dirty="0"/>
              <a:t>は「言葉のつながり」を学習しているだけ！</a:t>
            </a:r>
            <a:endParaRPr kumimoji="1" lang="en-US" altLang="ja-JP" sz="2800" dirty="0"/>
          </a:p>
          <a:p>
            <a:r>
              <a:rPr kumimoji="1" lang="ja-JP" altLang="en-US" sz="2800" dirty="0"/>
              <a:t>  本当かどうかわからない！</a:t>
            </a:r>
          </a:p>
        </p:txBody>
      </p:sp>
      <p:sp>
        <p:nvSpPr>
          <p:cNvPr id="5" name="テキスト ボックス 4">
            <a:extLst>
              <a:ext uri="{FF2B5EF4-FFF2-40B4-BE49-F238E27FC236}">
                <a16:creationId xmlns:a16="http://schemas.microsoft.com/office/drawing/2014/main" id="{DC9A91CE-AEE8-F6B7-7D43-3CD728C30FDF}"/>
              </a:ext>
            </a:extLst>
          </p:cNvPr>
          <p:cNvSpPr txBox="1"/>
          <p:nvPr/>
        </p:nvSpPr>
        <p:spPr>
          <a:xfrm>
            <a:off x="670130" y="2162174"/>
            <a:ext cx="7560083" cy="954107"/>
          </a:xfrm>
          <a:prstGeom prst="rect">
            <a:avLst/>
          </a:prstGeom>
          <a:noFill/>
        </p:spPr>
        <p:txBody>
          <a:bodyPr wrap="none" rtlCol="0">
            <a:spAutoFit/>
          </a:bodyPr>
          <a:lstStyle/>
          <a:p>
            <a:r>
              <a:rPr kumimoji="1" lang="ja-JP" altLang="en-US" sz="2800" dirty="0"/>
              <a:t>・デジタル化し保存されている情報には，</a:t>
            </a:r>
            <a:endParaRPr kumimoji="1" lang="en-US" altLang="ja-JP" sz="2800" dirty="0"/>
          </a:p>
          <a:p>
            <a:r>
              <a:rPr kumimoji="1" lang="ja-JP" altLang="en-US" sz="2800" dirty="0"/>
              <a:t>  間違い・倫理的に問題があるモノが混ざっている</a:t>
            </a:r>
          </a:p>
        </p:txBody>
      </p:sp>
      <p:sp>
        <p:nvSpPr>
          <p:cNvPr id="6" name="テキスト ボックス 5">
            <a:extLst>
              <a:ext uri="{FF2B5EF4-FFF2-40B4-BE49-F238E27FC236}">
                <a16:creationId xmlns:a16="http://schemas.microsoft.com/office/drawing/2014/main" id="{D0888153-8370-0A07-591B-A99A95BC6758}"/>
              </a:ext>
            </a:extLst>
          </p:cNvPr>
          <p:cNvSpPr txBox="1"/>
          <p:nvPr/>
        </p:nvSpPr>
        <p:spPr>
          <a:xfrm>
            <a:off x="670130" y="3153577"/>
            <a:ext cx="6614311" cy="954107"/>
          </a:xfrm>
          <a:prstGeom prst="rect">
            <a:avLst/>
          </a:prstGeom>
          <a:noFill/>
        </p:spPr>
        <p:txBody>
          <a:bodyPr wrap="none" rtlCol="0">
            <a:spAutoFit/>
          </a:bodyPr>
          <a:lstStyle/>
          <a:p>
            <a:r>
              <a:rPr kumimoji="1" lang="ja-JP" altLang="en-US" sz="2800" dirty="0"/>
              <a:t>・質問があいまいだったり，情報が少ないと</a:t>
            </a:r>
            <a:endParaRPr kumimoji="1" lang="en-US" altLang="ja-JP" sz="2800" dirty="0"/>
          </a:p>
          <a:p>
            <a:r>
              <a:rPr kumimoji="1" lang="ja-JP" altLang="en-US" sz="2800" dirty="0"/>
              <a:t>  それっぽい回答を作ってしまう</a:t>
            </a:r>
          </a:p>
        </p:txBody>
      </p:sp>
      <p:sp>
        <p:nvSpPr>
          <p:cNvPr id="8" name="テキスト ボックス 7">
            <a:extLst>
              <a:ext uri="{FF2B5EF4-FFF2-40B4-BE49-F238E27FC236}">
                <a16:creationId xmlns:a16="http://schemas.microsoft.com/office/drawing/2014/main" id="{46312FD7-BE3F-1BB7-3685-C0B6D85E6FE1}"/>
              </a:ext>
            </a:extLst>
          </p:cNvPr>
          <p:cNvSpPr txBox="1"/>
          <p:nvPr/>
        </p:nvSpPr>
        <p:spPr>
          <a:xfrm>
            <a:off x="1436364" y="4294169"/>
            <a:ext cx="6271269" cy="954107"/>
          </a:xfrm>
          <a:prstGeom prst="rect">
            <a:avLst/>
          </a:prstGeom>
          <a:solidFill>
            <a:schemeClr val="accent5">
              <a:lumMod val="40000"/>
              <a:lumOff val="60000"/>
            </a:schemeClr>
          </a:solidFill>
        </p:spPr>
        <p:txBody>
          <a:bodyPr wrap="none" rtlCol="0">
            <a:spAutoFit/>
          </a:bodyPr>
          <a:lstStyle/>
          <a:p>
            <a:r>
              <a:rPr kumimoji="1" lang="ja-JP" altLang="en-US" sz="2800" dirty="0"/>
              <a:t>ハルシネーションは生成</a:t>
            </a:r>
            <a:r>
              <a:rPr kumimoji="1" lang="en-US" altLang="ja-JP" sz="2800" dirty="0"/>
              <a:t>AI</a:t>
            </a:r>
            <a:r>
              <a:rPr kumimoji="1" lang="ja-JP" altLang="en-US" sz="2800" dirty="0"/>
              <a:t>の「思い込み」</a:t>
            </a:r>
            <a:endParaRPr kumimoji="1" lang="en-US" altLang="ja-JP" sz="2800" dirty="0"/>
          </a:p>
          <a:p>
            <a:r>
              <a:rPr kumimoji="1" lang="ja-JP" altLang="en-US" sz="2800" dirty="0"/>
              <a:t>使う人間の確認が大切！</a:t>
            </a:r>
          </a:p>
        </p:txBody>
      </p:sp>
      <p:sp>
        <p:nvSpPr>
          <p:cNvPr id="9" name="矢印: 右 8">
            <a:extLst>
              <a:ext uri="{FF2B5EF4-FFF2-40B4-BE49-F238E27FC236}">
                <a16:creationId xmlns:a16="http://schemas.microsoft.com/office/drawing/2014/main" id="{C95A4F79-4006-5A2A-370C-68673FDCDFCC}"/>
              </a:ext>
            </a:extLst>
          </p:cNvPr>
          <p:cNvSpPr/>
          <p:nvPr/>
        </p:nvSpPr>
        <p:spPr>
          <a:xfrm rot="5400000">
            <a:off x="4316821" y="5125254"/>
            <a:ext cx="266700" cy="857250"/>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EDD0D81-5C79-C54A-6CD2-3AA05A53A797}"/>
              </a:ext>
            </a:extLst>
          </p:cNvPr>
          <p:cNvSpPr txBox="1"/>
          <p:nvPr/>
        </p:nvSpPr>
        <p:spPr>
          <a:xfrm>
            <a:off x="1824292" y="5764232"/>
            <a:ext cx="5460149" cy="954107"/>
          </a:xfrm>
          <a:prstGeom prst="rect">
            <a:avLst/>
          </a:prstGeom>
          <a:noFill/>
        </p:spPr>
        <p:txBody>
          <a:bodyPr wrap="none" rtlCol="0">
            <a:spAutoFit/>
          </a:bodyPr>
          <a:lstStyle/>
          <a:p>
            <a:r>
              <a:rPr kumimoji="1" lang="ja-JP" altLang="en-US" sz="2800" dirty="0"/>
              <a:t>・複数の情報源から確認すること！</a:t>
            </a:r>
            <a:endParaRPr kumimoji="1" lang="en-US" altLang="ja-JP" sz="2800" dirty="0"/>
          </a:p>
          <a:p>
            <a:r>
              <a:rPr kumimoji="1" lang="ja-JP" altLang="en-US" sz="2800" dirty="0"/>
              <a:t>・質問は具体的に！</a:t>
            </a:r>
          </a:p>
        </p:txBody>
      </p:sp>
      <p:sp>
        <p:nvSpPr>
          <p:cNvPr id="3" name="スライド番号プレースホルダー 2">
            <a:extLst>
              <a:ext uri="{FF2B5EF4-FFF2-40B4-BE49-F238E27FC236}">
                <a16:creationId xmlns:a16="http://schemas.microsoft.com/office/drawing/2014/main" id="{EA6EA726-10F5-F0F0-8F1F-D30A85DC39E5}"/>
              </a:ext>
            </a:extLst>
          </p:cNvPr>
          <p:cNvSpPr>
            <a:spLocks noGrp="1"/>
          </p:cNvSpPr>
          <p:nvPr>
            <p:ph type="sldNum" sz="quarter" idx="12"/>
          </p:nvPr>
        </p:nvSpPr>
        <p:spPr/>
        <p:txBody>
          <a:bodyPr/>
          <a:lstStyle/>
          <a:p>
            <a:fld id="{1DCDAAC1-7D4F-441D-807A-83CCC1492F48}" type="slidenum">
              <a:rPr kumimoji="1" lang="ja-JP" altLang="en-US" smtClean="0"/>
              <a:t>12</a:t>
            </a:fld>
            <a:endParaRPr kumimoji="1" lang="ja-JP" altLang="en-US"/>
          </a:p>
        </p:txBody>
      </p:sp>
    </p:spTree>
    <p:extLst>
      <p:ext uri="{BB962C8B-B14F-4D97-AF65-F5344CB8AC3E}">
        <p14:creationId xmlns:p14="http://schemas.microsoft.com/office/powerpoint/2010/main" val="242377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3A957-2B80-A692-A83C-B06A6DF2F31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77C5A0-18A9-2419-0836-C240B95FAF75}"/>
              </a:ext>
            </a:extLst>
          </p:cNvPr>
          <p:cNvSpPr>
            <a:spLocks noGrp="1"/>
          </p:cNvSpPr>
          <p:nvPr>
            <p:ph type="title"/>
          </p:nvPr>
        </p:nvSpPr>
        <p:spPr>
          <a:xfrm>
            <a:off x="78014" y="87994"/>
            <a:ext cx="8608786" cy="1274081"/>
          </a:xfrm>
        </p:spPr>
        <p:txBody>
          <a:bodyPr>
            <a:normAutofit/>
          </a:bodyPr>
          <a:lstStyle/>
          <a:p>
            <a:r>
              <a:rPr lang="ja-JP" altLang="en-US" sz="4000" dirty="0"/>
              <a:t>２</a:t>
            </a:r>
            <a:r>
              <a:rPr kumimoji="1" lang="ja-JP" altLang="en-US" sz="4000" dirty="0"/>
              <a:t>．生成</a:t>
            </a:r>
            <a:r>
              <a:rPr kumimoji="1" lang="en-US" altLang="ja-JP" sz="4000" dirty="0"/>
              <a:t>AI</a:t>
            </a:r>
            <a:r>
              <a:rPr kumimoji="1" lang="ja-JP" altLang="en-US" sz="4000" dirty="0"/>
              <a:t>に</a:t>
            </a:r>
            <a:br>
              <a:rPr kumimoji="1" lang="en-US" altLang="ja-JP" sz="4000" dirty="0"/>
            </a:br>
            <a:r>
              <a:rPr kumimoji="1" lang="ja-JP" altLang="en-US" sz="4000" dirty="0"/>
              <a:t>　　ロボットのことを教えてあげよう　　</a:t>
            </a:r>
          </a:p>
        </p:txBody>
      </p:sp>
      <p:pic>
        <p:nvPicPr>
          <p:cNvPr id="3" name="図 2">
            <a:extLst>
              <a:ext uri="{FF2B5EF4-FFF2-40B4-BE49-F238E27FC236}">
                <a16:creationId xmlns:a16="http://schemas.microsoft.com/office/drawing/2014/main" id="{CC7490A4-1864-6CFC-A6FE-9D389D4C7924}"/>
              </a:ext>
            </a:extLst>
          </p:cNvPr>
          <p:cNvPicPr>
            <a:picLocks noChangeAspect="1"/>
          </p:cNvPicPr>
          <p:nvPr/>
        </p:nvPicPr>
        <p:blipFill>
          <a:blip r:embed="rId2"/>
          <a:stretch>
            <a:fillRect/>
          </a:stretch>
        </p:blipFill>
        <p:spPr>
          <a:xfrm>
            <a:off x="6589887" y="3390699"/>
            <a:ext cx="2255211" cy="2087121"/>
          </a:xfrm>
          <a:prstGeom prst="rect">
            <a:avLst/>
          </a:prstGeom>
        </p:spPr>
      </p:pic>
      <p:sp>
        <p:nvSpPr>
          <p:cNvPr id="18" name="テキスト ボックス 17">
            <a:extLst>
              <a:ext uri="{FF2B5EF4-FFF2-40B4-BE49-F238E27FC236}">
                <a16:creationId xmlns:a16="http://schemas.microsoft.com/office/drawing/2014/main" id="{AD29AF85-ACB1-D179-C29A-954AA4C257D1}"/>
              </a:ext>
            </a:extLst>
          </p:cNvPr>
          <p:cNvSpPr txBox="1"/>
          <p:nvPr/>
        </p:nvSpPr>
        <p:spPr>
          <a:xfrm>
            <a:off x="1177481" y="1542683"/>
            <a:ext cx="6789038" cy="1077218"/>
          </a:xfrm>
          <a:prstGeom prst="rect">
            <a:avLst/>
          </a:prstGeom>
          <a:solidFill>
            <a:schemeClr val="accent6">
              <a:lumMod val="20000"/>
              <a:lumOff val="80000"/>
            </a:schemeClr>
          </a:solidFill>
        </p:spPr>
        <p:txBody>
          <a:bodyPr wrap="none" rtlCol="0">
            <a:spAutoFit/>
          </a:bodyPr>
          <a:lstStyle/>
          <a:p>
            <a:r>
              <a:rPr kumimoji="1" lang="ja-JP" altLang="en-US" sz="3200" dirty="0"/>
              <a:t>これから皆さんが動かすロボットには，</a:t>
            </a:r>
            <a:endParaRPr kumimoji="1" lang="en-US" altLang="ja-JP" sz="3200" dirty="0"/>
          </a:p>
          <a:p>
            <a:r>
              <a:rPr kumimoji="1" lang="ja-JP" altLang="en-US" sz="3200" dirty="0"/>
              <a:t>どんな特徴がありますか？</a:t>
            </a:r>
          </a:p>
        </p:txBody>
      </p:sp>
      <p:sp>
        <p:nvSpPr>
          <p:cNvPr id="19" name="テキスト ボックス 18">
            <a:extLst>
              <a:ext uri="{FF2B5EF4-FFF2-40B4-BE49-F238E27FC236}">
                <a16:creationId xmlns:a16="http://schemas.microsoft.com/office/drawing/2014/main" id="{1BA53088-9BAA-C7D2-8DE4-1A4B44A53000}"/>
              </a:ext>
            </a:extLst>
          </p:cNvPr>
          <p:cNvSpPr txBox="1"/>
          <p:nvPr/>
        </p:nvSpPr>
        <p:spPr>
          <a:xfrm>
            <a:off x="698984" y="2904955"/>
            <a:ext cx="5843266" cy="3046988"/>
          </a:xfrm>
          <a:prstGeom prst="rect">
            <a:avLst/>
          </a:prstGeom>
          <a:noFill/>
        </p:spPr>
        <p:txBody>
          <a:bodyPr wrap="none" rtlCol="0">
            <a:spAutoFit/>
          </a:bodyPr>
          <a:lstStyle/>
          <a:p>
            <a:r>
              <a:rPr kumimoji="1" lang="ja-JP" altLang="en-US" sz="3200" dirty="0"/>
              <a:t>・プログラミング言語の種類</a:t>
            </a:r>
            <a:endParaRPr kumimoji="1" lang="en-US" altLang="ja-JP" sz="3200" dirty="0"/>
          </a:p>
          <a:p>
            <a:r>
              <a:rPr kumimoji="1" lang="ja-JP" altLang="en-US" sz="3200" dirty="0"/>
              <a:t>・マイコンボードの仕様</a:t>
            </a:r>
            <a:endParaRPr kumimoji="1" lang="en-US" altLang="ja-JP" sz="3200" dirty="0"/>
          </a:p>
          <a:p>
            <a:r>
              <a:rPr kumimoji="1" lang="ja-JP" altLang="en-US" sz="3200" dirty="0"/>
              <a:t>・モータの種類・個数と接続方法</a:t>
            </a:r>
            <a:endParaRPr kumimoji="1" lang="en-US" altLang="ja-JP" sz="3200" dirty="0"/>
          </a:p>
          <a:p>
            <a:r>
              <a:rPr kumimoji="1" lang="ja-JP" altLang="en-US" sz="3200" dirty="0"/>
              <a:t>・センサーなどの種類と接続方法</a:t>
            </a:r>
            <a:endParaRPr kumimoji="1" lang="en-US" altLang="ja-JP" sz="3200" dirty="0"/>
          </a:p>
          <a:p>
            <a:r>
              <a:rPr kumimoji="1" lang="ja-JP" altLang="en-US" sz="3200" dirty="0"/>
              <a:t>・ロボットの速度</a:t>
            </a:r>
            <a:endParaRPr kumimoji="1" lang="en-US" altLang="ja-JP" sz="3200" dirty="0"/>
          </a:p>
          <a:p>
            <a:r>
              <a:rPr kumimoji="1" lang="ja-JP" altLang="en-US" sz="3200" dirty="0"/>
              <a:t>・タイヤの円周など</a:t>
            </a:r>
            <a:endParaRPr kumimoji="1" lang="en-US" altLang="ja-JP" sz="3200" dirty="0"/>
          </a:p>
        </p:txBody>
      </p:sp>
      <p:sp>
        <p:nvSpPr>
          <p:cNvPr id="5" name="スライド番号プレースホルダー 4">
            <a:extLst>
              <a:ext uri="{FF2B5EF4-FFF2-40B4-BE49-F238E27FC236}">
                <a16:creationId xmlns:a16="http://schemas.microsoft.com/office/drawing/2014/main" id="{4F6B6D82-447A-20CB-8B17-A4F5BE477178}"/>
              </a:ext>
            </a:extLst>
          </p:cNvPr>
          <p:cNvSpPr>
            <a:spLocks noGrp="1"/>
          </p:cNvSpPr>
          <p:nvPr>
            <p:ph type="sldNum" sz="quarter" idx="12"/>
          </p:nvPr>
        </p:nvSpPr>
        <p:spPr/>
        <p:txBody>
          <a:bodyPr/>
          <a:lstStyle/>
          <a:p>
            <a:fld id="{1DCDAAC1-7D4F-441D-807A-83CCC1492F48}" type="slidenum">
              <a:rPr kumimoji="1" lang="ja-JP" altLang="en-US" smtClean="0"/>
              <a:t>13</a:t>
            </a:fld>
            <a:endParaRPr kumimoji="1" lang="ja-JP" altLang="en-US"/>
          </a:p>
        </p:txBody>
      </p:sp>
    </p:spTree>
    <p:extLst>
      <p:ext uri="{BB962C8B-B14F-4D97-AF65-F5344CB8AC3E}">
        <p14:creationId xmlns:p14="http://schemas.microsoft.com/office/powerpoint/2010/main" val="103377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7D262ADE-7DD7-13D9-6B17-A170E7F8EA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24" y="4879313"/>
            <a:ext cx="2131239" cy="1749144"/>
          </a:xfrm>
          <a:prstGeom prst="rect">
            <a:avLst/>
          </a:prstGeom>
        </p:spPr>
      </p:pic>
      <p:sp>
        <p:nvSpPr>
          <p:cNvPr id="52" name="四角形: 角を丸くする 51">
            <a:extLst>
              <a:ext uri="{FF2B5EF4-FFF2-40B4-BE49-F238E27FC236}">
                <a16:creationId xmlns:a16="http://schemas.microsoft.com/office/drawing/2014/main" id="{67B01963-C939-99DC-DBA8-5ECB2FB567F6}"/>
              </a:ext>
            </a:extLst>
          </p:cNvPr>
          <p:cNvSpPr/>
          <p:nvPr/>
        </p:nvSpPr>
        <p:spPr>
          <a:xfrm>
            <a:off x="3711339" y="3819361"/>
            <a:ext cx="5299311" cy="1624214"/>
          </a:xfrm>
          <a:prstGeom prst="roundRect">
            <a:avLst>
              <a:gd name="adj" fmla="val 8313"/>
            </a:avLst>
          </a:prstGeom>
          <a:solidFill>
            <a:schemeClr val="tx1">
              <a:lumMod val="50000"/>
              <a:lumOff val="50000"/>
            </a:schemeClr>
          </a:solid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31932AD-6BBB-22BF-9449-DF6DA01CF438}"/>
              </a:ext>
            </a:extLst>
          </p:cNvPr>
          <p:cNvSpPr>
            <a:spLocks noGrp="1"/>
          </p:cNvSpPr>
          <p:nvPr>
            <p:ph type="title"/>
          </p:nvPr>
        </p:nvSpPr>
        <p:spPr>
          <a:xfrm>
            <a:off x="94050" y="181843"/>
            <a:ext cx="4143375" cy="675696"/>
          </a:xfrm>
        </p:spPr>
        <p:txBody>
          <a:bodyPr>
            <a:normAutofit/>
          </a:bodyPr>
          <a:lstStyle/>
          <a:p>
            <a:r>
              <a:rPr kumimoji="1" lang="ja-JP" altLang="en-US" sz="3600" dirty="0"/>
              <a:t>モータを回すために</a:t>
            </a:r>
          </a:p>
        </p:txBody>
      </p:sp>
      <p:grpSp>
        <p:nvGrpSpPr>
          <p:cNvPr id="39" name="グループ化 38">
            <a:extLst>
              <a:ext uri="{FF2B5EF4-FFF2-40B4-BE49-F238E27FC236}">
                <a16:creationId xmlns:a16="http://schemas.microsoft.com/office/drawing/2014/main" id="{D3550DFF-9DD7-FD57-7D9B-FDFB3E492646}"/>
              </a:ext>
            </a:extLst>
          </p:cNvPr>
          <p:cNvGrpSpPr/>
          <p:nvPr/>
        </p:nvGrpSpPr>
        <p:grpSpPr>
          <a:xfrm>
            <a:off x="325479" y="2868880"/>
            <a:ext cx="3167457" cy="1673262"/>
            <a:chOff x="70780" y="1730661"/>
            <a:chExt cx="3620678" cy="1912683"/>
          </a:xfrm>
        </p:grpSpPr>
        <p:cxnSp>
          <p:nvCxnSpPr>
            <p:cNvPr id="9" name="直線コネクタ 8">
              <a:extLst>
                <a:ext uri="{FF2B5EF4-FFF2-40B4-BE49-F238E27FC236}">
                  <a16:creationId xmlns:a16="http://schemas.microsoft.com/office/drawing/2014/main" id="{1A440A13-E615-13DC-DABB-4EC5E40AD99A}"/>
                </a:ext>
              </a:extLst>
            </p:cNvPr>
            <p:cNvCxnSpPr/>
            <p:nvPr/>
          </p:nvCxnSpPr>
          <p:spPr>
            <a:xfrm>
              <a:off x="2293342" y="2958811"/>
              <a:ext cx="12736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9B2A7C7-1C32-1F75-050A-B16A4F9179DF}"/>
                </a:ext>
              </a:extLst>
            </p:cNvPr>
            <p:cNvCxnSpPr/>
            <p:nvPr/>
          </p:nvCxnSpPr>
          <p:spPr>
            <a:xfrm>
              <a:off x="2293342" y="3188771"/>
              <a:ext cx="1273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986DA51E-1EFC-4145-C4CE-68CF31BDB1F0}"/>
                </a:ext>
              </a:extLst>
            </p:cNvPr>
            <p:cNvPicPr>
              <a:picLocks noChangeAspect="1"/>
            </p:cNvPicPr>
            <p:nvPr/>
          </p:nvPicPr>
          <p:blipFill>
            <a:blip r:embed="rId4"/>
            <a:stretch>
              <a:fillRect/>
            </a:stretch>
          </p:blipFill>
          <p:spPr>
            <a:xfrm>
              <a:off x="70780" y="1730661"/>
              <a:ext cx="2516498" cy="1810937"/>
            </a:xfrm>
            <a:prstGeom prst="rect">
              <a:avLst/>
            </a:prstGeom>
          </p:spPr>
        </p:pic>
        <p:sp>
          <p:nvSpPr>
            <p:cNvPr id="11" name="テキスト ボックス 10">
              <a:extLst>
                <a:ext uri="{FF2B5EF4-FFF2-40B4-BE49-F238E27FC236}">
                  <a16:creationId xmlns:a16="http://schemas.microsoft.com/office/drawing/2014/main" id="{E7267A4A-4254-4DC0-4DF3-A9B2F0E15A73}"/>
                </a:ext>
              </a:extLst>
            </p:cNvPr>
            <p:cNvSpPr txBox="1"/>
            <p:nvPr/>
          </p:nvSpPr>
          <p:spPr>
            <a:xfrm>
              <a:off x="2675909" y="2503708"/>
              <a:ext cx="457268" cy="428689"/>
            </a:xfrm>
            <a:prstGeom prst="rect">
              <a:avLst/>
            </a:prstGeom>
            <a:noFill/>
          </p:spPr>
          <p:txBody>
            <a:bodyPr wrap="none" rtlCol="0">
              <a:spAutoFit/>
            </a:bodyPr>
            <a:lstStyle/>
            <a:p>
              <a:r>
                <a:rPr kumimoji="1" lang="ja-JP" altLang="en-US" sz="2400" b="1" dirty="0">
                  <a:solidFill>
                    <a:srgbClr val="FF0000"/>
                  </a:solidFill>
                </a:rPr>
                <a:t>＋</a:t>
              </a:r>
            </a:p>
          </p:txBody>
        </p:sp>
        <p:sp>
          <p:nvSpPr>
            <p:cNvPr id="12" name="テキスト ボックス 11">
              <a:extLst>
                <a:ext uri="{FF2B5EF4-FFF2-40B4-BE49-F238E27FC236}">
                  <a16:creationId xmlns:a16="http://schemas.microsoft.com/office/drawing/2014/main" id="{E59321AF-8822-B744-E2A8-6F205EB0A436}"/>
                </a:ext>
              </a:extLst>
            </p:cNvPr>
            <p:cNvSpPr txBox="1"/>
            <p:nvPr/>
          </p:nvSpPr>
          <p:spPr>
            <a:xfrm>
              <a:off x="2733675" y="3214655"/>
              <a:ext cx="430474" cy="428689"/>
            </a:xfrm>
            <a:prstGeom prst="rect">
              <a:avLst/>
            </a:prstGeom>
            <a:noFill/>
          </p:spPr>
          <p:txBody>
            <a:bodyPr wrap="none" rtlCol="0">
              <a:spAutoFit/>
            </a:bodyPr>
            <a:lstStyle/>
            <a:p>
              <a:r>
                <a:rPr kumimoji="1" lang="en-US" altLang="ja-JP" sz="2400" b="1" dirty="0"/>
                <a:t>―</a:t>
              </a:r>
              <a:endParaRPr kumimoji="1" lang="ja-JP" altLang="en-US" sz="2400" b="1" dirty="0"/>
            </a:p>
          </p:txBody>
        </p:sp>
        <p:sp>
          <p:nvSpPr>
            <p:cNvPr id="13" name="正方形/長方形 12">
              <a:extLst>
                <a:ext uri="{FF2B5EF4-FFF2-40B4-BE49-F238E27FC236}">
                  <a16:creationId xmlns:a16="http://schemas.microsoft.com/office/drawing/2014/main" id="{3219637A-3FFF-B666-0D9D-1B97FBB3D29C}"/>
                </a:ext>
              </a:extLst>
            </p:cNvPr>
            <p:cNvSpPr/>
            <p:nvPr/>
          </p:nvSpPr>
          <p:spPr>
            <a:xfrm>
              <a:off x="3291200" y="2790882"/>
              <a:ext cx="400258" cy="550381"/>
            </a:xfrm>
            <a:prstGeom prst="rect">
              <a:avLst/>
            </a:prstGeom>
            <a:solidFill>
              <a:srgbClr val="DFE7F5"/>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129383D-2388-0431-A102-EC0BAF663FB1}"/>
                </a:ext>
              </a:extLst>
            </p:cNvPr>
            <p:cNvSpPr/>
            <p:nvPr/>
          </p:nvSpPr>
          <p:spPr>
            <a:xfrm>
              <a:off x="3583994" y="2932397"/>
              <a:ext cx="107463" cy="256375"/>
            </a:xfrm>
            <a:prstGeom prst="rect">
              <a:avLst/>
            </a:prstGeom>
            <a:solidFill>
              <a:srgbClr val="DFE7F5"/>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3CF7AEB4-20F6-8AF0-339C-5026B866BCE9}"/>
              </a:ext>
            </a:extLst>
          </p:cNvPr>
          <p:cNvGrpSpPr/>
          <p:nvPr/>
        </p:nvGrpSpPr>
        <p:grpSpPr>
          <a:xfrm>
            <a:off x="3783401" y="4180100"/>
            <a:ext cx="2964130" cy="966026"/>
            <a:chOff x="4039920" y="4095418"/>
            <a:chExt cx="3888995" cy="1267445"/>
          </a:xfrm>
        </p:grpSpPr>
        <p:cxnSp>
          <p:nvCxnSpPr>
            <p:cNvPr id="22" name="直線コネクタ 21">
              <a:extLst>
                <a:ext uri="{FF2B5EF4-FFF2-40B4-BE49-F238E27FC236}">
                  <a16:creationId xmlns:a16="http://schemas.microsoft.com/office/drawing/2014/main" id="{4204D34D-0AC9-91C1-54F7-D8FA8222F1D2}"/>
                </a:ext>
              </a:extLst>
            </p:cNvPr>
            <p:cNvCxnSpPr>
              <a:cxnSpLocks/>
            </p:cNvCxnSpPr>
            <p:nvPr/>
          </p:nvCxnSpPr>
          <p:spPr>
            <a:xfrm>
              <a:off x="5208814" y="4765272"/>
              <a:ext cx="5864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AACE153-2D0B-4CBA-7850-B7D144D2CD19}"/>
                </a:ext>
              </a:extLst>
            </p:cNvPr>
            <p:cNvCxnSpPr>
              <a:cxnSpLocks/>
            </p:cNvCxnSpPr>
            <p:nvPr/>
          </p:nvCxnSpPr>
          <p:spPr>
            <a:xfrm>
              <a:off x="5208814" y="4988882"/>
              <a:ext cx="5864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D152ECCB-E5F2-80F6-E7A9-E0B8E345791A}"/>
                </a:ext>
              </a:extLst>
            </p:cNvPr>
            <p:cNvPicPr>
              <a:picLocks noChangeAspect="1"/>
            </p:cNvPicPr>
            <p:nvPr/>
          </p:nvPicPr>
          <p:blipFill>
            <a:blip r:embed="rId5"/>
            <a:stretch>
              <a:fillRect/>
            </a:stretch>
          </p:blipFill>
          <p:spPr>
            <a:xfrm flipH="1">
              <a:off x="5325998" y="4095418"/>
              <a:ext cx="2602917" cy="1267445"/>
            </a:xfrm>
            <a:prstGeom prst="rect">
              <a:avLst/>
            </a:prstGeom>
          </p:spPr>
        </p:pic>
        <p:cxnSp>
          <p:nvCxnSpPr>
            <p:cNvPr id="26" name="直線コネクタ 25">
              <a:extLst>
                <a:ext uri="{FF2B5EF4-FFF2-40B4-BE49-F238E27FC236}">
                  <a16:creationId xmlns:a16="http://schemas.microsoft.com/office/drawing/2014/main" id="{5C4D10A2-CB1E-E05C-786B-E15B8EFCC5D3}"/>
                </a:ext>
              </a:extLst>
            </p:cNvPr>
            <p:cNvCxnSpPr>
              <a:cxnSpLocks/>
            </p:cNvCxnSpPr>
            <p:nvPr/>
          </p:nvCxnSpPr>
          <p:spPr>
            <a:xfrm flipV="1">
              <a:off x="4703161" y="4756637"/>
              <a:ext cx="523015" cy="231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43E7395F-3C9A-25AA-6850-705C0D501B76}"/>
                </a:ext>
              </a:extLst>
            </p:cNvPr>
            <p:cNvCxnSpPr>
              <a:cxnSpLocks/>
            </p:cNvCxnSpPr>
            <p:nvPr/>
          </p:nvCxnSpPr>
          <p:spPr>
            <a:xfrm>
              <a:off x="4703161" y="4755764"/>
              <a:ext cx="505653" cy="2322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3395543-122F-C9E5-D467-CF960914F346}"/>
                </a:ext>
              </a:extLst>
            </p:cNvPr>
            <p:cNvCxnSpPr>
              <a:cxnSpLocks/>
            </p:cNvCxnSpPr>
            <p:nvPr/>
          </p:nvCxnSpPr>
          <p:spPr>
            <a:xfrm>
              <a:off x="4123044" y="4759896"/>
              <a:ext cx="5864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1EC8CED-DF0F-6BDA-46A9-DAEF1220D7B0}"/>
                </a:ext>
              </a:extLst>
            </p:cNvPr>
            <p:cNvCxnSpPr>
              <a:cxnSpLocks/>
            </p:cNvCxnSpPr>
            <p:nvPr/>
          </p:nvCxnSpPr>
          <p:spPr>
            <a:xfrm>
              <a:off x="4122964" y="4984431"/>
              <a:ext cx="5864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22EC93E-A597-2B81-C60D-65C5100B983D}"/>
                </a:ext>
              </a:extLst>
            </p:cNvPr>
            <p:cNvSpPr/>
            <p:nvPr/>
          </p:nvSpPr>
          <p:spPr>
            <a:xfrm>
              <a:off x="4039920" y="4660437"/>
              <a:ext cx="563419" cy="423773"/>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矢印: 左カーブ 40">
            <a:extLst>
              <a:ext uri="{FF2B5EF4-FFF2-40B4-BE49-F238E27FC236}">
                <a16:creationId xmlns:a16="http://schemas.microsoft.com/office/drawing/2014/main" id="{2776AC91-A214-B4FD-B5CC-D48F454B24EC}"/>
              </a:ext>
            </a:extLst>
          </p:cNvPr>
          <p:cNvSpPr/>
          <p:nvPr/>
        </p:nvSpPr>
        <p:spPr>
          <a:xfrm rot="10800000" flipH="1">
            <a:off x="6441990" y="4088581"/>
            <a:ext cx="326916" cy="594824"/>
          </a:xfrm>
          <a:prstGeom prst="curvedLeftArrow">
            <a:avLst>
              <a:gd name="adj1" fmla="val 25000"/>
              <a:gd name="adj2" fmla="val 75046"/>
              <a:gd name="adj3" fmla="val 25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4" name="グループ化 53">
            <a:extLst>
              <a:ext uri="{FF2B5EF4-FFF2-40B4-BE49-F238E27FC236}">
                <a16:creationId xmlns:a16="http://schemas.microsoft.com/office/drawing/2014/main" id="{30500292-B3C6-4132-4466-92F835970F05}"/>
              </a:ext>
            </a:extLst>
          </p:cNvPr>
          <p:cNvGrpSpPr/>
          <p:nvPr/>
        </p:nvGrpSpPr>
        <p:grpSpPr>
          <a:xfrm>
            <a:off x="3990687" y="2284018"/>
            <a:ext cx="4826819" cy="1525885"/>
            <a:chOff x="3759860" y="1472528"/>
            <a:chExt cx="4826819" cy="1525885"/>
          </a:xfrm>
        </p:grpSpPr>
        <p:grpSp>
          <p:nvGrpSpPr>
            <p:cNvPr id="38" name="グループ化 37">
              <a:extLst>
                <a:ext uri="{FF2B5EF4-FFF2-40B4-BE49-F238E27FC236}">
                  <a16:creationId xmlns:a16="http://schemas.microsoft.com/office/drawing/2014/main" id="{CFBEBDD5-D0FD-20D7-C4DF-4A1A21D9B781}"/>
                </a:ext>
              </a:extLst>
            </p:cNvPr>
            <p:cNvGrpSpPr/>
            <p:nvPr/>
          </p:nvGrpSpPr>
          <p:grpSpPr>
            <a:xfrm>
              <a:off x="3759860" y="1914761"/>
              <a:ext cx="2900630" cy="927366"/>
              <a:chOff x="4014926" y="2274153"/>
              <a:chExt cx="3964336" cy="1267445"/>
            </a:xfrm>
          </p:grpSpPr>
          <p:cxnSp>
            <p:nvCxnSpPr>
              <p:cNvPr id="19" name="直線コネクタ 18">
                <a:extLst>
                  <a:ext uri="{FF2B5EF4-FFF2-40B4-BE49-F238E27FC236}">
                    <a16:creationId xmlns:a16="http://schemas.microsoft.com/office/drawing/2014/main" id="{98141321-38D9-991F-00FC-74341A5BECD7}"/>
                  </a:ext>
                </a:extLst>
              </p:cNvPr>
              <p:cNvCxnSpPr/>
              <p:nvPr/>
            </p:nvCxnSpPr>
            <p:spPr>
              <a:xfrm>
                <a:off x="4572000" y="2937657"/>
                <a:ext cx="12736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BEA7DB-1D5F-24DB-6AEB-13D326CF02E7}"/>
                  </a:ext>
                </a:extLst>
              </p:cNvPr>
              <p:cNvCxnSpPr/>
              <p:nvPr/>
            </p:nvCxnSpPr>
            <p:spPr>
              <a:xfrm>
                <a:off x="4572000" y="3167617"/>
                <a:ext cx="1273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13D74D15-FE89-DB4C-4240-059B36764938}"/>
                  </a:ext>
                </a:extLst>
              </p:cNvPr>
              <p:cNvPicPr>
                <a:picLocks noChangeAspect="1"/>
              </p:cNvPicPr>
              <p:nvPr/>
            </p:nvPicPr>
            <p:blipFill>
              <a:blip r:embed="rId5"/>
              <a:stretch>
                <a:fillRect/>
              </a:stretch>
            </p:blipFill>
            <p:spPr>
              <a:xfrm flipH="1">
                <a:off x="5376345" y="2274153"/>
                <a:ext cx="2602917" cy="1267445"/>
              </a:xfrm>
              <a:prstGeom prst="rect">
                <a:avLst/>
              </a:prstGeom>
            </p:spPr>
          </p:pic>
          <p:sp>
            <p:nvSpPr>
              <p:cNvPr id="21" name="正方形/長方形 20">
                <a:extLst>
                  <a:ext uri="{FF2B5EF4-FFF2-40B4-BE49-F238E27FC236}">
                    <a16:creationId xmlns:a16="http://schemas.microsoft.com/office/drawing/2014/main" id="{27D39971-6BDE-C642-8E1C-68E1E5C1CD5F}"/>
                  </a:ext>
                </a:extLst>
              </p:cNvPr>
              <p:cNvSpPr/>
              <p:nvPr/>
            </p:nvSpPr>
            <p:spPr>
              <a:xfrm>
                <a:off x="4014926" y="2839172"/>
                <a:ext cx="563419" cy="423773"/>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矢印: 左カーブ 39">
              <a:extLst>
                <a:ext uri="{FF2B5EF4-FFF2-40B4-BE49-F238E27FC236}">
                  <a16:creationId xmlns:a16="http://schemas.microsoft.com/office/drawing/2014/main" id="{5B880F25-2EB6-D637-5594-4357E18AEDDA}"/>
                </a:ext>
              </a:extLst>
            </p:cNvPr>
            <p:cNvSpPr/>
            <p:nvPr/>
          </p:nvSpPr>
          <p:spPr>
            <a:xfrm>
              <a:off x="6324801" y="1841860"/>
              <a:ext cx="399189" cy="663652"/>
            </a:xfrm>
            <a:prstGeom prst="curvedLeftArrow">
              <a:avLst>
                <a:gd name="adj1" fmla="val 25000"/>
                <a:gd name="adj2" fmla="val 75046"/>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B5A4AB04-D15F-8DAE-ECD4-89B2246428A3}"/>
                </a:ext>
              </a:extLst>
            </p:cNvPr>
            <p:cNvSpPr txBox="1"/>
            <p:nvPr/>
          </p:nvSpPr>
          <p:spPr>
            <a:xfrm>
              <a:off x="6723990" y="1472528"/>
              <a:ext cx="1048685" cy="369332"/>
            </a:xfrm>
            <a:prstGeom prst="rect">
              <a:avLst/>
            </a:prstGeom>
            <a:noFill/>
          </p:spPr>
          <p:txBody>
            <a:bodyPr wrap="none" rtlCol="0">
              <a:spAutoFit/>
            </a:bodyPr>
            <a:lstStyle/>
            <a:p>
              <a:r>
                <a:rPr kumimoji="1" lang="ja-JP" altLang="en-US" b="1" dirty="0">
                  <a:solidFill>
                    <a:srgbClr val="002060"/>
                  </a:solidFill>
                </a:rPr>
                <a:t>時計回り</a:t>
              </a:r>
            </a:p>
          </p:txBody>
        </p:sp>
        <p:sp>
          <p:nvSpPr>
            <p:cNvPr id="43" name="矢印: 下 42">
              <a:extLst>
                <a:ext uri="{FF2B5EF4-FFF2-40B4-BE49-F238E27FC236}">
                  <a16:creationId xmlns:a16="http://schemas.microsoft.com/office/drawing/2014/main" id="{C5A36FA9-95EC-7729-69C2-A9010E34A35C}"/>
                </a:ext>
              </a:extLst>
            </p:cNvPr>
            <p:cNvSpPr/>
            <p:nvPr/>
          </p:nvSpPr>
          <p:spPr>
            <a:xfrm>
              <a:off x="7114197" y="2165589"/>
              <a:ext cx="260350" cy="1824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D09AD900-F9E4-2E02-9824-218481BF6821}"/>
                </a:ext>
              </a:extLst>
            </p:cNvPr>
            <p:cNvSpPr txBox="1"/>
            <p:nvPr/>
          </p:nvSpPr>
          <p:spPr>
            <a:xfrm>
              <a:off x="6723990" y="1767086"/>
              <a:ext cx="1862689" cy="369332"/>
            </a:xfrm>
            <a:prstGeom prst="rect">
              <a:avLst/>
            </a:prstGeom>
            <a:noFill/>
          </p:spPr>
          <p:txBody>
            <a:bodyPr wrap="none" rtlCol="0">
              <a:spAutoFit/>
            </a:bodyPr>
            <a:lstStyle/>
            <a:p>
              <a:r>
                <a:rPr kumimoji="1" lang="en-US" altLang="ja-JP" b="1" dirty="0">
                  <a:solidFill>
                    <a:srgbClr val="002060"/>
                  </a:solidFill>
                </a:rPr>
                <a:t>Clock Walk</a:t>
              </a:r>
              <a:r>
                <a:rPr kumimoji="1" lang="ja-JP" altLang="en-US" b="1" dirty="0">
                  <a:solidFill>
                    <a:srgbClr val="002060"/>
                  </a:solidFill>
                </a:rPr>
                <a:t> </a:t>
              </a:r>
              <a:r>
                <a:rPr kumimoji="1" lang="en-US" altLang="ja-JP" b="1" dirty="0">
                  <a:solidFill>
                    <a:srgbClr val="002060"/>
                  </a:solidFill>
                </a:rPr>
                <a:t>: </a:t>
              </a:r>
              <a:r>
                <a:rPr kumimoji="1" lang="ja-JP" altLang="en-US" b="1" dirty="0">
                  <a:solidFill>
                    <a:srgbClr val="002060"/>
                  </a:solidFill>
                </a:rPr>
                <a:t>英語</a:t>
              </a:r>
            </a:p>
          </p:txBody>
        </p:sp>
        <p:sp>
          <p:nvSpPr>
            <p:cNvPr id="45" name="テキスト ボックス 44">
              <a:extLst>
                <a:ext uri="{FF2B5EF4-FFF2-40B4-BE49-F238E27FC236}">
                  <a16:creationId xmlns:a16="http://schemas.microsoft.com/office/drawing/2014/main" id="{D75D7EE8-CF2E-689F-94BC-F93CABADAE5D}"/>
                </a:ext>
              </a:extLst>
            </p:cNvPr>
            <p:cNvSpPr txBox="1"/>
            <p:nvPr/>
          </p:nvSpPr>
          <p:spPr>
            <a:xfrm>
              <a:off x="6688168" y="2265345"/>
              <a:ext cx="1688283" cy="523220"/>
            </a:xfrm>
            <a:prstGeom prst="rect">
              <a:avLst/>
            </a:prstGeom>
            <a:noFill/>
          </p:spPr>
          <p:txBody>
            <a:bodyPr wrap="none" rtlCol="0">
              <a:spAutoFit/>
            </a:bodyPr>
            <a:lstStyle/>
            <a:p>
              <a:r>
                <a:rPr kumimoji="1" lang="ja-JP" altLang="en-US" b="1" dirty="0">
                  <a:solidFill>
                    <a:srgbClr val="002060"/>
                  </a:solidFill>
                </a:rPr>
                <a:t>時計回り：</a:t>
              </a:r>
              <a:r>
                <a:rPr kumimoji="1" lang="en-US" altLang="ja-JP" sz="2800" b="1" dirty="0">
                  <a:solidFill>
                    <a:srgbClr val="002060"/>
                  </a:solidFill>
                </a:rPr>
                <a:t>CW</a:t>
              </a:r>
              <a:endParaRPr kumimoji="1" lang="ja-JP" altLang="en-US" b="1" dirty="0">
                <a:solidFill>
                  <a:srgbClr val="002060"/>
                </a:solidFill>
              </a:endParaRPr>
            </a:p>
          </p:txBody>
        </p:sp>
        <p:sp>
          <p:nvSpPr>
            <p:cNvPr id="46" name="テキスト ボックス 45">
              <a:extLst>
                <a:ext uri="{FF2B5EF4-FFF2-40B4-BE49-F238E27FC236}">
                  <a16:creationId xmlns:a16="http://schemas.microsoft.com/office/drawing/2014/main" id="{17B01DA6-8AF6-7712-3749-20C76960C5A7}"/>
                </a:ext>
              </a:extLst>
            </p:cNvPr>
            <p:cNvSpPr txBox="1"/>
            <p:nvPr/>
          </p:nvSpPr>
          <p:spPr>
            <a:xfrm>
              <a:off x="7864585" y="2690636"/>
              <a:ext cx="681597" cy="307777"/>
            </a:xfrm>
            <a:prstGeom prst="rect">
              <a:avLst/>
            </a:prstGeom>
            <a:noFill/>
          </p:spPr>
          <p:txBody>
            <a:bodyPr wrap="none" rtlCol="0">
              <a:spAutoFit/>
            </a:bodyPr>
            <a:lstStyle/>
            <a:p>
              <a:r>
                <a:rPr kumimoji="1" lang="ja-JP" altLang="en-US" sz="1400" dirty="0"/>
                <a:t>と表記</a:t>
              </a:r>
            </a:p>
          </p:txBody>
        </p:sp>
      </p:grpSp>
      <p:sp>
        <p:nvSpPr>
          <p:cNvPr id="47" name="テキスト ボックス 46">
            <a:extLst>
              <a:ext uri="{FF2B5EF4-FFF2-40B4-BE49-F238E27FC236}">
                <a16:creationId xmlns:a16="http://schemas.microsoft.com/office/drawing/2014/main" id="{B0C93A21-7474-41B3-4C63-EFD344102D1A}"/>
              </a:ext>
            </a:extLst>
          </p:cNvPr>
          <p:cNvSpPr txBox="1"/>
          <p:nvPr/>
        </p:nvSpPr>
        <p:spPr>
          <a:xfrm>
            <a:off x="6859852" y="3887451"/>
            <a:ext cx="1287532" cy="369332"/>
          </a:xfrm>
          <a:prstGeom prst="rect">
            <a:avLst/>
          </a:prstGeom>
          <a:noFill/>
        </p:spPr>
        <p:txBody>
          <a:bodyPr wrap="none" rtlCol="0">
            <a:spAutoFit/>
          </a:bodyPr>
          <a:lstStyle/>
          <a:p>
            <a:r>
              <a:rPr kumimoji="1" lang="ja-JP" altLang="en-US" b="1" dirty="0">
                <a:solidFill>
                  <a:srgbClr val="FFC000"/>
                </a:solidFill>
              </a:rPr>
              <a:t>反時計回り</a:t>
            </a:r>
          </a:p>
        </p:txBody>
      </p:sp>
      <p:sp>
        <p:nvSpPr>
          <p:cNvPr id="48" name="矢印: 下 47">
            <a:extLst>
              <a:ext uri="{FF2B5EF4-FFF2-40B4-BE49-F238E27FC236}">
                <a16:creationId xmlns:a16="http://schemas.microsoft.com/office/drawing/2014/main" id="{6BB950EB-DD9C-B3D4-DD26-71F5A8EE5360}"/>
              </a:ext>
            </a:extLst>
          </p:cNvPr>
          <p:cNvSpPr/>
          <p:nvPr/>
        </p:nvSpPr>
        <p:spPr>
          <a:xfrm>
            <a:off x="7250059" y="4580512"/>
            <a:ext cx="260350" cy="182475"/>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E090D59B-116D-F22C-487A-1DB500DB35CA}"/>
              </a:ext>
            </a:extLst>
          </p:cNvPr>
          <p:cNvSpPr txBox="1"/>
          <p:nvPr/>
        </p:nvSpPr>
        <p:spPr>
          <a:xfrm>
            <a:off x="6859852" y="4182009"/>
            <a:ext cx="2045303" cy="369332"/>
          </a:xfrm>
          <a:prstGeom prst="rect">
            <a:avLst/>
          </a:prstGeom>
          <a:noFill/>
        </p:spPr>
        <p:txBody>
          <a:bodyPr wrap="none" rtlCol="0">
            <a:spAutoFit/>
          </a:bodyPr>
          <a:lstStyle/>
          <a:p>
            <a:r>
              <a:rPr kumimoji="1" lang="en-US" altLang="ja-JP" b="1" dirty="0">
                <a:solidFill>
                  <a:srgbClr val="FFC000"/>
                </a:solidFill>
              </a:rPr>
              <a:t>Counter</a:t>
            </a:r>
            <a:r>
              <a:rPr kumimoji="1" lang="ja-JP" altLang="en-US" b="1" dirty="0">
                <a:solidFill>
                  <a:srgbClr val="FFC000"/>
                </a:solidFill>
              </a:rPr>
              <a:t> </a:t>
            </a:r>
            <a:r>
              <a:rPr kumimoji="1" lang="en-US" altLang="ja-JP" b="1" dirty="0">
                <a:solidFill>
                  <a:srgbClr val="FFC000"/>
                </a:solidFill>
              </a:rPr>
              <a:t>Clock Walk</a:t>
            </a:r>
            <a:endParaRPr kumimoji="1" lang="ja-JP" altLang="en-US" b="1" dirty="0">
              <a:solidFill>
                <a:srgbClr val="FFC000"/>
              </a:solidFill>
            </a:endParaRPr>
          </a:p>
        </p:txBody>
      </p:sp>
      <p:sp>
        <p:nvSpPr>
          <p:cNvPr id="50" name="テキスト ボックス 49">
            <a:extLst>
              <a:ext uri="{FF2B5EF4-FFF2-40B4-BE49-F238E27FC236}">
                <a16:creationId xmlns:a16="http://schemas.microsoft.com/office/drawing/2014/main" id="{E3D72E9A-A260-A5BF-EF5D-7D8DBAF97DEE}"/>
              </a:ext>
            </a:extLst>
          </p:cNvPr>
          <p:cNvSpPr txBox="1"/>
          <p:nvPr/>
        </p:nvSpPr>
        <p:spPr>
          <a:xfrm>
            <a:off x="6837308" y="4671749"/>
            <a:ext cx="2111475" cy="523220"/>
          </a:xfrm>
          <a:prstGeom prst="rect">
            <a:avLst/>
          </a:prstGeom>
          <a:noFill/>
        </p:spPr>
        <p:txBody>
          <a:bodyPr wrap="none" rtlCol="0">
            <a:spAutoFit/>
          </a:bodyPr>
          <a:lstStyle/>
          <a:p>
            <a:r>
              <a:rPr kumimoji="1" lang="ja-JP" altLang="en-US" b="1" dirty="0">
                <a:solidFill>
                  <a:srgbClr val="FFC000"/>
                </a:solidFill>
              </a:rPr>
              <a:t>反時計回り：</a:t>
            </a:r>
            <a:r>
              <a:rPr kumimoji="1" lang="en-US" altLang="ja-JP" sz="2800" b="1" dirty="0">
                <a:solidFill>
                  <a:srgbClr val="FFC000"/>
                </a:solidFill>
              </a:rPr>
              <a:t>CCW</a:t>
            </a:r>
            <a:endParaRPr kumimoji="1" lang="ja-JP" altLang="en-US" b="1" dirty="0">
              <a:solidFill>
                <a:srgbClr val="FFC000"/>
              </a:solidFill>
            </a:endParaRPr>
          </a:p>
        </p:txBody>
      </p:sp>
      <p:sp>
        <p:nvSpPr>
          <p:cNvPr id="51" name="テキスト ボックス 50">
            <a:extLst>
              <a:ext uri="{FF2B5EF4-FFF2-40B4-BE49-F238E27FC236}">
                <a16:creationId xmlns:a16="http://schemas.microsoft.com/office/drawing/2014/main" id="{41464925-CA45-4C13-F257-6CD9730CD9BA}"/>
              </a:ext>
            </a:extLst>
          </p:cNvPr>
          <p:cNvSpPr txBox="1"/>
          <p:nvPr/>
        </p:nvSpPr>
        <p:spPr>
          <a:xfrm>
            <a:off x="8000447" y="5105559"/>
            <a:ext cx="681597" cy="307777"/>
          </a:xfrm>
          <a:prstGeom prst="rect">
            <a:avLst/>
          </a:prstGeom>
          <a:noFill/>
        </p:spPr>
        <p:txBody>
          <a:bodyPr wrap="none" rtlCol="0">
            <a:spAutoFit/>
          </a:bodyPr>
          <a:lstStyle/>
          <a:p>
            <a:r>
              <a:rPr kumimoji="1" lang="ja-JP" altLang="en-US" sz="1400" dirty="0">
                <a:solidFill>
                  <a:schemeClr val="bg1"/>
                </a:solidFill>
              </a:rPr>
              <a:t>と表記</a:t>
            </a:r>
          </a:p>
        </p:txBody>
      </p:sp>
      <p:sp>
        <p:nvSpPr>
          <p:cNvPr id="53" name="テキスト ボックス 52">
            <a:extLst>
              <a:ext uri="{FF2B5EF4-FFF2-40B4-BE49-F238E27FC236}">
                <a16:creationId xmlns:a16="http://schemas.microsoft.com/office/drawing/2014/main" id="{197258BF-482C-0B23-7A3B-9F920E79784C}"/>
              </a:ext>
            </a:extLst>
          </p:cNvPr>
          <p:cNvSpPr txBox="1"/>
          <p:nvPr/>
        </p:nvSpPr>
        <p:spPr>
          <a:xfrm>
            <a:off x="642078" y="1010234"/>
            <a:ext cx="7859844" cy="1200329"/>
          </a:xfrm>
          <a:prstGeom prst="rect">
            <a:avLst/>
          </a:prstGeom>
          <a:solidFill>
            <a:schemeClr val="accent6">
              <a:lumMod val="20000"/>
              <a:lumOff val="80000"/>
            </a:schemeClr>
          </a:solidFill>
        </p:spPr>
        <p:txBody>
          <a:bodyPr wrap="none" rtlCol="0">
            <a:spAutoFit/>
          </a:bodyPr>
          <a:lstStyle/>
          <a:p>
            <a:r>
              <a:rPr kumimoji="1" lang="ja-JP" altLang="en-US" sz="2400" dirty="0"/>
              <a:t>電源にモータケーブルを接続する．電源の極性（</a:t>
            </a:r>
            <a:r>
              <a:rPr kumimoji="1" lang="ja-JP" altLang="en-US" sz="2400" b="1" dirty="0">
                <a:solidFill>
                  <a:srgbClr val="FF0000"/>
                </a:solidFill>
              </a:rPr>
              <a:t>＋</a:t>
            </a:r>
            <a:r>
              <a:rPr kumimoji="1" lang="ja-JP" altLang="en-US" sz="2400" dirty="0"/>
              <a:t>，－）と，</a:t>
            </a:r>
            <a:endParaRPr kumimoji="1" lang="en-US" altLang="ja-JP" sz="2400" dirty="0"/>
          </a:p>
          <a:p>
            <a:r>
              <a:rPr kumimoji="1" lang="ja-JP" altLang="en-US" sz="2400" dirty="0"/>
              <a:t>モータの極性を合わせる：</a:t>
            </a:r>
            <a:r>
              <a:rPr kumimoji="1" lang="ja-JP" altLang="en-US" sz="2400" b="1" dirty="0">
                <a:solidFill>
                  <a:srgbClr val="002060"/>
                </a:solidFill>
              </a:rPr>
              <a:t>時計回り（</a:t>
            </a:r>
            <a:r>
              <a:rPr kumimoji="1" lang="en-US" altLang="ja-JP" sz="2400" b="1" dirty="0">
                <a:solidFill>
                  <a:srgbClr val="002060"/>
                </a:solidFill>
              </a:rPr>
              <a:t>CW</a:t>
            </a:r>
            <a:r>
              <a:rPr kumimoji="1" lang="ja-JP" altLang="en-US" sz="2400" b="1" dirty="0">
                <a:solidFill>
                  <a:srgbClr val="002060"/>
                </a:solidFill>
              </a:rPr>
              <a:t>）</a:t>
            </a:r>
            <a:endParaRPr kumimoji="1" lang="en-US" altLang="ja-JP" sz="2400" b="1" dirty="0">
              <a:solidFill>
                <a:srgbClr val="002060"/>
              </a:solidFill>
            </a:endParaRPr>
          </a:p>
          <a:p>
            <a:r>
              <a:rPr kumimoji="1" lang="ja-JP" altLang="en-US" sz="2400" dirty="0"/>
              <a:t>モータの極性を入れ替える：</a:t>
            </a:r>
            <a:r>
              <a:rPr kumimoji="1" lang="ja-JP" altLang="en-US" sz="2400" b="1" dirty="0">
                <a:solidFill>
                  <a:srgbClr val="FFC000"/>
                </a:solidFill>
              </a:rPr>
              <a:t>反時計回り（</a:t>
            </a:r>
            <a:r>
              <a:rPr kumimoji="1" lang="en-US" altLang="ja-JP" sz="2400" b="1" dirty="0">
                <a:solidFill>
                  <a:srgbClr val="FFC000"/>
                </a:solidFill>
              </a:rPr>
              <a:t>CCW</a:t>
            </a:r>
            <a:r>
              <a:rPr kumimoji="1" lang="ja-JP" altLang="en-US" sz="2400" b="1" dirty="0">
                <a:solidFill>
                  <a:srgbClr val="FFC000"/>
                </a:solidFill>
              </a:rPr>
              <a:t>）　</a:t>
            </a:r>
            <a:r>
              <a:rPr kumimoji="1" lang="ja-JP" altLang="en-US" sz="2400" dirty="0"/>
              <a:t>に回転する</a:t>
            </a:r>
          </a:p>
        </p:txBody>
      </p:sp>
      <p:sp>
        <p:nvSpPr>
          <p:cNvPr id="57" name="吹き出し: 円形 56">
            <a:extLst>
              <a:ext uri="{FF2B5EF4-FFF2-40B4-BE49-F238E27FC236}">
                <a16:creationId xmlns:a16="http://schemas.microsoft.com/office/drawing/2014/main" id="{33498E07-9BA1-A881-4611-500039DD6D32}"/>
              </a:ext>
            </a:extLst>
          </p:cNvPr>
          <p:cNvSpPr/>
          <p:nvPr/>
        </p:nvSpPr>
        <p:spPr>
          <a:xfrm>
            <a:off x="2427279" y="5676030"/>
            <a:ext cx="1333500" cy="1095984"/>
          </a:xfrm>
          <a:prstGeom prst="wedgeEllipseCallout">
            <a:avLst>
              <a:gd name="adj1" fmla="val -89405"/>
              <a:gd name="adj2" fmla="val -15680"/>
            </a:avLst>
          </a:prstGeom>
          <a:solidFill>
            <a:schemeClr val="bg1">
              <a:lumMod val="95000"/>
            </a:schemeClr>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6D453D2B-FE5E-9599-64B9-C637B7F0F5AB}"/>
              </a:ext>
            </a:extLst>
          </p:cNvPr>
          <p:cNvPicPr>
            <a:picLocks noChangeAspect="1"/>
          </p:cNvPicPr>
          <p:nvPr/>
        </p:nvPicPr>
        <p:blipFill>
          <a:blip r:embed="rId6"/>
          <a:stretch>
            <a:fillRect/>
          </a:stretch>
        </p:blipFill>
        <p:spPr>
          <a:xfrm>
            <a:off x="2778178" y="5809433"/>
            <a:ext cx="674135" cy="721168"/>
          </a:xfrm>
          <a:prstGeom prst="rect">
            <a:avLst/>
          </a:prstGeom>
        </p:spPr>
      </p:pic>
      <p:sp>
        <p:nvSpPr>
          <p:cNvPr id="58" name="テキスト ボックス 57">
            <a:extLst>
              <a:ext uri="{FF2B5EF4-FFF2-40B4-BE49-F238E27FC236}">
                <a16:creationId xmlns:a16="http://schemas.microsoft.com/office/drawing/2014/main" id="{32C121B6-8D61-1988-8615-321AFCD1A5FF}"/>
              </a:ext>
            </a:extLst>
          </p:cNvPr>
          <p:cNvSpPr txBox="1"/>
          <p:nvPr/>
        </p:nvSpPr>
        <p:spPr>
          <a:xfrm>
            <a:off x="3783401" y="5738133"/>
            <a:ext cx="4817344" cy="707886"/>
          </a:xfrm>
          <a:prstGeom prst="rect">
            <a:avLst/>
          </a:prstGeom>
          <a:noFill/>
        </p:spPr>
        <p:txBody>
          <a:bodyPr wrap="none" rtlCol="0">
            <a:spAutoFit/>
          </a:bodyPr>
          <a:lstStyle/>
          <a:p>
            <a:r>
              <a:rPr kumimoji="1" lang="ja-JP" altLang="en-US" sz="2000" dirty="0"/>
              <a:t>モータが意図しない方向に回転したら，</a:t>
            </a:r>
            <a:endParaRPr kumimoji="1" lang="en-US" altLang="ja-JP" sz="2000" dirty="0"/>
          </a:p>
          <a:p>
            <a:r>
              <a:rPr kumimoji="1" lang="ja-JP" altLang="en-US" sz="2000" dirty="0"/>
              <a:t>モータケーブルの方向を入れ替えて接続！</a:t>
            </a:r>
          </a:p>
        </p:txBody>
      </p:sp>
      <p:sp>
        <p:nvSpPr>
          <p:cNvPr id="3" name="スライド番号プレースホルダー 2">
            <a:extLst>
              <a:ext uri="{FF2B5EF4-FFF2-40B4-BE49-F238E27FC236}">
                <a16:creationId xmlns:a16="http://schemas.microsoft.com/office/drawing/2014/main" id="{0809C76A-9AB5-31A7-7657-2A28380909A7}"/>
              </a:ext>
            </a:extLst>
          </p:cNvPr>
          <p:cNvSpPr>
            <a:spLocks noGrp="1"/>
          </p:cNvSpPr>
          <p:nvPr>
            <p:ph type="sldNum" sz="quarter" idx="12"/>
          </p:nvPr>
        </p:nvSpPr>
        <p:spPr/>
        <p:txBody>
          <a:bodyPr/>
          <a:lstStyle/>
          <a:p>
            <a:fld id="{1DCDAAC1-7D4F-441D-807A-83CCC1492F48}" type="slidenum">
              <a:rPr kumimoji="1" lang="ja-JP" altLang="en-US" smtClean="0"/>
              <a:t>14</a:t>
            </a:fld>
            <a:endParaRPr kumimoji="1" lang="ja-JP" altLang="en-US"/>
          </a:p>
        </p:txBody>
      </p:sp>
    </p:spTree>
    <p:extLst>
      <p:ext uri="{BB962C8B-B14F-4D97-AF65-F5344CB8AC3E}">
        <p14:creationId xmlns:p14="http://schemas.microsoft.com/office/powerpoint/2010/main" val="2178087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E69F5-E85C-8695-1122-9F6199971DBF}"/>
              </a:ext>
            </a:extLst>
          </p:cNvPr>
          <p:cNvSpPr>
            <a:spLocks noGrp="1"/>
          </p:cNvSpPr>
          <p:nvPr>
            <p:ph type="title"/>
          </p:nvPr>
        </p:nvSpPr>
        <p:spPr>
          <a:xfrm>
            <a:off x="152400" y="117477"/>
            <a:ext cx="4495800" cy="873124"/>
          </a:xfrm>
        </p:spPr>
        <p:txBody>
          <a:bodyPr>
            <a:normAutofit/>
          </a:bodyPr>
          <a:lstStyle/>
          <a:p>
            <a:r>
              <a:rPr kumimoji="1" lang="ja-JP" altLang="en-US" sz="4000" dirty="0"/>
              <a:t>アナログとデジタル</a:t>
            </a:r>
          </a:p>
        </p:txBody>
      </p:sp>
      <p:pic>
        <p:nvPicPr>
          <p:cNvPr id="5" name="図 4">
            <a:extLst>
              <a:ext uri="{FF2B5EF4-FFF2-40B4-BE49-F238E27FC236}">
                <a16:creationId xmlns:a16="http://schemas.microsoft.com/office/drawing/2014/main" id="{37E86174-7EF3-5702-FC5A-FBE849EA948F}"/>
              </a:ext>
            </a:extLst>
          </p:cNvPr>
          <p:cNvPicPr>
            <a:picLocks noChangeAspect="1"/>
          </p:cNvPicPr>
          <p:nvPr/>
        </p:nvPicPr>
        <p:blipFill>
          <a:blip r:embed="rId3"/>
          <a:stretch>
            <a:fillRect/>
          </a:stretch>
        </p:blipFill>
        <p:spPr>
          <a:xfrm>
            <a:off x="5400675" y="1550194"/>
            <a:ext cx="2679030" cy="795337"/>
          </a:xfrm>
          <a:prstGeom prst="rect">
            <a:avLst/>
          </a:prstGeom>
        </p:spPr>
      </p:pic>
      <p:pic>
        <p:nvPicPr>
          <p:cNvPr id="8194" name="Picture 2" descr="Amazon.co.jp： セイコー クロック 掛け時計 アナログ 屋外 防雨型 オフィスタイプ 金属枠 KH411S SEIKO: ホーム＆キッチン">
            <a:extLst>
              <a:ext uri="{FF2B5EF4-FFF2-40B4-BE49-F238E27FC236}">
                <a16:creationId xmlns:a16="http://schemas.microsoft.com/office/drawing/2014/main" id="{9D48B159-067D-BF8C-2F73-514586F48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043" y="990601"/>
            <a:ext cx="1918513" cy="19145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688EBDA-23E9-539C-596F-3C682626A6DB}"/>
              </a:ext>
            </a:extLst>
          </p:cNvPr>
          <p:cNvSpPr txBox="1"/>
          <p:nvPr/>
        </p:nvSpPr>
        <p:spPr>
          <a:xfrm>
            <a:off x="610386" y="3270418"/>
            <a:ext cx="3579826" cy="1138773"/>
          </a:xfrm>
          <a:prstGeom prst="rect">
            <a:avLst/>
          </a:prstGeom>
          <a:noFill/>
        </p:spPr>
        <p:txBody>
          <a:bodyPr wrap="none" rtlCol="0">
            <a:spAutoFit/>
          </a:bodyPr>
          <a:lstStyle/>
          <a:p>
            <a:r>
              <a:rPr kumimoji="1" lang="ja-JP" altLang="en-US" sz="2000" dirty="0"/>
              <a:t>時を伝えるために長針と短針が</a:t>
            </a:r>
            <a:endParaRPr kumimoji="1" lang="en-US" altLang="ja-JP" sz="2000" dirty="0"/>
          </a:p>
          <a:p>
            <a:r>
              <a:rPr kumimoji="1" lang="ja-JP" altLang="en-US" sz="2000" dirty="0"/>
              <a:t>円盤に配置された数字の上を，</a:t>
            </a:r>
            <a:endParaRPr kumimoji="1" lang="en-US" altLang="ja-JP" sz="2000" dirty="0"/>
          </a:p>
          <a:p>
            <a:r>
              <a:rPr kumimoji="1" lang="ja-JP" altLang="en-US" sz="2800" b="1" dirty="0">
                <a:solidFill>
                  <a:srgbClr val="FF0000"/>
                </a:solidFill>
              </a:rPr>
              <a:t>連続して</a:t>
            </a:r>
            <a:r>
              <a:rPr kumimoji="1" lang="ja-JP" altLang="en-US" sz="2000" dirty="0"/>
              <a:t>回転する</a:t>
            </a:r>
          </a:p>
        </p:txBody>
      </p:sp>
      <p:sp>
        <p:nvSpPr>
          <p:cNvPr id="7" name="テキスト ボックス 6">
            <a:extLst>
              <a:ext uri="{FF2B5EF4-FFF2-40B4-BE49-F238E27FC236}">
                <a16:creationId xmlns:a16="http://schemas.microsoft.com/office/drawing/2014/main" id="{EE286861-8376-7A03-3F9B-3BE67E715A96}"/>
              </a:ext>
            </a:extLst>
          </p:cNvPr>
          <p:cNvSpPr txBox="1"/>
          <p:nvPr/>
        </p:nvSpPr>
        <p:spPr>
          <a:xfrm>
            <a:off x="5088135" y="3270418"/>
            <a:ext cx="3406702" cy="1138773"/>
          </a:xfrm>
          <a:prstGeom prst="rect">
            <a:avLst/>
          </a:prstGeom>
          <a:noFill/>
        </p:spPr>
        <p:txBody>
          <a:bodyPr wrap="none" rtlCol="0">
            <a:spAutoFit/>
          </a:bodyPr>
          <a:lstStyle/>
          <a:p>
            <a:r>
              <a:rPr kumimoji="1" lang="ja-JP" altLang="en-US" sz="2000" dirty="0"/>
              <a:t>時を伝えるために配置された</a:t>
            </a:r>
            <a:endParaRPr kumimoji="1" lang="en-US" altLang="ja-JP" sz="2000" dirty="0"/>
          </a:p>
          <a:p>
            <a:r>
              <a:rPr kumimoji="1" lang="ja-JP" altLang="en-US" sz="2000" dirty="0"/>
              <a:t>数字が，</a:t>
            </a:r>
            <a:r>
              <a:rPr kumimoji="1" lang="ja-JP" altLang="en-US" sz="2800" dirty="0">
                <a:solidFill>
                  <a:srgbClr val="002060"/>
                </a:solidFill>
              </a:rPr>
              <a:t>１分毎に</a:t>
            </a:r>
            <a:r>
              <a:rPr kumimoji="1" lang="ja-JP" altLang="en-US" sz="2000" dirty="0"/>
              <a:t>変化する</a:t>
            </a:r>
            <a:endParaRPr kumimoji="1" lang="en-US" altLang="ja-JP" sz="2000" dirty="0"/>
          </a:p>
          <a:p>
            <a:r>
              <a:rPr kumimoji="1" lang="en-US" altLang="ja-JP" sz="2000" dirty="0"/>
              <a:t>12</a:t>
            </a:r>
            <a:r>
              <a:rPr kumimoji="1" lang="ja-JP" altLang="en-US" sz="2000" dirty="0"/>
              <a:t>：</a:t>
            </a:r>
            <a:r>
              <a:rPr kumimoji="1" lang="en-US" altLang="ja-JP" sz="2000" dirty="0"/>
              <a:t>58 </a:t>
            </a:r>
            <a:r>
              <a:rPr kumimoji="1" lang="ja-JP" altLang="en-US" sz="2000" dirty="0"/>
              <a:t>の次は </a:t>
            </a:r>
            <a:r>
              <a:rPr kumimoji="1" lang="en-US" altLang="ja-JP" sz="2000" dirty="0"/>
              <a:t>12:59</a:t>
            </a:r>
          </a:p>
        </p:txBody>
      </p:sp>
      <p:sp>
        <p:nvSpPr>
          <p:cNvPr id="8" name="矢印: 下 7">
            <a:extLst>
              <a:ext uri="{FF2B5EF4-FFF2-40B4-BE49-F238E27FC236}">
                <a16:creationId xmlns:a16="http://schemas.microsoft.com/office/drawing/2014/main" id="{895D0D81-3E3D-96CD-DA63-54B39B00A7EC}"/>
              </a:ext>
            </a:extLst>
          </p:cNvPr>
          <p:cNvSpPr/>
          <p:nvPr/>
        </p:nvSpPr>
        <p:spPr>
          <a:xfrm>
            <a:off x="1074330" y="4770651"/>
            <a:ext cx="733425" cy="4866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16D588F3-8F66-2525-AAA2-491ADBFAED1A}"/>
              </a:ext>
            </a:extLst>
          </p:cNvPr>
          <p:cNvGrpSpPr/>
          <p:nvPr/>
        </p:nvGrpSpPr>
        <p:grpSpPr>
          <a:xfrm>
            <a:off x="1730056" y="4410055"/>
            <a:ext cx="1982016" cy="1215514"/>
            <a:chOff x="1856559" y="4546362"/>
            <a:chExt cx="1982016" cy="1215514"/>
          </a:xfrm>
        </p:grpSpPr>
        <p:cxnSp>
          <p:nvCxnSpPr>
            <p:cNvPr id="10" name="直線コネクタ 9">
              <a:extLst>
                <a:ext uri="{FF2B5EF4-FFF2-40B4-BE49-F238E27FC236}">
                  <a16:creationId xmlns:a16="http://schemas.microsoft.com/office/drawing/2014/main" id="{75DBCC20-15E5-142B-DEDE-75890B350365}"/>
                </a:ext>
              </a:extLst>
            </p:cNvPr>
            <p:cNvCxnSpPr/>
            <p:nvPr/>
          </p:nvCxnSpPr>
          <p:spPr>
            <a:xfrm>
              <a:off x="2400299" y="4589187"/>
              <a:ext cx="0" cy="857250"/>
            </a:xfrm>
            <a:prstGeom prst="line">
              <a:avLst/>
            </a:prstGeom>
            <a:ln w="19050">
              <a:solidFill>
                <a:schemeClr val="tx1"/>
              </a:solidFill>
              <a:headEnd type="triangle"/>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FD24AA62-F4EB-5C3A-5C94-95A5F26DC997}"/>
                </a:ext>
              </a:extLst>
            </p:cNvPr>
            <p:cNvCxnSpPr>
              <a:cxnSpLocks/>
            </p:cNvCxnSpPr>
            <p:nvPr/>
          </p:nvCxnSpPr>
          <p:spPr>
            <a:xfrm>
              <a:off x="2400299" y="5446437"/>
              <a:ext cx="1438276" cy="0"/>
            </a:xfrm>
            <a:prstGeom prst="line">
              <a:avLst/>
            </a:prstGeom>
            <a:ln w="19050">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72519E05-6FED-313A-1049-EBDFA2DD1E5E}"/>
                </a:ext>
              </a:extLst>
            </p:cNvPr>
            <p:cNvCxnSpPr>
              <a:cxnSpLocks/>
            </p:cNvCxnSpPr>
            <p:nvPr/>
          </p:nvCxnSpPr>
          <p:spPr>
            <a:xfrm flipV="1">
              <a:off x="2400299" y="4731657"/>
              <a:ext cx="1295401" cy="52948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A4018A8-A6C0-C12A-6BA3-0E9C975F9CF8}"/>
                </a:ext>
              </a:extLst>
            </p:cNvPr>
            <p:cNvSpPr txBox="1"/>
            <p:nvPr/>
          </p:nvSpPr>
          <p:spPr>
            <a:xfrm>
              <a:off x="3294836" y="5454099"/>
              <a:ext cx="543739" cy="307777"/>
            </a:xfrm>
            <a:prstGeom prst="rect">
              <a:avLst/>
            </a:prstGeom>
            <a:noFill/>
          </p:spPr>
          <p:txBody>
            <a:bodyPr wrap="none" rtlCol="0">
              <a:spAutoFit/>
            </a:bodyPr>
            <a:lstStyle/>
            <a:p>
              <a:r>
                <a:rPr kumimoji="1" lang="ja-JP" altLang="en-US" sz="1400" dirty="0"/>
                <a:t>時間</a:t>
              </a:r>
            </a:p>
          </p:txBody>
        </p:sp>
        <p:sp>
          <p:nvSpPr>
            <p:cNvPr id="18" name="テキスト ボックス 17">
              <a:extLst>
                <a:ext uri="{FF2B5EF4-FFF2-40B4-BE49-F238E27FC236}">
                  <a16:creationId xmlns:a16="http://schemas.microsoft.com/office/drawing/2014/main" id="{090C1385-C8BC-6C87-A1F8-745C12F7698F}"/>
                </a:ext>
              </a:extLst>
            </p:cNvPr>
            <p:cNvSpPr txBox="1"/>
            <p:nvPr/>
          </p:nvSpPr>
          <p:spPr>
            <a:xfrm>
              <a:off x="1856559" y="4546362"/>
              <a:ext cx="543739" cy="307777"/>
            </a:xfrm>
            <a:prstGeom prst="rect">
              <a:avLst/>
            </a:prstGeom>
            <a:noFill/>
          </p:spPr>
          <p:txBody>
            <a:bodyPr wrap="none" rtlCol="0">
              <a:spAutoFit/>
            </a:bodyPr>
            <a:lstStyle/>
            <a:p>
              <a:r>
                <a:rPr kumimoji="1" lang="ja-JP" altLang="en-US" sz="1400" dirty="0"/>
                <a:t>距離</a:t>
              </a:r>
            </a:p>
          </p:txBody>
        </p:sp>
      </p:grpSp>
      <p:sp>
        <p:nvSpPr>
          <p:cNvPr id="20" name="テキスト ボックス 19">
            <a:extLst>
              <a:ext uri="{FF2B5EF4-FFF2-40B4-BE49-F238E27FC236}">
                <a16:creationId xmlns:a16="http://schemas.microsoft.com/office/drawing/2014/main" id="{99B136B0-583E-ACE2-1836-F0B6B119C7FF}"/>
              </a:ext>
            </a:extLst>
          </p:cNvPr>
          <p:cNvSpPr txBox="1"/>
          <p:nvPr/>
        </p:nvSpPr>
        <p:spPr>
          <a:xfrm>
            <a:off x="740362" y="5618770"/>
            <a:ext cx="3033203" cy="369332"/>
          </a:xfrm>
          <a:prstGeom prst="rect">
            <a:avLst/>
          </a:prstGeom>
          <a:noFill/>
        </p:spPr>
        <p:txBody>
          <a:bodyPr wrap="none" rtlCol="0">
            <a:spAutoFit/>
          </a:bodyPr>
          <a:lstStyle/>
          <a:p>
            <a:r>
              <a:rPr kumimoji="1" lang="ja-JP" altLang="en-US" dirty="0"/>
              <a:t>「量」を</a:t>
            </a:r>
            <a:r>
              <a:rPr kumimoji="1" lang="ja-JP" altLang="en-US" dirty="0">
                <a:solidFill>
                  <a:srgbClr val="FF0000"/>
                </a:solidFill>
              </a:rPr>
              <a:t>連続して</a:t>
            </a:r>
            <a:r>
              <a:rPr kumimoji="1" lang="ja-JP" altLang="en-US" dirty="0"/>
              <a:t>変化する表現</a:t>
            </a:r>
          </a:p>
        </p:txBody>
      </p:sp>
      <p:sp>
        <p:nvSpPr>
          <p:cNvPr id="21" name="テキスト ボックス 20">
            <a:extLst>
              <a:ext uri="{FF2B5EF4-FFF2-40B4-BE49-F238E27FC236}">
                <a16:creationId xmlns:a16="http://schemas.microsoft.com/office/drawing/2014/main" id="{44DF9006-BFDE-D494-B6CF-FC8917EEEF77}"/>
              </a:ext>
            </a:extLst>
          </p:cNvPr>
          <p:cNvSpPr txBox="1"/>
          <p:nvPr/>
        </p:nvSpPr>
        <p:spPr>
          <a:xfrm>
            <a:off x="1488065" y="6042026"/>
            <a:ext cx="1680268" cy="584775"/>
          </a:xfrm>
          <a:prstGeom prst="rect">
            <a:avLst/>
          </a:prstGeom>
          <a:noFill/>
        </p:spPr>
        <p:txBody>
          <a:bodyPr wrap="none" rtlCol="0">
            <a:spAutoFit/>
          </a:bodyPr>
          <a:lstStyle/>
          <a:p>
            <a:r>
              <a:rPr kumimoji="1" lang="ja-JP" altLang="en-US" sz="3200" dirty="0">
                <a:solidFill>
                  <a:srgbClr val="FF0000"/>
                </a:solidFill>
              </a:rPr>
              <a:t>アナログ</a:t>
            </a:r>
          </a:p>
        </p:txBody>
      </p:sp>
      <p:sp>
        <p:nvSpPr>
          <p:cNvPr id="22" name="テキスト ボックス 21">
            <a:extLst>
              <a:ext uri="{FF2B5EF4-FFF2-40B4-BE49-F238E27FC236}">
                <a16:creationId xmlns:a16="http://schemas.microsoft.com/office/drawing/2014/main" id="{7AE41F01-AB2D-09C4-41D8-DF450548C641}"/>
              </a:ext>
            </a:extLst>
          </p:cNvPr>
          <p:cNvSpPr txBox="1"/>
          <p:nvPr/>
        </p:nvSpPr>
        <p:spPr>
          <a:xfrm>
            <a:off x="6610350" y="4475371"/>
            <a:ext cx="2194832" cy="769441"/>
          </a:xfrm>
          <a:prstGeom prst="rect">
            <a:avLst/>
          </a:prstGeom>
          <a:noFill/>
        </p:spPr>
        <p:txBody>
          <a:bodyPr wrap="none" rtlCol="0">
            <a:spAutoFit/>
          </a:bodyPr>
          <a:lstStyle/>
          <a:p>
            <a:r>
              <a:rPr kumimoji="1" lang="en-US" altLang="ja-JP" sz="2400" dirty="0">
                <a:solidFill>
                  <a:srgbClr val="002060"/>
                </a:solidFill>
              </a:rPr>
              <a:t>10</a:t>
            </a:r>
            <a:r>
              <a:rPr kumimoji="1" lang="ja-JP" altLang="en-US" sz="2400" dirty="0">
                <a:solidFill>
                  <a:srgbClr val="002060"/>
                </a:solidFill>
              </a:rPr>
              <a:t>，</a:t>
            </a:r>
            <a:r>
              <a:rPr kumimoji="1" lang="en-US" altLang="ja-JP" sz="2400" dirty="0">
                <a:solidFill>
                  <a:srgbClr val="002060"/>
                </a:solidFill>
              </a:rPr>
              <a:t>20</a:t>
            </a:r>
            <a:r>
              <a:rPr kumimoji="1" lang="ja-JP" altLang="en-US" sz="2400" dirty="0">
                <a:solidFill>
                  <a:srgbClr val="002060"/>
                </a:solidFill>
              </a:rPr>
              <a:t>，</a:t>
            </a:r>
            <a:r>
              <a:rPr kumimoji="1" lang="en-US" altLang="ja-JP" sz="2400" dirty="0">
                <a:solidFill>
                  <a:srgbClr val="002060"/>
                </a:solidFill>
              </a:rPr>
              <a:t>30</a:t>
            </a:r>
            <a:r>
              <a:rPr kumimoji="1" lang="ja-JP" altLang="en-US" sz="2400" dirty="0">
                <a:solidFill>
                  <a:srgbClr val="002060"/>
                </a:solidFill>
              </a:rPr>
              <a:t>，・・・</a:t>
            </a:r>
            <a:endParaRPr kumimoji="1" lang="en-US" altLang="ja-JP" sz="2400" dirty="0">
              <a:solidFill>
                <a:srgbClr val="002060"/>
              </a:solidFill>
            </a:endParaRPr>
          </a:p>
          <a:p>
            <a:r>
              <a:rPr kumimoji="1" lang="en-US" altLang="ja-JP" sz="2000" b="1" dirty="0">
                <a:solidFill>
                  <a:srgbClr val="002060"/>
                </a:solidFill>
              </a:rPr>
              <a:t>10</a:t>
            </a:r>
            <a:r>
              <a:rPr kumimoji="1" lang="ja-JP" altLang="en-US" sz="2000" b="1" dirty="0">
                <a:solidFill>
                  <a:srgbClr val="002060"/>
                </a:solidFill>
              </a:rPr>
              <a:t>毎</a:t>
            </a:r>
            <a:r>
              <a:rPr kumimoji="1" lang="ja-JP" altLang="en-US" sz="2000" dirty="0"/>
              <a:t>に変化</a:t>
            </a:r>
          </a:p>
        </p:txBody>
      </p:sp>
      <p:sp>
        <p:nvSpPr>
          <p:cNvPr id="23" name="矢印: 下 22">
            <a:extLst>
              <a:ext uri="{FF2B5EF4-FFF2-40B4-BE49-F238E27FC236}">
                <a16:creationId xmlns:a16="http://schemas.microsoft.com/office/drawing/2014/main" id="{BB762E67-337D-E08F-8695-0E6E83D8F755}"/>
              </a:ext>
            </a:extLst>
          </p:cNvPr>
          <p:cNvSpPr/>
          <p:nvPr/>
        </p:nvSpPr>
        <p:spPr>
          <a:xfrm>
            <a:off x="5777595" y="4723411"/>
            <a:ext cx="733425" cy="4866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D3DB1833-566A-6E56-2FF4-A2813A1045C5}"/>
              </a:ext>
            </a:extLst>
          </p:cNvPr>
          <p:cNvSpPr txBox="1"/>
          <p:nvPr/>
        </p:nvSpPr>
        <p:spPr>
          <a:xfrm>
            <a:off x="4832041" y="5471680"/>
            <a:ext cx="4283545" cy="646331"/>
          </a:xfrm>
          <a:prstGeom prst="rect">
            <a:avLst/>
          </a:prstGeom>
          <a:noFill/>
        </p:spPr>
        <p:txBody>
          <a:bodyPr wrap="none" rtlCol="0">
            <a:spAutoFit/>
          </a:bodyPr>
          <a:lstStyle/>
          <a:p>
            <a:r>
              <a:rPr kumimoji="1" lang="ja-JP" altLang="en-US" dirty="0"/>
              <a:t>「量」を</a:t>
            </a:r>
            <a:r>
              <a:rPr kumimoji="1" lang="ja-JP" altLang="en-US" b="1" dirty="0">
                <a:solidFill>
                  <a:srgbClr val="002060"/>
                </a:solidFill>
              </a:rPr>
              <a:t>非連続</a:t>
            </a:r>
            <a:r>
              <a:rPr kumimoji="1" lang="ja-JP" altLang="en-US" dirty="0"/>
              <a:t>に，</a:t>
            </a:r>
            <a:r>
              <a:rPr kumimoji="1" lang="ja-JP" altLang="en-US" b="1" dirty="0">
                <a:solidFill>
                  <a:srgbClr val="002060"/>
                </a:solidFill>
              </a:rPr>
              <a:t>離散的（かけ離れた）</a:t>
            </a:r>
            <a:r>
              <a:rPr kumimoji="1" lang="ja-JP" altLang="en-US" dirty="0"/>
              <a:t>な</a:t>
            </a:r>
            <a:endParaRPr kumimoji="1" lang="en-US" altLang="ja-JP" dirty="0"/>
          </a:p>
          <a:p>
            <a:r>
              <a:rPr kumimoji="1" lang="ja-JP" altLang="en-US" dirty="0"/>
              <a:t>数字や記号でする表現</a:t>
            </a:r>
          </a:p>
        </p:txBody>
      </p:sp>
      <p:sp>
        <p:nvSpPr>
          <p:cNvPr id="25" name="テキスト ボックス 24">
            <a:extLst>
              <a:ext uri="{FF2B5EF4-FFF2-40B4-BE49-F238E27FC236}">
                <a16:creationId xmlns:a16="http://schemas.microsoft.com/office/drawing/2014/main" id="{64F2FDAC-7D91-AA04-F9DB-3B21E17E15C9}"/>
              </a:ext>
            </a:extLst>
          </p:cNvPr>
          <p:cNvSpPr txBox="1"/>
          <p:nvPr/>
        </p:nvSpPr>
        <p:spPr>
          <a:xfrm>
            <a:off x="5975667" y="6014913"/>
            <a:ext cx="1672253" cy="584775"/>
          </a:xfrm>
          <a:prstGeom prst="rect">
            <a:avLst/>
          </a:prstGeom>
          <a:noFill/>
        </p:spPr>
        <p:txBody>
          <a:bodyPr wrap="none" rtlCol="0">
            <a:spAutoFit/>
          </a:bodyPr>
          <a:lstStyle/>
          <a:p>
            <a:r>
              <a:rPr kumimoji="1" lang="ja-JP" altLang="en-US" sz="3200" dirty="0">
                <a:solidFill>
                  <a:srgbClr val="002060"/>
                </a:solidFill>
              </a:rPr>
              <a:t>デジタル</a:t>
            </a:r>
          </a:p>
        </p:txBody>
      </p:sp>
      <p:sp>
        <p:nvSpPr>
          <p:cNvPr id="26" name="吹き出し: 四角形 25">
            <a:extLst>
              <a:ext uri="{FF2B5EF4-FFF2-40B4-BE49-F238E27FC236}">
                <a16:creationId xmlns:a16="http://schemas.microsoft.com/office/drawing/2014/main" id="{9E152AF0-DFCF-0085-64A6-3487514D2314}"/>
              </a:ext>
            </a:extLst>
          </p:cNvPr>
          <p:cNvSpPr/>
          <p:nvPr/>
        </p:nvSpPr>
        <p:spPr>
          <a:xfrm>
            <a:off x="5015235" y="194677"/>
            <a:ext cx="2991570" cy="893074"/>
          </a:xfrm>
          <a:prstGeom prst="wedgeRectCallout">
            <a:avLst>
              <a:gd name="adj1" fmla="val -67000"/>
              <a:gd name="adj2" fmla="val -13224"/>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生成</a:t>
            </a:r>
            <a:r>
              <a:rPr kumimoji="1" lang="en-US" altLang="ja-JP" dirty="0"/>
              <a:t>AI</a:t>
            </a:r>
            <a:r>
              <a:rPr kumimoji="1" lang="ja-JP" altLang="en-US" dirty="0"/>
              <a:t>に，アナログとデジタルの違いを訪ねてみよう！</a:t>
            </a:r>
          </a:p>
        </p:txBody>
      </p:sp>
      <p:sp>
        <p:nvSpPr>
          <p:cNvPr id="27" name="テキスト ボックス 26">
            <a:extLst>
              <a:ext uri="{FF2B5EF4-FFF2-40B4-BE49-F238E27FC236}">
                <a16:creationId xmlns:a16="http://schemas.microsoft.com/office/drawing/2014/main" id="{73E7CC79-A878-0DE1-E8EA-D5085639CD5E}"/>
              </a:ext>
            </a:extLst>
          </p:cNvPr>
          <p:cNvSpPr txBox="1"/>
          <p:nvPr/>
        </p:nvSpPr>
        <p:spPr>
          <a:xfrm>
            <a:off x="6973813" y="2510653"/>
            <a:ext cx="1943161" cy="646331"/>
          </a:xfrm>
          <a:prstGeom prst="rect">
            <a:avLst/>
          </a:prstGeom>
          <a:solidFill>
            <a:schemeClr val="accent2">
              <a:lumMod val="20000"/>
              <a:lumOff val="80000"/>
            </a:schemeClr>
          </a:solidFill>
        </p:spPr>
        <p:txBody>
          <a:bodyPr wrap="none" rtlCol="0">
            <a:spAutoFit/>
          </a:bodyPr>
          <a:lstStyle/>
          <a:p>
            <a:r>
              <a:rPr kumimoji="1" lang="ja-JP" altLang="en-US" dirty="0"/>
              <a:t>コンピュータは，</a:t>
            </a:r>
            <a:endParaRPr kumimoji="1" lang="en-US" altLang="ja-JP" dirty="0"/>
          </a:p>
          <a:p>
            <a:r>
              <a:rPr kumimoji="1" lang="ja-JP" altLang="en-US" dirty="0"/>
              <a:t>デジタルが得意！</a:t>
            </a:r>
          </a:p>
        </p:txBody>
      </p:sp>
      <p:sp>
        <p:nvSpPr>
          <p:cNvPr id="3" name="スライド番号プレースホルダー 2">
            <a:extLst>
              <a:ext uri="{FF2B5EF4-FFF2-40B4-BE49-F238E27FC236}">
                <a16:creationId xmlns:a16="http://schemas.microsoft.com/office/drawing/2014/main" id="{897175B2-5F0E-9C4B-859C-4192129D2906}"/>
              </a:ext>
            </a:extLst>
          </p:cNvPr>
          <p:cNvSpPr>
            <a:spLocks noGrp="1"/>
          </p:cNvSpPr>
          <p:nvPr>
            <p:ph type="sldNum" sz="quarter" idx="12"/>
          </p:nvPr>
        </p:nvSpPr>
        <p:spPr/>
        <p:txBody>
          <a:bodyPr/>
          <a:lstStyle/>
          <a:p>
            <a:fld id="{1DCDAAC1-7D4F-441D-807A-83CCC1492F48}" type="slidenum">
              <a:rPr kumimoji="1" lang="ja-JP" altLang="en-US" smtClean="0"/>
              <a:t>15</a:t>
            </a:fld>
            <a:endParaRPr kumimoji="1" lang="ja-JP" altLang="en-US"/>
          </a:p>
        </p:txBody>
      </p:sp>
    </p:spTree>
    <p:extLst>
      <p:ext uri="{BB962C8B-B14F-4D97-AF65-F5344CB8AC3E}">
        <p14:creationId xmlns:p14="http://schemas.microsoft.com/office/powerpoint/2010/main" val="19176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7847C4-8EFD-B22D-9A76-17C40E1E7483}"/>
              </a:ext>
            </a:extLst>
          </p:cNvPr>
          <p:cNvSpPr>
            <a:spLocks noGrp="1"/>
          </p:cNvSpPr>
          <p:nvPr>
            <p:ph type="title"/>
          </p:nvPr>
        </p:nvSpPr>
        <p:spPr>
          <a:xfrm>
            <a:off x="304799" y="273050"/>
            <a:ext cx="7954589" cy="815974"/>
          </a:xfrm>
        </p:spPr>
        <p:txBody>
          <a:bodyPr>
            <a:normAutofit/>
          </a:bodyPr>
          <a:lstStyle/>
          <a:p>
            <a:r>
              <a:rPr kumimoji="1" lang="ja-JP" altLang="en-US" sz="4000" dirty="0"/>
              <a:t>モータの出力（回転数）を変える方法</a:t>
            </a:r>
          </a:p>
        </p:txBody>
      </p:sp>
      <p:sp>
        <p:nvSpPr>
          <p:cNvPr id="4" name="テキスト ボックス 3">
            <a:extLst>
              <a:ext uri="{FF2B5EF4-FFF2-40B4-BE49-F238E27FC236}">
                <a16:creationId xmlns:a16="http://schemas.microsoft.com/office/drawing/2014/main" id="{537C4F5F-FB3D-F4CD-91CF-42C9C9F9C8AD}"/>
              </a:ext>
            </a:extLst>
          </p:cNvPr>
          <p:cNvSpPr txBox="1"/>
          <p:nvPr/>
        </p:nvSpPr>
        <p:spPr>
          <a:xfrm>
            <a:off x="7291553" y="856421"/>
            <a:ext cx="1680268" cy="584775"/>
          </a:xfrm>
          <a:prstGeom prst="rect">
            <a:avLst/>
          </a:prstGeom>
          <a:noFill/>
        </p:spPr>
        <p:txBody>
          <a:bodyPr wrap="none" rtlCol="0">
            <a:spAutoFit/>
          </a:bodyPr>
          <a:lstStyle/>
          <a:p>
            <a:r>
              <a:rPr kumimoji="1" lang="ja-JP" altLang="en-US" sz="3200" dirty="0">
                <a:solidFill>
                  <a:srgbClr val="FF0000"/>
                </a:solidFill>
              </a:rPr>
              <a:t>アナログ</a:t>
            </a:r>
          </a:p>
        </p:txBody>
      </p:sp>
      <p:sp>
        <p:nvSpPr>
          <p:cNvPr id="13" name="テキスト ボックス 12">
            <a:extLst>
              <a:ext uri="{FF2B5EF4-FFF2-40B4-BE49-F238E27FC236}">
                <a16:creationId xmlns:a16="http://schemas.microsoft.com/office/drawing/2014/main" id="{373351F3-2024-6346-078D-09F56382A82F}"/>
              </a:ext>
            </a:extLst>
          </p:cNvPr>
          <p:cNvSpPr txBox="1"/>
          <p:nvPr/>
        </p:nvSpPr>
        <p:spPr>
          <a:xfrm>
            <a:off x="644746" y="4969851"/>
            <a:ext cx="8065028" cy="1384995"/>
          </a:xfrm>
          <a:prstGeom prst="rect">
            <a:avLst/>
          </a:prstGeom>
          <a:solidFill>
            <a:schemeClr val="accent6">
              <a:lumMod val="20000"/>
              <a:lumOff val="80000"/>
            </a:schemeClr>
          </a:solidFill>
        </p:spPr>
        <p:txBody>
          <a:bodyPr wrap="none" rtlCol="0">
            <a:spAutoFit/>
          </a:bodyPr>
          <a:lstStyle/>
          <a:p>
            <a:r>
              <a:rPr kumimoji="1" lang="ja-JP" altLang="en-US" sz="2800" dirty="0"/>
              <a:t>オームの法則に従って，可変抵抗器</a:t>
            </a:r>
            <a:r>
              <a:rPr kumimoji="1" lang="en-US" altLang="ja-JP" sz="2800" dirty="0"/>
              <a:t> VR </a:t>
            </a:r>
            <a:r>
              <a:rPr kumimoji="1" lang="ja-JP" altLang="en-US" sz="2800" dirty="0"/>
              <a:t>の抵抗値を</a:t>
            </a:r>
            <a:endParaRPr kumimoji="1" lang="en-US" altLang="ja-JP" sz="2800" dirty="0"/>
          </a:p>
          <a:p>
            <a:r>
              <a:rPr kumimoji="1" lang="ja-JP" altLang="en-US" sz="2800" dirty="0"/>
              <a:t>変えることで，流れる電圧（</a:t>
            </a:r>
            <a:r>
              <a:rPr kumimoji="1" lang="en-US" altLang="ja-JP" sz="2800" dirty="0"/>
              <a:t>V</a:t>
            </a:r>
            <a:r>
              <a:rPr kumimoji="1" lang="ja-JP" altLang="en-US" sz="2800" dirty="0"/>
              <a:t>）・電流（</a:t>
            </a:r>
            <a:r>
              <a:rPr kumimoji="1" lang="en-US" altLang="ja-JP" sz="2800" dirty="0"/>
              <a:t>A</a:t>
            </a:r>
            <a:r>
              <a:rPr kumimoji="1" lang="ja-JP" altLang="en-US" sz="2800" dirty="0"/>
              <a:t>）を</a:t>
            </a:r>
            <a:r>
              <a:rPr kumimoji="1" lang="ja-JP" altLang="en-US" sz="2800" dirty="0">
                <a:solidFill>
                  <a:srgbClr val="FF0000"/>
                </a:solidFill>
              </a:rPr>
              <a:t>連続的</a:t>
            </a:r>
            <a:r>
              <a:rPr kumimoji="1" lang="ja-JP" altLang="en-US" sz="2800" dirty="0"/>
              <a:t>に</a:t>
            </a:r>
            <a:endParaRPr kumimoji="1" lang="en-US" altLang="ja-JP" sz="2800" dirty="0"/>
          </a:p>
          <a:p>
            <a:r>
              <a:rPr kumimoji="1" lang="ja-JP" altLang="en-US" sz="2800" dirty="0"/>
              <a:t>変化させる　→　狙ったモータの回転数に調整する！</a:t>
            </a:r>
          </a:p>
        </p:txBody>
      </p:sp>
      <p:cxnSp>
        <p:nvCxnSpPr>
          <p:cNvPr id="20" name="直線矢印コネクタ 19">
            <a:extLst>
              <a:ext uri="{FF2B5EF4-FFF2-40B4-BE49-F238E27FC236}">
                <a16:creationId xmlns:a16="http://schemas.microsoft.com/office/drawing/2014/main" id="{8C69E2C2-0F92-E4C1-3026-AF9B1EBB8EF4}"/>
              </a:ext>
            </a:extLst>
          </p:cNvPr>
          <p:cNvCxnSpPr>
            <a:cxnSpLocks/>
          </p:cNvCxnSpPr>
          <p:nvPr/>
        </p:nvCxnSpPr>
        <p:spPr>
          <a:xfrm flipH="1">
            <a:off x="2270500" y="2581419"/>
            <a:ext cx="10412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1BB245-AE59-5649-4D2F-C9BCC3CC1B9E}"/>
              </a:ext>
            </a:extLst>
          </p:cNvPr>
          <p:cNvCxnSpPr>
            <a:cxnSpLocks/>
          </p:cNvCxnSpPr>
          <p:nvPr/>
        </p:nvCxnSpPr>
        <p:spPr>
          <a:xfrm>
            <a:off x="2096031" y="2048019"/>
            <a:ext cx="0" cy="251460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BA4EBE5-CED4-D4D2-ADC7-3DC6C6B93D55}"/>
              </a:ext>
            </a:extLst>
          </p:cNvPr>
          <p:cNvCxnSpPr>
            <a:cxnSpLocks/>
          </p:cNvCxnSpPr>
          <p:nvPr/>
        </p:nvCxnSpPr>
        <p:spPr>
          <a:xfrm>
            <a:off x="867306" y="2048019"/>
            <a:ext cx="122872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C029B71-0639-6862-D0D5-59C4BD1D205D}"/>
              </a:ext>
            </a:extLst>
          </p:cNvPr>
          <p:cNvCxnSpPr>
            <a:cxnSpLocks/>
          </p:cNvCxnSpPr>
          <p:nvPr/>
        </p:nvCxnSpPr>
        <p:spPr>
          <a:xfrm>
            <a:off x="3311744" y="2581419"/>
            <a:ext cx="0" cy="198120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7A0A884-FB56-7E5B-C444-E2DE5D4B62BB}"/>
              </a:ext>
            </a:extLst>
          </p:cNvPr>
          <p:cNvCxnSpPr>
            <a:cxnSpLocks/>
          </p:cNvCxnSpPr>
          <p:nvPr/>
        </p:nvCxnSpPr>
        <p:spPr>
          <a:xfrm flipH="1">
            <a:off x="867306" y="4562619"/>
            <a:ext cx="2444438"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62DE76CB-776C-BFBF-19AE-59902BD17FE9}"/>
              </a:ext>
            </a:extLst>
          </p:cNvPr>
          <p:cNvSpPr/>
          <p:nvPr/>
        </p:nvSpPr>
        <p:spPr>
          <a:xfrm>
            <a:off x="1981731" y="2400444"/>
            <a:ext cx="228600" cy="885825"/>
          </a:xfrm>
          <a:prstGeom prst="rect">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218F6C90-E37C-F192-BEA6-96D701628EC3}"/>
              </a:ext>
            </a:extLst>
          </p:cNvPr>
          <p:cNvGrpSpPr/>
          <p:nvPr/>
        </p:nvGrpSpPr>
        <p:grpSpPr>
          <a:xfrm>
            <a:off x="2972331" y="3431255"/>
            <a:ext cx="647700" cy="895350"/>
            <a:chOff x="6677025" y="2181225"/>
            <a:chExt cx="647700" cy="895350"/>
          </a:xfrm>
        </p:grpSpPr>
        <p:sp>
          <p:nvSpPr>
            <p:cNvPr id="15" name="正方形/長方形 14">
              <a:extLst>
                <a:ext uri="{FF2B5EF4-FFF2-40B4-BE49-F238E27FC236}">
                  <a16:creationId xmlns:a16="http://schemas.microsoft.com/office/drawing/2014/main" id="{C007DE0A-7EB4-035F-A0FC-6162E670E3FC}"/>
                </a:ext>
              </a:extLst>
            </p:cNvPr>
            <p:cNvSpPr/>
            <p:nvPr/>
          </p:nvSpPr>
          <p:spPr>
            <a:xfrm>
              <a:off x="6829425" y="2181225"/>
              <a:ext cx="342900" cy="89535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6D22C3E-197B-83BB-4079-0130BF52BCAC}"/>
                </a:ext>
              </a:extLst>
            </p:cNvPr>
            <p:cNvSpPr/>
            <p:nvPr/>
          </p:nvSpPr>
          <p:spPr>
            <a:xfrm>
              <a:off x="6677025" y="2305050"/>
              <a:ext cx="647700" cy="647700"/>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BB7F393-032C-6B7C-CA65-5BD53F4A62B7}"/>
                </a:ext>
              </a:extLst>
            </p:cNvPr>
            <p:cNvSpPr txBox="1"/>
            <p:nvPr/>
          </p:nvSpPr>
          <p:spPr>
            <a:xfrm>
              <a:off x="6770217" y="2366873"/>
              <a:ext cx="492443" cy="523220"/>
            </a:xfrm>
            <a:prstGeom prst="rect">
              <a:avLst/>
            </a:prstGeom>
            <a:noFill/>
          </p:spPr>
          <p:txBody>
            <a:bodyPr wrap="none" rtlCol="0">
              <a:spAutoFit/>
            </a:bodyPr>
            <a:lstStyle/>
            <a:p>
              <a:r>
                <a:rPr kumimoji="1" lang="en-US" altLang="ja-JP" sz="2800" dirty="0"/>
                <a:t>M</a:t>
              </a:r>
              <a:endParaRPr kumimoji="1" lang="ja-JP" altLang="en-US" sz="2800" dirty="0"/>
            </a:p>
          </p:txBody>
        </p:sp>
      </p:grpSp>
      <p:cxnSp>
        <p:nvCxnSpPr>
          <p:cNvPr id="35" name="直線矢印コネクタ 34">
            <a:extLst>
              <a:ext uri="{FF2B5EF4-FFF2-40B4-BE49-F238E27FC236}">
                <a16:creationId xmlns:a16="http://schemas.microsoft.com/office/drawing/2014/main" id="{F014759F-740E-31A7-9029-9D3EB31E5D82}"/>
              </a:ext>
            </a:extLst>
          </p:cNvPr>
          <p:cNvCxnSpPr>
            <a:cxnSpLocks/>
          </p:cNvCxnSpPr>
          <p:nvPr/>
        </p:nvCxnSpPr>
        <p:spPr>
          <a:xfrm>
            <a:off x="876831" y="3878513"/>
            <a:ext cx="0" cy="684106"/>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68B3CCA-7845-E2DD-1C91-055E94476264}"/>
              </a:ext>
            </a:extLst>
          </p:cNvPr>
          <p:cNvCxnSpPr>
            <a:cxnSpLocks/>
          </p:cNvCxnSpPr>
          <p:nvPr/>
        </p:nvCxnSpPr>
        <p:spPr>
          <a:xfrm>
            <a:off x="876831" y="2048019"/>
            <a:ext cx="0" cy="117901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63D677E3-FC66-B158-2D0A-66CC4E7417DA}"/>
              </a:ext>
            </a:extLst>
          </p:cNvPr>
          <p:cNvGrpSpPr/>
          <p:nvPr/>
        </p:nvGrpSpPr>
        <p:grpSpPr>
          <a:xfrm>
            <a:off x="557743" y="3721935"/>
            <a:ext cx="638175" cy="123825"/>
            <a:chOff x="2581275" y="3628178"/>
            <a:chExt cx="638175" cy="123825"/>
          </a:xfrm>
        </p:grpSpPr>
        <p:cxnSp>
          <p:nvCxnSpPr>
            <p:cNvPr id="39" name="直線矢印コネクタ 38">
              <a:extLst>
                <a:ext uri="{FF2B5EF4-FFF2-40B4-BE49-F238E27FC236}">
                  <a16:creationId xmlns:a16="http://schemas.microsoft.com/office/drawing/2014/main" id="{BAFB6632-BE8A-4352-BDA7-7B340A60B3DC}"/>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B8E76876-BF0B-75A6-79C9-C275541630B0}"/>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D72754FF-3B7D-271D-5739-0E1D93BE827F}"/>
              </a:ext>
            </a:extLst>
          </p:cNvPr>
          <p:cNvGrpSpPr/>
          <p:nvPr/>
        </p:nvGrpSpPr>
        <p:grpSpPr>
          <a:xfrm>
            <a:off x="564887" y="3227030"/>
            <a:ext cx="638175" cy="123825"/>
            <a:chOff x="2581275" y="3628178"/>
            <a:chExt cx="638175" cy="123825"/>
          </a:xfrm>
        </p:grpSpPr>
        <p:cxnSp>
          <p:nvCxnSpPr>
            <p:cNvPr id="45" name="直線矢印コネクタ 44">
              <a:extLst>
                <a:ext uri="{FF2B5EF4-FFF2-40B4-BE49-F238E27FC236}">
                  <a16:creationId xmlns:a16="http://schemas.microsoft.com/office/drawing/2014/main" id="{4F901D50-B56E-5BC7-F71A-58D69F335587}"/>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498812F-1D78-67C8-723C-B1D35713D6D5}"/>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8" name="直線矢印コネクタ 47">
            <a:extLst>
              <a:ext uri="{FF2B5EF4-FFF2-40B4-BE49-F238E27FC236}">
                <a16:creationId xmlns:a16="http://schemas.microsoft.com/office/drawing/2014/main" id="{FE11212A-58BF-7B93-C794-4C9B8BD976E3}"/>
              </a:ext>
            </a:extLst>
          </p:cNvPr>
          <p:cNvCxnSpPr>
            <a:cxnSpLocks/>
          </p:cNvCxnSpPr>
          <p:nvPr/>
        </p:nvCxnSpPr>
        <p:spPr>
          <a:xfrm>
            <a:off x="876830" y="3379882"/>
            <a:ext cx="0" cy="342053"/>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B4241EA-124B-573B-3ABD-3FB61E2CF62C}"/>
              </a:ext>
            </a:extLst>
          </p:cNvPr>
          <p:cNvSpPr txBox="1"/>
          <p:nvPr/>
        </p:nvSpPr>
        <p:spPr>
          <a:xfrm>
            <a:off x="1176454" y="1316230"/>
            <a:ext cx="1826141" cy="584775"/>
          </a:xfrm>
          <a:prstGeom prst="rect">
            <a:avLst/>
          </a:prstGeom>
          <a:noFill/>
        </p:spPr>
        <p:txBody>
          <a:bodyPr wrap="none" rtlCol="0">
            <a:spAutoFit/>
          </a:bodyPr>
          <a:lstStyle/>
          <a:p>
            <a:r>
              <a:rPr kumimoji="1" lang="ja-JP" altLang="en-US" sz="3200" dirty="0"/>
              <a:t>電圧調整</a:t>
            </a:r>
          </a:p>
        </p:txBody>
      </p:sp>
      <p:cxnSp>
        <p:nvCxnSpPr>
          <p:cNvPr id="52" name="直線矢印コネクタ 51">
            <a:extLst>
              <a:ext uri="{FF2B5EF4-FFF2-40B4-BE49-F238E27FC236}">
                <a16:creationId xmlns:a16="http://schemas.microsoft.com/office/drawing/2014/main" id="{02743974-A59C-8022-9A0F-DCEB41B03640}"/>
              </a:ext>
            </a:extLst>
          </p:cNvPr>
          <p:cNvCxnSpPr>
            <a:cxnSpLocks/>
          </p:cNvCxnSpPr>
          <p:nvPr/>
        </p:nvCxnSpPr>
        <p:spPr>
          <a:xfrm flipH="1">
            <a:off x="7794042" y="3010026"/>
            <a:ext cx="69879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4591582-AFEB-EE78-A3E2-D145E053AEFE}"/>
              </a:ext>
            </a:extLst>
          </p:cNvPr>
          <p:cNvCxnSpPr>
            <a:cxnSpLocks/>
          </p:cNvCxnSpPr>
          <p:nvPr/>
        </p:nvCxnSpPr>
        <p:spPr>
          <a:xfrm>
            <a:off x="7679695" y="2019426"/>
            <a:ext cx="0" cy="251460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93CE4757-309F-CC6A-CEE9-CA870103A698}"/>
              </a:ext>
            </a:extLst>
          </p:cNvPr>
          <p:cNvCxnSpPr>
            <a:cxnSpLocks/>
          </p:cNvCxnSpPr>
          <p:nvPr/>
        </p:nvCxnSpPr>
        <p:spPr>
          <a:xfrm>
            <a:off x="6450970" y="2019426"/>
            <a:ext cx="122872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D3C7581-BB55-299A-0BED-9C3D50794C15}"/>
              </a:ext>
            </a:extLst>
          </p:cNvPr>
          <p:cNvCxnSpPr>
            <a:cxnSpLocks/>
          </p:cNvCxnSpPr>
          <p:nvPr/>
        </p:nvCxnSpPr>
        <p:spPr>
          <a:xfrm>
            <a:off x="8492836" y="2250025"/>
            <a:ext cx="0" cy="76000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C6CE4C1-CAB6-3566-7632-524DCB8EE43B}"/>
              </a:ext>
            </a:extLst>
          </p:cNvPr>
          <p:cNvCxnSpPr>
            <a:cxnSpLocks/>
          </p:cNvCxnSpPr>
          <p:nvPr/>
        </p:nvCxnSpPr>
        <p:spPr>
          <a:xfrm flipH="1">
            <a:off x="6450970" y="4534026"/>
            <a:ext cx="122872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04DFEF65-8584-5BA9-7E89-60E51B7DF17B}"/>
              </a:ext>
            </a:extLst>
          </p:cNvPr>
          <p:cNvSpPr/>
          <p:nvPr/>
        </p:nvSpPr>
        <p:spPr>
          <a:xfrm>
            <a:off x="7565395" y="2371851"/>
            <a:ext cx="228600" cy="885825"/>
          </a:xfrm>
          <a:prstGeom prst="rect">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EAD06A6D-FE08-77FE-EB85-28B8FB47E9B8}"/>
              </a:ext>
            </a:extLst>
          </p:cNvPr>
          <p:cNvGrpSpPr/>
          <p:nvPr/>
        </p:nvGrpSpPr>
        <p:grpSpPr>
          <a:xfrm>
            <a:off x="7346320" y="3431237"/>
            <a:ext cx="647700" cy="895350"/>
            <a:chOff x="6677025" y="2181225"/>
            <a:chExt cx="647700" cy="895350"/>
          </a:xfrm>
        </p:grpSpPr>
        <p:sp>
          <p:nvSpPr>
            <p:cNvPr id="59" name="正方形/長方形 58">
              <a:extLst>
                <a:ext uri="{FF2B5EF4-FFF2-40B4-BE49-F238E27FC236}">
                  <a16:creationId xmlns:a16="http://schemas.microsoft.com/office/drawing/2014/main" id="{4EBCC8AC-2C5A-2FDA-81E9-70DF9963E22A}"/>
                </a:ext>
              </a:extLst>
            </p:cNvPr>
            <p:cNvSpPr/>
            <p:nvPr/>
          </p:nvSpPr>
          <p:spPr>
            <a:xfrm>
              <a:off x="6829425" y="2181225"/>
              <a:ext cx="342900" cy="89535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DFE8117F-D5BF-B4FB-A436-85EE862A1FB9}"/>
                </a:ext>
              </a:extLst>
            </p:cNvPr>
            <p:cNvSpPr/>
            <p:nvPr/>
          </p:nvSpPr>
          <p:spPr>
            <a:xfrm>
              <a:off x="6677025" y="2305050"/>
              <a:ext cx="647700" cy="647700"/>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2106DD2-FB4A-DCF4-A39E-A657412A4B6F}"/>
                </a:ext>
              </a:extLst>
            </p:cNvPr>
            <p:cNvSpPr txBox="1"/>
            <p:nvPr/>
          </p:nvSpPr>
          <p:spPr>
            <a:xfrm>
              <a:off x="6770217" y="2366873"/>
              <a:ext cx="492443" cy="523220"/>
            </a:xfrm>
            <a:prstGeom prst="rect">
              <a:avLst/>
            </a:prstGeom>
            <a:noFill/>
          </p:spPr>
          <p:txBody>
            <a:bodyPr wrap="none" rtlCol="0">
              <a:spAutoFit/>
            </a:bodyPr>
            <a:lstStyle/>
            <a:p>
              <a:r>
                <a:rPr kumimoji="1" lang="en-US" altLang="ja-JP" sz="2800" dirty="0"/>
                <a:t>M</a:t>
              </a:r>
              <a:endParaRPr kumimoji="1" lang="ja-JP" altLang="en-US" sz="2800" dirty="0"/>
            </a:p>
          </p:txBody>
        </p:sp>
      </p:grpSp>
      <p:cxnSp>
        <p:nvCxnSpPr>
          <p:cNvPr id="62" name="直線矢印コネクタ 61">
            <a:extLst>
              <a:ext uri="{FF2B5EF4-FFF2-40B4-BE49-F238E27FC236}">
                <a16:creationId xmlns:a16="http://schemas.microsoft.com/office/drawing/2014/main" id="{5BA2FE2D-8778-B0AF-C467-691CB68A9677}"/>
              </a:ext>
            </a:extLst>
          </p:cNvPr>
          <p:cNvCxnSpPr>
            <a:cxnSpLocks/>
          </p:cNvCxnSpPr>
          <p:nvPr/>
        </p:nvCxnSpPr>
        <p:spPr>
          <a:xfrm>
            <a:off x="6460495" y="3849920"/>
            <a:ext cx="0" cy="684106"/>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DC05159-F918-A16C-4F05-A6D34D960230}"/>
              </a:ext>
            </a:extLst>
          </p:cNvPr>
          <p:cNvCxnSpPr>
            <a:cxnSpLocks/>
          </p:cNvCxnSpPr>
          <p:nvPr/>
        </p:nvCxnSpPr>
        <p:spPr>
          <a:xfrm>
            <a:off x="6460495" y="2019426"/>
            <a:ext cx="0" cy="117901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722A5F32-957F-2243-B3D7-D703FF8709FA}"/>
              </a:ext>
            </a:extLst>
          </p:cNvPr>
          <p:cNvGrpSpPr/>
          <p:nvPr/>
        </p:nvGrpSpPr>
        <p:grpSpPr>
          <a:xfrm>
            <a:off x="6141407" y="3693342"/>
            <a:ext cx="638175" cy="123825"/>
            <a:chOff x="2581275" y="3628178"/>
            <a:chExt cx="638175" cy="123825"/>
          </a:xfrm>
        </p:grpSpPr>
        <p:cxnSp>
          <p:nvCxnSpPr>
            <p:cNvPr id="65" name="直線矢印コネクタ 64">
              <a:extLst>
                <a:ext uri="{FF2B5EF4-FFF2-40B4-BE49-F238E27FC236}">
                  <a16:creationId xmlns:a16="http://schemas.microsoft.com/office/drawing/2014/main" id="{78204C7E-7876-4B1E-9751-CE65D9E504CA}"/>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902A0E8-3E26-2927-2596-2AF9F31C9233}"/>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7" name="グループ化 66">
            <a:extLst>
              <a:ext uri="{FF2B5EF4-FFF2-40B4-BE49-F238E27FC236}">
                <a16:creationId xmlns:a16="http://schemas.microsoft.com/office/drawing/2014/main" id="{885A1394-AA7D-55A0-FD2D-6354DF4D7CBD}"/>
              </a:ext>
            </a:extLst>
          </p:cNvPr>
          <p:cNvGrpSpPr/>
          <p:nvPr/>
        </p:nvGrpSpPr>
        <p:grpSpPr>
          <a:xfrm>
            <a:off x="6148551" y="3198437"/>
            <a:ext cx="638175" cy="123825"/>
            <a:chOff x="2581275" y="3628178"/>
            <a:chExt cx="638175" cy="123825"/>
          </a:xfrm>
        </p:grpSpPr>
        <p:cxnSp>
          <p:nvCxnSpPr>
            <p:cNvPr id="68" name="直線矢印コネクタ 67">
              <a:extLst>
                <a:ext uri="{FF2B5EF4-FFF2-40B4-BE49-F238E27FC236}">
                  <a16:creationId xmlns:a16="http://schemas.microsoft.com/office/drawing/2014/main" id="{331E1E19-1055-0E12-2F9D-517ECDE1FF3A}"/>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EBEF1C4B-7FCE-BA11-6402-9D6BFCA23382}"/>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70" name="直線矢印コネクタ 69">
            <a:extLst>
              <a:ext uri="{FF2B5EF4-FFF2-40B4-BE49-F238E27FC236}">
                <a16:creationId xmlns:a16="http://schemas.microsoft.com/office/drawing/2014/main" id="{08F8AC65-73FA-59D0-5724-32535FFBD26D}"/>
              </a:ext>
            </a:extLst>
          </p:cNvPr>
          <p:cNvCxnSpPr>
            <a:cxnSpLocks/>
          </p:cNvCxnSpPr>
          <p:nvPr/>
        </p:nvCxnSpPr>
        <p:spPr>
          <a:xfrm>
            <a:off x="6460494" y="3351289"/>
            <a:ext cx="0" cy="342053"/>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EF197132-9169-CC17-BD25-F4C8314A0573}"/>
              </a:ext>
            </a:extLst>
          </p:cNvPr>
          <p:cNvCxnSpPr>
            <a:cxnSpLocks/>
          </p:cNvCxnSpPr>
          <p:nvPr/>
        </p:nvCxnSpPr>
        <p:spPr>
          <a:xfrm>
            <a:off x="7679695" y="2250025"/>
            <a:ext cx="810512"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535E9A2-8947-E999-1850-CFD09DB9652E}"/>
              </a:ext>
            </a:extLst>
          </p:cNvPr>
          <p:cNvSpPr txBox="1"/>
          <p:nvPr/>
        </p:nvSpPr>
        <p:spPr>
          <a:xfrm>
            <a:off x="6433249" y="1313078"/>
            <a:ext cx="1826141" cy="584775"/>
          </a:xfrm>
          <a:prstGeom prst="rect">
            <a:avLst/>
          </a:prstGeom>
          <a:noFill/>
        </p:spPr>
        <p:txBody>
          <a:bodyPr wrap="none" rtlCol="0">
            <a:spAutoFit/>
          </a:bodyPr>
          <a:lstStyle/>
          <a:p>
            <a:r>
              <a:rPr kumimoji="1" lang="ja-JP" altLang="en-US" sz="3200" dirty="0"/>
              <a:t>電流調整</a:t>
            </a:r>
          </a:p>
        </p:txBody>
      </p:sp>
      <p:sp>
        <p:nvSpPr>
          <p:cNvPr id="79" name="テキスト ボックス 78">
            <a:extLst>
              <a:ext uri="{FF2B5EF4-FFF2-40B4-BE49-F238E27FC236}">
                <a16:creationId xmlns:a16="http://schemas.microsoft.com/office/drawing/2014/main" id="{55E0399C-C09A-C6D5-9EAC-7EB94284149D}"/>
              </a:ext>
            </a:extLst>
          </p:cNvPr>
          <p:cNvSpPr txBox="1"/>
          <p:nvPr/>
        </p:nvSpPr>
        <p:spPr>
          <a:xfrm>
            <a:off x="3905889" y="2309942"/>
            <a:ext cx="1723549" cy="1200329"/>
          </a:xfrm>
          <a:prstGeom prst="rect">
            <a:avLst/>
          </a:prstGeom>
          <a:solidFill>
            <a:schemeClr val="accent2">
              <a:lumMod val="20000"/>
              <a:lumOff val="80000"/>
            </a:schemeClr>
          </a:solidFill>
        </p:spPr>
        <p:txBody>
          <a:bodyPr wrap="none" rtlCol="0">
            <a:spAutoFit/>
          </a:bodyPr>
          <a:lstStyle/>
          <a:p>
            <a:r>
              <a:rPr kumimoji="1" lang="ja-JP" altLang="en-US" sz="2400" dirty="0"/>
              <a:t>可変抵抗器</a:t>
            </a:r>
            <a:endParaRPr kumimoji="1" lang="en-US" altLang="ja-JP" sz="2400" b="1" dirty="0"/>
          </a:p>
          <a:p>
            <a:r>
              <a:rPr kumimoji="1" lang="en-US" altLang="ja-JP" sz="2400" b="1" dirty="0"/>
              <a:t>V</a:t>
            </a:r>
            <a:r>
              <a:rPr kumimoji="1" lang="en-US" altLang="ja-JP" sz="2400" dirty="0"/>
              <a:t>ariable</a:t>
            </a:r>
          </a:p>
          <a:p>
            <a:r>
              <a:rPr kumimoji="1" lang="en-US" altLang="ja-JP" sz="2400" b="1" dirty="0"/>
              <a:t>R</a:t>
            </a:r>
            <a:r>
              <a:rPr kumimoji="1" lang="en-US" altLang="ja-JP" sz="2400" dirty="0"/>
              <a:t>esistance</a:t>
            </a:r>
          </a:p>
        </p:txBody>
      </p:sp>
      <p:sp>
        <p:nvSpPr>
          <p:cNvPr id="3" name="テキスト ボックス 2">
            <a:extLst>
              <a:ext uri="{FF2B5EF4-FFF2-40B4-BE49-F238E27FC236}">
                <a16:creationId xmlns:a16="http://schemas.microsoft.com/office/drawing/2014/main" id="{561D474E-CD6C-2128-8105-0BAB7CB7F446}"/>
              </a:ext>
            </a:extLst>
          </p:cNvPr>
          <p:cNvSpPr txBox="1"/>
          <p:nvPr/>
        </p:nvSpPr>
        <p:spPr>
          <a:xfrm>
            <a:off x="1426408" y="2581419"/>
            <a:ext cx="526106" cy="461665"/>
          </a:xfrm>
          <a:prstGeom prst="rect">
            <a:avLst/>
          </a:prstGeom>
          <a:noFill/>
        </p:spPr>
        <p:txBody>
          <a:bodyPr wrap="none" rtlCol="0">
            <a:spAutoFit/>
          </a:bodyPr>
          <a:lstStyle/>
          <a:p>
            <a:r>
              <a:rPr kumimoji="1" lang="en-US" altLang="ja-JP" sz="2400" dirty="0"/>
              <a:t>VR</a:t>
            </a:r>
            <a:endParaRPr kumimoji="1" lang="ja-JP" altLang="en-US" sz="2400" dirty="0"/>
          </a:p>
        </p:txBody>
      </p:sp>
      <p:sp>
        <p:nvSpPr>
          <p:cNvPr id="5" name="テキスト ボックス 4">
            <a:extLst>
              <a:ext uri="{FF2B5EF4-FFF2-40B4-BE49-F238E27FC236}">
                <a16:creationId xmlns:a16="http://schemas.microsoft.com/office/drawing/2014/main" id="{81F9DC39-2E7D-1127-247C-C0E5B446F172}"/>
              </a:ext>
            </a:extLst>
          </p:cNvPr>
          <p:cNvSpPr txBox="1"/>
          <p:nvPr/>
        </p:nvSpPr>
        <p:spPr>
          <a:xfrm>
            <a:off x="7028500" y="2548361"/>
            <a:ext cx="526106" cy="461665"/>
          </a:xfrm>
          <a:prstGeom prst="rect">
            <a:avLst/>
          </a:prstGeom>
          <a:noFill/>
        </p:spPr>
        <p:txBody>
          <a:bodyPr wrap="none" rtlCol="0">
            <a:spAutoFit/>
          </a:bodyPr>
          <a:lstStyle/>
          <a:p>
            <a:r>
              <a:rPr kumimoji="1" lang="en-US" altLang="ja-JP" sz="2400" dirty="0"/>
              <a:t>VR</a:t>
            </a:r>
            <a:endParaRPr kumimoji="1" lang="ja-JP" altLang="en-US" sz="2400" dirty="0"/>
          </a:p>
        </p:txBody>
      </p:sp>
      <p:sp>
        <p:nvSpPr>
          <p:cNvPr id="6" name="スライド番号プレースホルダー 5">
            <a:extLst>
              <a:ext uri="{FF2B5EF4-FFF2-40B4-BE49-F238E27FC236}">
                <a16:creationId xmlns:a16="http://schemas.microsoft.com/office/drawing/2014/main" id="{724E3949-476B-FEEB-DD6D-99A152E8E0EE}"/>
              </a:ext>
            </a:extLst>
          </p:cNvPr>
          <p:cNvSpPr>
            <a:spLocks noGrp="1"/>
          </p:cNvSpPr>
          <p:nvPr>
            <p:ph type="sldNum" sz="quarter" idx="12"/>
          </p:nvPr>
        </p:nvSpPr>
        <p:spPr/>
        <p:txBody>
          <a:bodyPr/>
          <a:lstStyle/>
          <a:p>
            <a:fld id="{1DCDAAC1-7D4F-441D-807A-83CCC1492F48}" type="slidenum">
              <a:rPr kumimoji="1" lang="ja-JP" altLang="en-US" smtClean="0"/>
              <a:t>16</a:t>
            </a:fld>
            <a:endParaRPr kumimoji="1" lang="ja-JP" altLang="en-US"/>
          </a:p>
        </p:txBody>
      </p:sp>
    </p:spTree>
    <p:extLst>
      <p:ext uri="{BB962C8B-B14F-4D97-AF65-F5344CB8AC3E}">
        <p14:creationId xmlns:p14="http://schemas.microsoft.com/office/powerpoint/2010/main" val="35959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F770F60C-569F-57F9-AF44-D12F62CD0D09}"/>
              </a:ext>
            </a:extLst>
          </p:cNvPr>
          <p:cNvSpPr/>
          <p:nvPr/>
        </p:nvSpPr>
        <p:spPr>
          <a:xfrm>
            <a:off x="2229775" y="3110878"/>
            <a:ext cx="1260000" cy="90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68FE0D4-78AF-8528-1D58-1ADF085285EE}"/>
              </a:ext>
            </a:extLst>
          </p:cNvPr>
          <p:cNvSpPr/>
          <p:nvPr/>
        </p:nvSpPr>
        <p:spPr>
          <a:xfrm>
            <a:off x="967665" y="3100521"/>
            <a:ext cx="1260000" cy="90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2AFBAA2-9A7F-D285-E131-513709E99B70}"/>
              </a:ext>
            </a:extLst>
          </p:cNvPr>
          <p:cNvSpPr>
            <a:spLocks noGrp="1"/>
          </p:cNvSpPr>
          <p:nvPr>
            <p:ph type="title"/>
          </p:nvPr>
        </p:nvSpPr>
        <p:spPr>
          <a:xfrm>
            <a:off x="246910" y="282112"/>
            <a:ext cx="7139311" cy="797849"/>
          </a:xfrm>
        </p:spPr>
        <p:txBody>
          <a:bodyPr>
            <a:normAutofit/>
          </a:bodyPr>
          <a:lstStyle/>
          <a:p>
            <a:r>
              <a:rPr lang="en-US" altLang="ja-JP" sz="4000" dirty="0"/>
              <a:t>Pulse Width Modulation</a:t>
            </a:r>
            <a:r>
              <a:rPr lang="ja-JP" altLang="en-US" sz="4000" dirty="0"/>
              <a:t>（</a:t>
            </a:r>
            <a:r>
              <a:rPr lang="en-US" altLang="ja-JP" sz="4000" dirty="0"/>
              <a:t>PWM</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42882814-E798-6D24-56AE-4A84275D3D4A}"/>
              </a:ext>
            </a:extLst>
          </p:cNvPr>
          <p:cNvSpPr txBox="1"/>
          <p:nvPr/>
        </p:nvSpPr>
        <p:spPr>
          <a:xfrm>
            <a:off x="319596" y="895295"/>
            <a:ext cx="3547766" cy="369332"/>
          </a:xfrm>
          <a:prstGeom prst="rect">
            <a:avLst/>
          </a:prstGeom>
          <a:noFill/>
        </p:spPr>
        <p:txBody>
          <a:bodyPr wrap="none" rtlCol="0">
            <a:spAutoFit/>
          </a:bodyPr>
          <a:lstStyle/>
          <a:p>
            <a:r>
              <a:rPr kumimoji="1" lang="ja-JP" altLang="en-US" dirty="0"/>
              <a:t>パルス　　　　　幅　　　　　　　　変調</a:t>
            </a:r>
          </a:p>
        </p:txBody>
      </p:sp>
      <p:sp>
        <p:nvSpPr>
          <p:cNvPr id="6" name="テキスト ボックス 5">
            <a:extLst>
              <a:ext uri="{FF2B5EF4-FFF2-40B4-BE49-F238E27FC236}">
                <a16:creationId xmlns:a16="http://schemas.microsoft.com/office/drawing/2014/main" id="{22DD5CBA-3E98-CAE4-21CA-2573229620C0}"/>
              </a:ext>
            </a:extLst>
          </p:cNvPr>
          <p:cNvSpPr txBox="1"/>
          <p:nvPr/>
        </p:nvSpPr>
        <p:spPr>
          <a:xfrm>
            <a:off x="319596" y="1693144"/>
            <a:ext cx="4196983" cy="707886"/>
          </a:xfrm>
          <a:prstGeom prst="rect">
            <a:avLst/>
          </a:prstGeom>
          <a:solidFill>
            <a:schemeClr val="accent4">
              <a:lumMod val="20000"/>
              <a:lumOff val="80000"/>
            </a:schemeClr>
          </a:solidFill>
        </p:spPr>
        <p:txBody>
          <a:bodyPr wrap="none" rtlCol="0">
            <a:spAutoFit/>
          </a:bodyPr>
          <a:lstStyle/>
          <a:p>
            <a:r>
              <a:rPr kumimoji="1" lang="ja-JP" altLang="en-US" sz="2000" dirty="0"/>
              <a:t>コンピュータはとても高速に，</a:t>
            </a:r>
            <a:endParaRPr kumimoji="1" lang="en-US" altLang="ja-JP" sz="2000" dirty="0"/>
          </a:p>
          <a:p>
            <a:r>
              <a:rPr kumimoji="1" lang="ja-JP" altLang="en-US" sz="2000" dirty="0"/>
              <a:t>信号の</a:t>
            </a:r>
            <a:r>
              <a:rPr kumimoji="1" lang="en-US" altLang="ja-JP" sz="2000" dirty="0"/>
              <a:t>ON/OFF</a:t>
            </a:r>
            <a:r>
              <a:rPr kumimoji="1" lang="ja-JP" altLang="en-US" sz="2000" dirty="0"/>
              <a:t>を切り替えるのが得意</a:t>
            </a:r>
          </a:p>
        </p:txBody>
      </p:sp>
      <p:sp>
        <p:nvSpPr>
          <p:cNvPr id="7" name="矢印: 右 6">
            <a:extLst>
              <a:ext uri="{FF2B5EF4-FFF2-40B4-BE49-F238E27FC236}">
                <a16:creationId xmlns:a16="http://schemas.microsoft.com/office/drawing/2014/main" id="{38C13B21-ED67-617B-9ACA-AA0476556BC2}"/>
              </a:ext>
            </a:extLst>
          </p:cNvPr>
          <p:cNvSpPr/>
          <p:nvPr/>
        </p:nvSpPr>
        <p:spPr>
          <a:xfrm>
            <a:off x="4918227" y="1828800"/>
            <a:ext cx="488271" cy="4479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91574B0-A793-C6F2-56CE-AC4AF5975A1A}"/>
              </a:ext>
            </a:extLst>
          </p:cNvPr>
          <p:cNvSpPr txBox="1"/>
          <p:nvPr/>
        </p:nvSpPr>
        <p:spPr>
          <a:xfrm>
            <a:off x="5685563" y="1585422"/>
            <a:ext cx="3040063" cy="923330"/>
          </a:xfrm>
          <a:prstGeom prst="rect">
            <a:avLst/>
          </a:prstGeom>
          <a:noFill/>
        </p:spPr>
        <p:txBody>
          <a:bodyPr wrap="none" rtlCol="0">
            <a:spAutoFit/>
          </a:bodyPr>
          <a:lstStyle/>
          <a:p>
            <a:r>
              <a:rPr kumimoji="1" lang="en-US" altLang="ja-JP" dirty="0"/>
              <a:t>ON/OFF</a:t>
            </a:r>
            <a:r>
              <a:rPr kumimoji="1" lang="ja-JP" altLang="en-US" dirty="0"/>
              <a:t>，１か０，</a:t>
            </a:r>
            <a:r>
              <a:rPr kumimoji="1" lang="en-US" altLang="ja-JP" dirty="0"/>
              <a:t>HIGH or LOW</a:t>
            </a:r>
          </a:p>
          <a:p>
            <a:r>
              <a:rPr kumimoji="1" lang="ja-JP" altLang="en-US" dirty="0"/>
              <a:t>これは</a:t>
            </a:r>
            <a:r>
              <a:rPr kumimoji="1" lang="ja-JP" altLang="en-US" dirty="0">
                <a:solidFill>
                  <a:srgbClr val="0070C0"/>
                </a:solidFill>
              </a:rPr>
              <a:t>離散的</a:t>
            </a:r>
            <a:r>
              <a:rPr kumimoji="1" lang="ja-JP" altLang="en-US" dirty="0"/>
              <a:t>な</a:t>
            </a:r>
            <a:r>
              <a:rPr kumimoji="1" lang="ja-JP" altLang="en-US" b="1" dirty="0">
                <a:solidFill>
                  <a:srgbClr val="0070C0"/>
                </a:solidFill>
              </a:rPr>
              <a:t>デジタル信号</a:t>
            </a:r>
            <a:endParaRPr kumimoji="1" lang="en-US" altLang="ja-JP" b="1" dirty="0">
              <a:solidFill>
                <a:srgbClr val="0070C0"/>
              </a:solidFill>
            </a:endParaRPr>
          </a:p>
          <a:p>
            <a:r>
              <a:rPr kumimoji="1" lang="ja-JP" altLang="en-US" dirty="0"/>
              <a:t>と言えます</a:t>
            </a:r>
          </a:p>
        </p:txBody>
      </p:sp>
      <p:cxnSp>
        <p:nvCxnSpPr>
          <p:cNvPr id="10" name="直線コネクタ 9">
            <a:extLst>
              <a:ext uri="{FF2B5EF4-FFF2-40B4-BE49-F238E27FC236}">
                <a16:creationId xmlns:a16="http://schemas.microsoft.com/office/drawing/2014/main" id="{A8784120-B6C0-903F-B0DD-65F151104552}"/>
              </a:ext>
            </a:extLst>
          </p:cNvPr>
          <p:cNvCxnSpPr/>
          <p:nvPr/>
        </p:nvCxnSpPr>
        <p:spPr>
          <a:xfrm>
            <a:off x="958787" y="4003829"/>
            <a:ext cx="2592000" cy="0"/>
          </a:xfrm>
          <a:prstGeom prst="line">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DAF926A9-A7EA-4AAF-C532-FC1A070B3F6D}"/>
              </a:ext>
            </a:extLst>
          </p:cNvPr>
          <p:cNvCxnSpPr>
            <a:cxnSpLocks/>
          </p:cNvCxnSpPr>
          <p:nvPr/>
        </p:nvCxnSpPr>
        <p:spPr>
          <a:xfrm flipV="1">
            <a:off x="967665" y="2928151"/>
            <a:ext cx="0" cy="1080000"/>
          </a:xfrm>
          <a:prstGeom prst="line">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2E6D20A5-183F-4870-C1C8-9B485165C2AB}"/>
              </a:ext>
            </a:extLst>
          </p:cNvPr>
          <p:cNvCxnSpPr/>
          <p:nvPr/>
        </p:nvCxnSpPr>
        <p:spPr>
          <a:xfrm>
            <a:off x="967665" y="4199138"/>
            <a:ext cx="252211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C3A45CC-FF95-BC91-D0AF-25F263F94EF7}"/>
              </a:ext>
            </a:extLst>
          </p:cNvPr>
          <p:cNvSpPr txBox="1"/>
          <p:nvPr/>
        </p:nvSpPr>
        <p:spPr>
          <a:xfrm>
            <a:off x="1696109" y="4209781"/>
            <a:ext cx="1063112" cy="369332"/>
          </a:xfrm>
          <a:prstGeom prst="rect">
            <a:avLst/>
          </a:prstGeom>
          <a:noFill/>
        </p:spPr>
        <p:txBody>
          <a:bodyPr wrap="none" rtlCol="0">
            <a:spAutoFit/>
          </a:bodyPr>
          <a:lstStyle/>
          <a:p>
            <a:r>
              <a:rPr kumimoji="1" lang="ja-JP" altLang="en-US" dirty="0"/>
              <a:t>ある時間</a:t>
            </a:r>
          </a:p>
        </p:txBody>
      </p:sp>
      <p:sp>
        <p:nvSpPr>
          <p:cNvPr id="18" name="テキスト ボックス 17">
            <a:extLst>
              <a:ext uri="{FF2B5EF4-FFF2-40B4-BE49-F238E27FC236}">
                <a16:creationId xmlns:a16="http://schemas.microsoft.com/office/drawing/2014/main" id="{7C2E7D14-44D4-B82C-448D-363DB4B4C183}"/>
              </a:ext>
            </a:extLst>
          </p:cNvPr>
          <p:cNvSpPr txBox="1"/>
          <p:nvPr/>
        </p:nvSpPr>
        <p:spPr>
          <a:xfrm>
            <a:off x="674858" y="3815855"/>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19" name="テキスト ボックス 18">
            <a:extLst>
              <a:ext uri="{FF2B5EF4-FFF2-40B4-BE49-F238E27FC236}">
                <a16:creationId xmlns:a16="http://schemas.microsoft.com/office/drawing/2014/main" id="{D7678538-2FBD-AE04-3D22-E75C8F4D7785}"/>
              </a:ext>
            </a:extLst>
          </p:cNvPr>
          <p:cNvSpPr txBox="1"/>
          <p:nvPr/>
        </p:nvSpPr>
        <p:spPr>
          <a:xfrm>
            <a:off x="613846" y="2949327"/>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21" name="直線コネクタ 20">
            <a:extLst>
              <a:ext uri="{FF2B5EF4-FFF2-40B4-BE49-F238E27FC236}">
                <a16:creationId xmlns:a16="http://schemas.microsoft.com/office/drawing/2014/main" id="{ECF5F2D9-46C8-9465-446F-7611044D98A7}"/>
              </a:ext>
            </a:extLst>
          </p:cNvPr>
          <p:cNvCxnSpPr/>
          <p:nvPr/>
        </p:nvCxnSpPr>
        <p:spPr>
          <a:xfrm>
            <a:off x="967665" y="3110878"/>
            <a:ext cx="252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矢印: 右 21">
            <a:extLst>
              <a:ext uri="{FF2B5EF4-FFF2-40B4-BE49-F238E27FC236}">
                <a16:creationId xmlns:a16="http://schemas.microsoft.com/office/drawing/2014/main" id="{3F4ECE29-2A50-9911-AACF-CB5230CBD6C1}"/>
              </a:ext>
            </a:extLst>
          </p:cNvPr>
          <p:cNvSpPr/>
          <p:nvPr/>
        </p:nvSpPr>
        <p:spPr>
          <a:xfrm>
            <a:off x="4150317" y="3336906"/>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A71EB65-D99F-4EA5-4C8A-0940D89C966E}"/>
              </a:ext>
            </a:extLst>
          </p:cNvPr>
          <p:cNvSpPr txBox="1"/>
          <p:nvPr/>
        </p:nvSpPr>
        <p:spPr>
          <a:xfrm>
            <a:off x="5013772" y="3087097"/>
            <a:ext cx="4067139" cy="1200329"/>
          </a:xfrm>
          <a:prstGeom prst="rect">
            <a:avLst/>
          </a:prstGeom>
          <a:noFill/>
        </p:spPr>
        <p:txBody>
          <a:bodyPr wrap="none" rtlCol="0">
            <a:spAutoFit/>
          </a:bodyPr>
          <a:lstStyle/>
          <a:p>
            <a:r>
              <a:rPr kumimoji="1" lang="ja-JP" altLang="en-US" dirty="0"/>
              <a:t>横軸：時間，　縦軸：信号出力</a:t>
            </a:r>
            <a:endParaRPr kumimoji="1" lang="en-US" altLang="ja-JP" dirty="0"/>
          </a:p>
          <a:p>
            <a:r>
              <a:rPr kumimoji="1" lang="ja-JP" altLang="en-US" dirty="0"/>
              <a:t>ある時間の間，信号は「１」つまり</a:t>
            </a:r>
            <a:endParaRPr kumimoji="1" lang="en-US" altLang="ja-JP" dirty="0"/>
          </a:p>
          <a:p>
            <a:r>
              <a:rPr kumimoji="1" lang="en-US" altLang="ja-JP" dirty="0"/>
              <a:t>ON</a:t>
            </a:r>
            <a:r>
              <a:rPr kumimoji="1" lang="ja-JP" altLang="en-US" dirty="0"/>
              <a:t>の状態でした．</a:t>
            </a:r>
            <a:endParaRPr kumimoji="1" lang="en-US" altLang="ja-JP" dirty="0"/>
          </a:p>
          <a:p>
            <a:r>
              <a:rPr kumimoji="1" lang="ja-JP" altLang="en-US" dirty="0"/>
              <a:t>このときの信号出力を１００％と考えます</a:t>
            </a:r>
          </a:p>
        </p:txBody>
      </p:sp>
      <p:sp>
        <p:nvSpPr>
          <p:cNvPr id="24" name="正方形/長方形 23">
            <a:extLst>
              <a:ext uri="{FF2B5EF4-FFF2-40B4-BE49-F238E27FC236}">
                <a16:creationId xmlns:a16="http://schemas.microsoft.com/office/drawing/2014/main" id="{F1D0CE8E-072C-AE90-2672-39F1FE0B27E4}"/>
              </a:ext>
            </a:extLst>
          </p:cNvPr>
          <p:cNvSpPr/>
          <p:nvPr/>
        </p:nvSpPr>
        <p:spPr>
          <a:xfrm>
            <a:off x="2240134" y="5003304"/>
            <a:ext cx="1260000" cy="90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00343A9-D1BD-8579-54FF-872187A3BBFD}"/>
              </a:ext>
            </a:extLst>
          </p:cNvPr>
          <p:cNvSpPr/>
          <p:nvPr/>
        </p:nvSpPr>
        <p:spPr>
          <a:xfrm>
            <a:off x="978024" y="4992947"/>
            <a:ext cx="1260000" cy="90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BF6837AD-1C6C-CFB5-DEA0-168E70D27D58}"/>
              </a:ext>
            </a:extLst>
          </p:cNvPr>
          <p:cNvCxnSpPr/>
          <p:nvPr/>
        </p:nvCxnSpPr>
        <p:spPr>
          <a:xfrm>
            <a:off x="969146" y="5896255"/>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786F2838-6768-438D-2582-2C57E7DA2F3C}"/>
              </a:ext>
            </a:extLst>
          </p:cNvPr>
          <p:cNvCxnSpPr>
            <a:cxnSpLocks/>
          </p:cNvCxnSpPr>
          <p:nvPr/>
        </p:nvCxnSpPr>
        <p:spPr>
          <a:xfrm flipV="1">
            <a:off x="978024" y="4820577"/>
            <a:ext cx="0" cy="10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F4191AE3-EEB1-34CD-63DA-6174ABB76552}"/>
              </a:ext>
            </a:extLst>
          </p:cNvPr>
          <p:cNvCxnSpPr/>
          <p:nvPr/>
        </p:nvCxnSpPr>
        <p:spPr>
          <a:xfrm>
            <a:off x="978024" y="6091564"/>
            <a:ext cx="252211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02FD44C-9D23-9BB2-E62A-7F3E600D27E5}"/>
              </a:ext>
            </a:extLst>
          </p:cNvPr>
          <p:cNvSpPr txBox="1"/>
          <p:nvPr/>
        </p:nvSpPr>
        <p:spPr>
          <a:xfrm>
            <a:off x="685217" y="5708281"/>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30" name="テキスト ボックス 29">
            <a:extLst>
              <a:ext uri="{FF2B5EF4-FFF2-40B4-BE49-F238E27FC236}">
                <a16:creationId xmlns:a16="http://schemas.microsoft.com/office/drawing/2014/main" id="{3B38FD47-7407-D17D-6F89-7A8B1FF0DB1E}"/>
              </a:ext>
            </a:extLst>
          </p:cNvPr>
          <p:cNvSpPr txBox="1"/>
          <p:nvPr/>
        </p:nvSpPr>
        <p:spPr>
          <a:xfrm>
            <a:off x="685217" y="4804973"/>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31" name="直線コネクタ 30">
            <a:extLst>
              <a:ext uri="{FF2B5EF4-FFF2-40B4-BE49-F238E27FC236}">
                <a16:creationId xmlns:a16="http://schemas.microsoft.com/office/drawing/2014/main" id="{E85F786A-8E70-7441-C73E-8A22ADF66A6B}"/>
              </a:ext>
            </a:extLst>
          </p:cNvPr>
          <p:cNvCxnSpPr>
            <a:cxnSpLocks/>
          </p:cNvCxnSpPr>
          <p:nvPr/>
        </p:nvCxnSpPr>
        <p:spPr>
          <a:xfrm>
            <a:off x="978024" y="5003304"/>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B53ABFEA-380C-00D5-7568-38F61611ED4D}"/>
              </a:ext>
            </a:extLst>
          </p:cNvPr>
          <p:cNvSpPr/>
          <p:nvPr/>
        </p:nvSpPr>
        <p:spPr>
          <a:xfrm>
            <a:off x="4150317" y="5218975"/>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17AC49E8-BDF4-E091-1326-B35C988787F9}"/>
              </a:ext>
            </a:extLst>
          </p:cNvPr>
          <p:cNvSpPr txBox="1"/>
          <p:nvPr/>
        </p:nvSpPr>
        <p:spPr>
          <a:xfrm>
            <a:off x="5017362" y="5019966"/>
            <a:ext cx="3743332" cy="923330"/>
          </a:xfrm>
          <a:prstGeom prst="rect">
            <a:avLst/>
          </a:prstGeom>
          <a:noFill/>
        </p:spPr>
        <p:txBody>
          <a:bodyPr wrap="none" rtlCol="0">
            <a:spAutoFit/>
          </a:bodyPr>
          <a:lstStyle/>
          <a:p>
            <a:r>
              <a:rPr kumimoji="1" lang="ja-JP" altLang="en-US" dirty="0"/>
              <a:t>ある時間の半分だけ，信号を「１」に</a:t>
            </a:r>
            <a:endParaRPr kumimoji="1" lang="en-US" altLang="ja-JP" dirty="0"/>
          </a:p>
          <a:p>
            <a:r>
              <a:rPr kumimoji="1" lang="ja-JP" altLang="en-US" dirty="0"/>
              <a:t>しました．このときの信号出力の合計</a:t>
            </a:r>
            <a:endParaRPr kumimoji="1" lang="en-US" altLang="ja-JP" dirty="0"/>
          </a:p>
          <a:p>
            <a:r>
              <a:rPr kumimoji="1" lang="ja-JP" altLang="en-US" dirty="0"/>
              <a:t>は，半分の５０％になります</a:t>
            </a:r>
          </a:p>
        </p:txBody>
      </p:sp>
      <p:sp>
        <p:nvSpPr>
          <p:cNvPr id="34" name="テキスト ボックス 33">
            <a:extLst>
              <a:ext uri="{FF2B5EF4-FFF2-40B4-BE49-F238E27FC236}">
                <a16:creationId xmlns:a16="http://schemas.microsoft.com/office/drawing/2014/main" id="{71A92D21-882F-4CDE-AF18-8052AC544319}"/>
              </a:ext>
            </a:extLst>
          </p:cNvPr>
          <p:cNvSpPr txBox="1"/>
          <p:nvPr/>
        </p:nvSpPr>
        <p:spPr>
          <a:xfrm>
            <a:off x="1697587" y="6137717"/>
            <a:ext cx="1063112" cy="369332"/>
          </a:xfrm>
          <a:prstGeom prst="rect">
            <a:avLst/>
          </a:prstGeom>
          <a:noFill/>
        </p:spPr>
        <p:txBody>
          <a:bodyPr wrap="none" rtlCol="0">
            <a:spAutoFit/>
          </a:bodyPr>
          <a:lstStyle/>
          <a:p>
            <a:r>
              <a:rPr kumimoji="1" lang="ja-JP" altLang="en-US" dirty="0"/>
              <a:t>ある時間</a:t>
            </a:r>
          </a:p>
        </p:txBody>
      </p:sp>
      <p:cxnSp>
        <p:nvCxnSpPr>
          <p:cNvPr id="35" name="直線コネクタ 34">
            <a:extLst>
              <a:ext uri="{FF2B5EF4-FFF2-40B4-BE49-F238E27FC236}">
                <a16:creationId xmlns:a16="http://schemas.microsoft.com/office/drawing/2014/main" id="{43518FE6-8806-B465-3BE5-049223737510}"/>
              </a:ext>
            </a:extLst>
          </p:cNvPr>
          <p:cNvCxnSpPr>
            <a:cxnSpLocks/>
            <a:stCxn id="25" idx="0"/>
            <a:endCxn id="25" idx="2"/>
          </p:cNvCxnSpPr>
          <p:nvPr/>
        </p:nvCxnSpPr>
        <p:spPr>
          <a:xfrm>
            <a:off x="1608024" y="499294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11B96CC-8E4B-097C-1BF7-9067167A076C}"/>
              </a:ext>
            </a:extLst>
          </p:cNvPr>
          <p:cNvCxnSpPr>
            <a:cxnSpLocks/>
          </p:cNvCxnSpPr>
          <p:nvPr/>
        </p:nvCxnSpPr>
        <p:spPr>
          <a:xfrm>
            <a:off x="1599146" y="5889478"/>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EEDF0D7-71A3-8D56-6E4A-8D760AD46686}"/>
              </a:ext>
            </a:extLst>
          </p:cNvPr>
          <p:cNvCxnSpPr>
            <a:cxnSpLocks/>
          </p:cNvCxnSpPr>
          <p:nvPr/>
        </p:nvCxnSpPr>
        <p:spPr>
          <a:xfrm>
            <a:off x="2231248" y="4995907"/>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2A57994-BDB3-C1BE-26C7-B6A94AB3F674}"/>
              </a:ext>
            </a:extLst>
          </p:cNvPr>
          <p:cNvCxnSpPr>
            <a:cxnSpLocks/>
          </p:cNvCxnSpPr>
          <p:nvPr/>
        </p:nvCxnSpPr>
        <p:spPr>
          <a:xfrm>
            <a:off x="2861248" y="5882081"/>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0BF9B07-AA3F-B45B-EAF7-91BD0F00DE98}"/>
              </a:ext>
            </a:extLst>
          </p:cNvPr>
          <p:cNvCxnSpPr>
            <a:cxnSpLocks/>
          </p:cNvCxnSpPr>
          <p:nvPr/>
        </p:nvCxnSpPr>
        <p:spPr>
          <a:xfrm>
            <a:off x="2230941" y="4994428"/>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A72FB1F-BCCA-3817-CADE-4D3E374B6FD3}"/>
              </a:ext>
            </a:extLst>
          </p:cNvPr>
          <p:cNvCxnSpPr>
            <a:cxnSpLocks/>
          </p:cNvCxnSpPr>
          <p:nvPr/>
        </p:nvCxnSpPr>
        <p:spPr>
          <a:xfrm>
            <a:off x="2844980" y="4995909"/>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408F01F9-695C-9AEE-2265-4ED05FB7E20E}"/>
              </a:ext>
            </a:extLst>
          </p:cNvPr>
          <p:cNvSpPr/>
          <p:nvPr/>
        </p:nvSpPr>
        <p:spPr>
          <a:xfrm>
            <a:off x="976544" y="3124830"/>
            <a:ext cx="2520000" cy="14204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B7153060-D35C-F8F3-6F86-8EDEF622D026}"/>
              </a:ext>
            </a:extLst>
          </p:cNvPr>
          <p:cNvSpPr/>
          <p:nvPr/>
        </p:nvSpPr>
        <p:spPr>
          <a:xfrm>
            <a:off x="1004344" y="5029946"/>
            <a:ext cx="576000" cy="14204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D6F64FCD-7EC7-B37F-9353-94E86211E77E}"/>
              </a:ext>
            </a:extLst>
          </p:cNvPr>
          <p:cNvSpPr/>
          <p:nvPr/>
        </p:nvSpPr>
        <p:spPr>
          <a:xfrm>
            <a:off x="2257263" y="5026361"/>
            <a:ext cx="576000" cy="14204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C1C48BC9-F507-E63F-593F-ADE8AB82FECC}"/>
              </a:ext>
            </a:extLst>
          </p:cNvPr>
          <p:cNvSpPr/>
          <p:nvPr/>
        </p:nvSpPr>
        <p:spPr>
          <a:xfrm rot="5400000">
            <a:off x="658179" y="5374100"/>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163F7131-066A-1E2C-9756-38EAD98F55C0}"/>
              </a:ext>
            </a:extLst>
          </p:cNvPr>
          <p:cNvSpPr/>
          <p:nvPr/>
        </p:nvSpPr>
        <p:spPr>
          <a:xfrm rot="5400000">
            <a:off x="1103544" y="5384456"/>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836C4E99-2A87-015F-F3AD-8B9CF3BDDB63}"/>
              </a:ext>
            </a:extLst>
          </p:cNvPr>
          <p:cNvSpPr/>
          <p:nvPr/>
        </p:nvSpPr>
        <p:spPr>
          <a:xfrm rot="5400000">
            <a:off x="1930648" y="5385934"/>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CF58663D-8769-6834-0FEB-31C1B392A2FA}"/>
              </a:ext>
            </a:extLst>
          </p:cNvPr>
          <p:cNvSpPr/>
          <p:nvPr/>
        </p:nvSpPr>
        <p:spPr>
          <a:xfrm rot="5400000">
            <a:off x="2349379" y="5378534"/>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44B86B1D-409F-7F71-C973-AF7A08DAA778}"/>
              </a:ext>
            </a:extLst>
          </p:cNvPr>
          <p:cNvCxnSpPr>
            <a:cxnSpLocks/>
          </p:cNvCxnSpPr>
          <p:nvPr/>
        </p:nvCxnSpPr>
        <p:spPr>
          <a:xfrm>
            <a:off x="989549" y="308720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287253A-306E-10E1-69FC-76578E21B3F5}"/>
              </a:ext>
            </a:extLst>
          </p:cNvPr>
          <p:cNvCxnSpPr>
            <a:cxnSpLocks/>
          </p:cNvCxnSpPr>
          <p:nvPr/>
        </p:nvCxnSpPr>
        <p:spPr>
          <a:xfrm>
            <a:off x="999908" y="5006270"/>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CA91C54A-46E1-FCF1-E8EB-262639A61B19}"/>
              </a:ext>
            </a:extLst>
          </p:cNvPr>
          <p:cNvSpPr txBox="1"/>
          <p:nvPr/>
        </p:nvSpPr>
        <p:spPr>
          <a:xfrm>
            <a:off x="3670134" y="3011185"/>
            <a:ext cx="1343638" cy="369332"/>
          </a:xfrm>
          <a:prstGeom prst="rect">
            <a:avLst/>
          </a:prstGeom>
          <a:noFill/>
        </p:spPr>
        <p:txBody>
          <a:bodyPr wrap="none" rtlCol="0">
            <a:spAutoFit/>
          </a:bodyPr>
          <a:lstStyle/>
          <a:p>
            <a:r>
              <a:rPr kumimoji="1" lang="ja-JP" altLang="en-US" dirty="0"/>
              <a:t>出力：</a:t>
            </a:r>
            <a:r>
              <a:rPr kumimoji="1" lang="en-US" altLang="ja-JP" dirty="0"/>
              <a:t>100</a:t>
            </a:r>
            <a:r>
              <a:rPr kumimoji="1" lang="ja-JP" altLang="en-US" dirty="0"/>
              <a:t>％</a:t>
            </a:r>
          </a:p>
        </p:txBody>
      </p:sp>
      <p:sp>
        <p:nvSpPr>
          <p:cNvPr id="5" name="テキスト ボックス 4">
            <a:extLst>
              <a:ext uri="{FF2B5EF4-FFF2-40B4-BE49-F238E27FC236}">
                <a16:creationId xmlns:a16="http://schemas.microsoft.com/office/drawing/2014/main" id="{D057CE34-1120-7F7D-BE48-4EB63DC81200}"/>
              </a:ext>
            </a:extLst>
          </p:cNvPr>
          <p:cNvSpPr txBox="1"/>
          <p:nvPr/>
        </p:nvSpPr>
        <p:spPr>
          <a:xfrm>
            <a:off x="3594233" y="3802541"/>
            <a:ext cx="800219" cy="369332"/>
          </a:xfrm>
          <a:prstGeom prst="rect">
            <a:avLst/>
          </a:prstGeom>
          <a:noFill/>
        </p:spPr>
        <p:txBody>
          <a:bodyPr wrap="none" rtlCol="0">
            <a:spAutoFit/>
          </a:bodyPr>
          <a:lstStyle/>
          <a:p>
            <a:r>
              <a:rPr kumimoji="1" lang="ja-JP" altLang="en-US" dirty="0"/>
              <a:t>時間　</a:t>
            </a:r>
          </a:p>
        </p:txBody>
      </p:sp>
      <p:sp>
        <p:nvSpPr>
          <p:cNvPr id="9" name="テキスト ボックス 8">
            <a:extLst>
              <a:ext uri="{FF2B5EF4-FFF2-40B4-BE49-F238E27FC236}">
                <a16:creationId xmlns:a16="http://schemas.microsoft.com/office/drawing/2014/main" id="{56FA2846-8D77-C20B-06CD-28F9EFD92181}"/>
              </a:ext>
            </a:extLst>
          </p:cNvPr>
          <p:cNvSpPr txBox="1"/>
          <p:nvPr/>
        </p:nvSpPr>
        <p:spPr>
          <a:xfrm>
            <a:off x="382423" y="2531435"/>
            <a:ext cx="1261884" cy="369332"/>
          </a:xfrm>
          <a:prstGeom prst="rect">
            <a:avLst/>
          </a:prstGeom>
          <a:noFill/>
        </p:spPr>
        <p:txBody>
          <a:bodyPr wrap="none" rtlCol="0">
            <a:spAutoFit/>
          </a:bodyPr>
          <a:lstStyle/>
          <a:p>
            <a:r>
              <a:rPr kumimoji="1" lang="ja-JP" altLang="en-US" dirty="0"/>
              <a:t>信号出力　</a:t>
            </a:r>
          </a:p>
        </p:txBody>
      </p:sp>
      <p:sp>
        <p:nvSpPr>
          <p:cNvPr id="12" name="スライド番号プレースホルダー 11">
            <a:extLst>
              <a:ext uri="{FF2B5EF4-FFF2-40B4-BE49-F238E27FC236}">
                <a16:creationId xmlns:a16="http://schemas.microsoft.com/office/drawing/2014/main" id="{07C483B2-566C-1DFE-B5AF-D7C84E104A9F}"/>
              </a:ext>
            </a:extLst>
          </p:cNvPr>
          <p:cNvSpPr>
            <a:spLocks noGrp="1"/>
          </p:cNvSpPr>
          <p:nvPr>
            <p:ph type="sldNum" sz="quarter" idx="12"/>
          </p:nvPr>
        </p:nvSpPr>
        <p:spPr/>
        <p:txBody>
          <a:bodyPr/>
          <a:lstStyle/>
          <a:p>
            <a:fld id="{1DCDAAC1-7D4F-441D-807A-83CCC1492F48}" type="slidenum">
              <a:rPr kumimoji="1" lang="ja-JP" altLang="en-US" smtClean="0"/>
              <a:t>17</a:t>
            </a:fld>
            <a:endParaRPr kumimoji="1" lang="ja-JP" altLang="en-US"/>
          </a:p>
        </p:txBody>
      </p:sp>
    </p:spTree>
    <p:extLst>
      <p:ext uri="{BB962C8B-B14F-4D97-AF65-F5344CB8AC3E}">
        <p14:creationId xmlns:p14="http://schemas.microsoft.com/office/powerpoint/2010/main" val="76024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F8142-309F-1160-2C85-D141C2B9E4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29D92C8-4FF0-DE96-3456-1E2A3C5C3F18}"/>
              </a:ext>
            </a:extLst>
          </p:cNvPr>
          <p:cNvSpPr>
            <a:spLocks noGrp="1"/>
          </p:cNvSpPr>
          <p:nvPr>
            <p:ph type="title"/>
          </p:nvPr>
        </p:nvSpPr>
        <p:spPr>
          <a:xfrm>
            <a:off x="246910" y="282112"/>
            <a:ext cx="7139311" cy="797849"/>
          </a:xfrm>
        </p:spPr>
        <p:txBody>
          <a:bodyPr>
            <a:normAutofit/>
          </a:bodyPr>
          <a:lstStyle/>
          <a:p>
            <a:r>
              <a:rPr lang="en-US" altLang="ja-JP" sz="4000" dirty="0"/>
              <a:t>Pulse Width Modulation</a:t>
            </a:r>
            <a:r>
              <a:rPr lang="ja-JP" altLang="en-US" sz="4000" dirty="0"/>
              <a:t>（</a:t>
            </a:r>
            <a:r>
              <a:rPr lang="en-US" altLang="ja-JP" sz="4000" dirty="0"/>
              <a:t>PWM</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34F19DAB-4D9D-FF63-18C3-4A63D1375C29}"/>
              </a:ext>
            </a:extLst>
          </p:cNvPr>
          <p:cNvSpPr txBox="1"/>
          <p:nvPr/>
        </p:nvSpPr>
        <p:spPr>
          <a:xfrm>
            <a:off x="319596" y="895295"/>
            <a:ext cx="3547766" cy="369332"/>
          </a:xfrm>
          <a:prstGeom prst="rect">
            <a:avLst/>
          </a:prstGeom>
          <a:noFill/>
        </p:spPr>
        <p:txBody>
          <a:bodyPr wrap="none" rtlCol="0">
            <a:spAutoFit/>
          </a:bodyPr>
          <a:lstStyle/>
          <a:p>
            <a:r>
              <a:rPr kumimoji="1" lang="ja-JP" altLang="en-US" dirty="0"/>
              <a:t>パルス　　　　　幅　　　　　　　　変調</a:t>
            </a:r>
          </a:p>
        </p:txBody>
      </p:sp>
      <p:cxnSp>
        <p:nvCxnSpPr>
          <p:cNvPr id="26" name="直線コネクタ 25">
            <a:extLst>
              <a:ext uri="{FF2B5EF4-FFF2-40B4-BE49-F238E27FC236}">
                <a16:creationId xmlns:a16="http://schemas.microsoft.com/office/drawing/2014/main" id="{2AA74518-4386-5EBF-9DC4-9E278D3EA8EF}"/>
              </a:ext>
            </a:extLst>
          </p:cNvPr>
          <p:cNvCxnSpPr/>
          <p:nvPr/>
        </p:nvCxnSpPr>
        <p:spPr>
          <a:xfrm>
            <a:off x="969146" y="2451714"/>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26239C8D-C406-C5B0-E3AE-A5F9C72BA1FD}"/>
              </a:ext>
            </a:extLst>
          </p:cNvPr>
          <p:cNvCxnSpPr>
            <a:cxnSpLocks/>
          </p:cNvCxnSpPr>
          <p:nvPr/>
        </p:nvCxnSpPr>
        <p:spPr>
          <a:xfrm flipV="1">
            <a:off x="978024" y="1376036"/>
            <a:ext cx="0" cy="10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CBF7FDF8-4802-B28C-CB6E-C79DD894F400}"/>
              </a:ext>
            </a:extLst>
          </p:cNvPr>
          <p:cNvCxnSpPr>
            <a:cxnSpLocks/>
          </p:cNvCxnSpPr>
          <p:nvPr/>
        </p:nvCxnSpPr>
        <p:spPr>
          <a:xfrm>
            <a:off x="969146" y="2984374"/>
            <a:ext cx="126000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D2E9B67-5E6B-22AE-46F7-32148FE106FC}"/>
              </a:ext>
            </a:extLst>
          </p:cNvPr>
          <p:cNvSpPr txBox="1"/>
          <p:nvPr/>
        </p:nvSpPr>
        <p:spPr>
          <a:xfrm>
            <a:off x="685217" y="2263740"/>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30" name="テキスト ボックス 29">
            <a:extLst>
              <a:ext uri="{FF2B5EF4-FFF2-40B4-BE49-F238E27FC236}">
                <a16:creationId xmlns:a16="http://schemas.microsoft.com/office/drawing/2014/main" id="{8D485260-59EC-DDC7-39A6-1AB6ADFEE383}"/>
              </a:ext>
            </a:extLst>
          </p:cNvPr>
          <p:cNvSpPr txBox="1"/>
          <p:nvPr/>
        </p:nvSpPr>
        <p:spPr>
          <a:xfrm>
            <a:off x="685217" y="1360432"/>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31" name="直線コネクタ 30">
            <a:extLst>
              <a:ext uri="{FF2B5EF4-FFF2-40B4-BE49-F238E27FC236}">
                <a16:creationId xmlns:a16="http://schemas.microsoft.com/office/drawing/2014/main" id="{A99656ED-DEAC-9D99-56BF-E785E33F0933}"/>
              </a:ext>
            </a:extLst>
          </p:cNvPr>
          <p:cNvCxnSpPr>
            <a:cxnSpLocks/>
          </p:cNvCxnSpPr>
          <p:nvPr/>
        </p:nvCxnSpPr>
        <p:spPr>
          <a:xfrm>
            <a:off x="978024" y="1558763"/>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53DDF28B-41A0-C8E3-8BB2-1F2F39E1CB47}"/>
              </a:ext>
            </a:extLst>
          </p:cNvPr>
          <p:cNvSpPr/>
          <p:nvPr/>
        </p:nvSpPr>
        <p:spPr>
          <a:xfrm>
            <a:off x="3943587" y="1774434"/>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AE347B65-08FA-982D-085E-D9BE4767875A}"/>
              </a:ext>
            </a:extLst>
          </p:cNvPr>
          <p:cNvSpPr txBox="1"/>
          <p:nvPr/>
        </p:nvSpPr>
        <p:spPr>
          <a:xfrm>
            <a:off x="4884197" y="1508206"/>
            <a:ext cx="3915303" cy="923330"/>
          </a:xfrm>
          <a:prstGeom prst="rect">
            <a:avLst/>
          </a:prstGeom>
          <a:noFill/>
        </p:spPr>
        <p:txBody>
          <a:bodyPr wrap="none" rtlCol="0">
            <a:spAutoFit/>
          </a:bodyPr>
          <a:lstStyle/>
          <a:p>
            <a:r>
              <a:rPr kumimoji="1" lang="ja-JP" altLang="en-US" dirty="0"/>
              <a:t>くり返しの</a:t>
            </a:r>
            <a:r>
              <a:rPr kumimoji="1" lang="en-US" altLang="ja-JP" dirty="0"/>
              <a:t>1</a:t>
            </a:r>
            <a:r>
              <a:rPr kumimoji="1" lang="ja-JP" altLang="en-US" dirty="0"/>
              <a:t>個分を</a:t>
            </a:r>
            <a:r>
              <a:rPr kumimoji="1" lang="en-US" altLang="ja-JP" dirty="0"/>
              <a:t>1</a:t>
            </a:r>
            <a:r>
              <a:rPr kumimoji="1" lang="ja-JP" altLang="en-US" dirty="0"/>
              <a:t>周期とする</a:t>
            </a:r>
            <a:endParaRPr kumimoji="1" lang="en-US" altLang="ja-JP" dirty="0"/>
          </a:p>
          <a:p>
            <a:r>
              <a:rPr kumimoji="1" lang="ja-JP" altLang="en-US" dirty="0"/>
              <a:t>この山（</a:t>
            </a:r>
            <a:r>
              <a:rPr kumimoji="1" lang="en-US" altLang="ja-JP" dirty="0"/>
              <a:t>HIGH</a:t>
            </a:r>
            <a:r>
              <a:rPr kumimoji="1" lang="ja-JP" altLang="en-US" dirty="0"/>
              <a:t>）と谷（</a:t>
            </a:r>
            <a:r>
              <a:rPr kumimoji="1" lang="en-US" altLang="ja-JP" dirty="0"/>
              <a:t>LOW</a:t>
            </a:r>
            <a:r>
              <a:rPr kumimoji="1" lang="ja-JP" altLang="en-US" dirty="0"/>
              <a:t>）で構成される</a:t>
            </a:r>
            <a:endParaRPr kumimoji="1" lang="en-US" altLang="ja-JP" dirty="0"/>
          </a:p>
          <a:p>
            <a:r>
              <a:rPr kumimoji="1" lang="ja-JP" altLang="en-US" dirty="0"/>
              <a:t>波形をパルス信号と言う</a:t>
            </a:r>
            <a:endParaRPr kumimoji="1" lang="en-US" altLang="ja-JP" dirty="0"/>
          </a:p>
        </p:txBody>
      </p:sp>
      <p:cxnSp>
        <p:nvCxnSpPr>
          <p:cNvPr id="35" name="直線コネクタ 34">
            <a:extLst>
              <a:ext uri="{FF2B5EF4-FFF2-40B4-BE49-F238E27FC236}">
                <a16:creationId xmlns:a16="http://schemas.microsoft.com/office/drawing/2014/main" id="{323773A5-312D-B5A4-5317-292B58AC4752}"/>
              </a:ext>
            </a:extLst>
          </p:cNvPr>
          <p:cNvCxnSpPr>
            <a:cxnSpLocks/>
          </p:cNvCxnSpPr>
          <p:nvPr/>
        </p:nvCxnSpPr>
        <p:spPr>
          <a:xfrm>
            <a:off x="1608024" y="1548406"/>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F830CA9-5CB7-2D0C-717F-5B6353D1CED3}"/>
              </a:ext>
            </a:extLst>
          </p:cNvPr>
          <p:cNvCxnSpPr>
            <a:cxnSpLocks/>
          </p:cNvCxnSpPr>
          <p:nvPr/>
        </p:nvCxnSpPr>
        <p:spPr>
          <a:xfrm>
            <a:off x="1599146" y="2444937"/>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57524A9-2C8E-249F-7A5E-051C73F6CEC1}"/>
              </a:ext>
            </a:extLst>
          </p:cNvPr>
          <p:cNvCxnSpPr>
            <a:cxnSpLocks/>
          </p:cNvCxnSpPr>
          <p:nvPr/>
        </p:nvCxnSpPr>
        <p:spPr>
          <a:xfrm>
            <a:off x="2231248" y="1551366"/>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FF4F25-B2AE-719E-818E-C49ACB4A46D4}"/>
              </a:ext>
            </a:extLst>
          </p:cNvPr>
          <p:cNvCxnSpPr>
            <a:cxnSpLocks/>
          </p:cNvCxnSpPr>
          <p:nvPr/>
        </p:nvCxnSpPr>
        <p:spPr>
          <a:xfrm>
            <a:off x="2861248" y="2437540"/>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D3E8A4-3948-C010-3023-74F6D5DD27B2}"/>
              </a:ext>
            </a:extLst>
          </p:cNvPr>
          <p:cNvCxnSpPr>
            <a:cxnSpLocks/>
          </p:cNvCxnSpPr>
          <p:nvPr/>
        </p:nvCxnSpPr>
        <p:spPr>
          <a:xfrm>
            <a:off x="2230941" y="154988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AF29A1E8-BADF-A65F-45DB-B4BCC5D968D6}"/>
              </a:ext>
            </a:extLst>
          </p:cNvPr>
          <p:cNvCxnSpPr>
            <a:cxnSpLocks/>
          </p:cNvCxnSpPr>
          <p:nvPr/>
        </p:nvCxnSpPr>
        <p:spPr>
          <a:xfrm>
            <a:off x="2844980" y="1551368"/>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779623C-9400-8B31-1B75-4A5FE216D95B}"/>
              </a:ext>
            </a:extLst>
          </p:cNvPr>
          <p:cNvCxnSpPr>
            <a:cxnSpLocks/>
          </p:cNvCxnSpPr>
          <p:nvPr/>
        </p:nvCxnSpPr>
        <p:spPr>
          <a:xfrm>
            <a:off x="986903" y="1558763"/>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8A701B5-2896-7866-6471-76F3EE7DDF90}"/>
              </a:ext>
            </a:extLst>
          </p:cNvPr>
          <p:cNvSpPr txBox="1"/>
          <p:nvPr/>
        </p:nvSpPr>
        <p:spPr>
          <a:xfrm>
            <a:off x="1220984" y="2988644"/>
            <a:ext cx="763351" cy="369332"/>
          </a:xfrm>
          <a:prstGeom prst="rect">
            <a:avLst/>
          </a:prstGeom>
          <a:noFill/>
        </p:spPr>
        <p:txBody>
          <a:bodyPr wrap="none" rtlCol="0">
            <a:spAutoFit/>
          </a:bodyPr>
          <a:lstStyle/>
          <a:p>
            <a:r>
              <a:rPr kumimoji="1" lang="en-US" altLang="ja-JP" dirty="0"/>
              <a:t>1</a:t>
            </a:r>
            <a:r>
              <a:rPr kumimoji="1" lang="ja-JP" altLang="en-US" dirty="0"/>
              <a:t>周期</a:t>
            </a:r>
            <a:endParaRPr kumimoji="1" lang="en-US" altLang="ja-JP" dirty="0"/>
          </a:p>
        </p:txBody>
      </p:sp>
      <p:cxnSp>
        <p:nvCxnSpPr>
          <p:cNvPr id="12" name="直線矢印コネクタ 11">
            <a:extLst>
              <a:ext uri="{FF2B5EF4-FFF2-40B4-BE49-F238E27FC236}">
                <a16:creationId xmlns:a16="http://schemas.microsoft.com/office/drawing/2014/main" id="{824E6563-6736-C42B-4161-A8DFDC55AA83}"/>
              </a:ext>
            </a:extLst>
          </p:cNvPr>
          <p:cNvCxnSpPr>
            <a:cxnSpLocks/>
          </p:cNvCxnSpPr>
          <p:nvPr/>
        </p:nvCxnSpPr>
        <p:spPr>
          <a:xfrm>
            <a:off x="969146" y="2728401"/>
            <a:ext cx="630000"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1D36CE8-758C-9BB3-97EF-EC6DCC8E331A}"/>
              </a:ext>
            </a:extLst>
          </p:cNvPr>
          <p:cNvCxnSpPr>
            <a:cxnSpLocks/>
          </p:cNvCxnSpPr>
          <p:nvPr/>
        </p:nvCxnSpPr>
        <p:spPr>
          <a:xfrm>
            <a:off x="1599463" y="2729883"/>
            <a:ext cx="630000"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6899980-787C-8A6E-DEB7-13424F6476E0}"/>
              </a:ext>
            </a:extLst>
          </p:cNvPr>
          <p:cNvSpPr txBox="1"/>
          <p:nvPr/>
        </p:nvSpPr>
        <p:spPr>
          <a:xfrm>
            <a:off x="1045398" y="2431562"/>
            <a:ext cx="540533" cy="338554"/>
          </a:xfrm>
          <a:prstGeom prst="rect">
            <a:avLst/>
          </a:prstGeom>
          <a:noFill/>
        </p:spPr>
        <p:txBody>
          <a:bodyPr wrap="none" rtlCol="0">
            <a:spAutoFit/>
          </a:bodyPr>
          <a:lstStyle/>
          <a:p>
            <a:r>
              <a:rPr kumimoji="1" lang="en-US" altLang="ja-JP" sz="1600" dirty="0">
                <a:solidFill>
                  <a:srgbClr val="0070C0"/>
                </a:solidFill>
              </a:rPr>
              <a:t>50%</a:t>
            </a:r>
          </a:p>
        </p:txBody>
      </p:sp>
      <p:sp>
        <p:nvSpPr>
          <p:cNvPr id="36" name="テキスト ボックス 35">
            <a:extLst>
              <a:ext uri="{FF2B5EF4-FFF2-40B4-BE49-F238E27FC236}">
                <a16:creationId xmlns:a16="http://schemas.microsoft.com/office/drawing/2014/main" id="{C8F2EDB6-6878-0132-A8F3-4BCEB64DC607}"/>
              </a:ext>
            </a:extLst>
          </p:cNvPr>
          <p:cNvSpPr txBox="1"/>
          <p:nvPr/>
        </p:nvSpPr>
        <p:spPr>
          <a:xfrm>
            <a:off x="1651047" y="2433775"/>
            <a:ext cx="540533" cy="338554"/>
          </a:xfrm>
          <a:prstGeom prst="rect">
            <a:avLst/>
          </a:prstGeom>
          <a:noFill/>
        </p:spPr>
        <p:txBody>
          <a:bodyPr wrap="none" rtlCol="0">
            <a:spAutoFit/>
          </a:bodyPr>
          <a:lstStyle/>
          <a:p>
            <a:r>
              <a:rPr kumimoji="1" lang="en-US" altLang="ja-JP" sz="1600" dirty="0">
                <a:solidFill>
                  <a:srgbClr val="0070C0"/>
                </a:solidFill>
              </a:rPr>
              <a:t>50%</a:t>
            </a:r>
          </a:p>
        </p:txBody>
      </p:sp>
      <p:cxnSp>
        <p:nvCxnSpPr>
          <p:cNvPr id="37" name="直線コネクタ 36">
            <a:extLst>
              <a:ext uri="{FF2B5EF4-FFF2-40B4-BE49-F238E27FC236}">
                <a16:creationId xmlns:a16="http://schemas.microsoft.com/office/drawing/2014/main" id="{35CC20A4-49E0-6A89-75A3-01BFA9ED832D}"/>
              </a:ext>
            </a:extLst>
          </p:cNvPr>
          <p:cNvCxnSpPr/>
          <p:nvPr/>
        </p:nvCxnSpPr>
        <p:spPr>
          <a:xfrm>
            <a:off x="970625" y="4299742"/>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01567A1A-BA45-50C2-5A09-A5BA4F5534A3}"/>
              </a:ext>
            </a:extLst>
          </p:cNvPr>
          <p:cNvCxnSpPr>
            <a:cxnSpLocks/>
          </p:cNvCxnSpPr>
          <p:nvPr/>
        </p:nvCxnSpPr>
        <p:spPr>
          <a:xfrm flipV="1">
            <a:off x="979503" y="3224064"/>
            <a:ext cx="0" cy="10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FEBA5E58-4212-9647-8BC8-206D2C31120A}"/>
              </a:ext>
            </a:extLst>
          </p:cNvPr>
          <p:cNvCxnSpPr>
            <a:cxnSpLocks/>
          </p:cNvCxnSpPr>
          <p:nvPr/>
        </p:nvCxnSpPr>
        <p:spPr>
          <a:xfrm>
            <a:off x="970625" y="4832402"/>
            <a:ext cx="126000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4E83B4D-3F63-8CD8-2303-8CC4FEFABA38}"/>
              </a:ext>
            </a:extLst>
          </p:cNvPr>
          <p:cNvSpPr txBox="1"/>
          <p:nvPr/>
        </p:nvSpPr>
        <p:spPr>
          <a:xfrm>
            <a:off x="686696" y="4111768"/>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53" name="テキスト ボックス 52">
            <a:extLst>
              <a:ext uri="{FF2B5EF4-FFF2-40B4-BE49-F238E27FC236}">
                <a16:creationId xmlns:a16="http://schemas.microsoft.com/office/drawing/2014/main" id="{A2732B3A-0471-6B79-916D-E011F52BF69F}"/>
              </a:ext>
            </a:extLst>
          </p:cNvPr>
          <p:cNvSpPr txBox="1"/>
          <p:nvPr/>
        </p:nvSpPr>
        <p:spPr>
          <a:xfrm>
            <a:off x="686696" y="3208460"/>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54" name="直線コネクタ 53">
            <a:extLst>
              <a:ext uri="{FF2B5EF4-FFF2-40B4-BE49-F238E27FC236}">
                <a16:creationId xmlns:a16="http://schemas.microsoft.com/office/drawing/2014/main" id="{C03391BF-E934-0282-87C8-86542F180EFD}"/>
              </a:ext>
            </a:extLst>
          </p:cNvPr>
          <p:cNvCxnSpPr>
            <a:cxnSpLocks/>
          </p:cNvCxnSpPr>
          <p:nvPr/>
        </p:nvCxnSpPr>
        <p:spPr>
          <a:xfrm>
            <a:off x="979503" y="3406791"/>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8FFC80FE-4478-6AA0-D7D4-001977B05B18}"/>
              </a:ext>
            </a:extLst>
          </p:cNvPr>
          <p:cNvSpPr txBox="1"/>
          <p:nvPr/>
        </p:nvSpPr>
        <p:spPr>
          <a:xfrm>
            <a:off x="4982345" y="3208460"/>
            <a:ext cx="3746538" cy="1015663"/>
          </a:xfrm>
          <a:prstGeom prst="rect">
            <a:avLst/>
          </a:prstGeom>
          <a:solidFill>
            <a:schemeClr val="accent2">
              <a:lumMod val="20000"/>
              <a:lumOff val="80000"/>
            </a:schemeClr>
          </a:solidFill>
        </p:spPr>
        <p:txBody>
          <a:bodyPr wrap="none" rtlCol="0">
            <a:spAutoFit/>
          </a:bodyPr>
          <a:lstStyle/>
          <a:p>
            <a:r>
              <a:rPr kumimoji="1" lang="ja-JP" altLang="en-US" sz="2000" dirty="0"/>
              <a:t>パルス信号の幅（</a:t>
            </a:r>
            <a:r>
              <a:rPr kumimoji="1" lang="en-US" altLang="ja-JP" sz="2000" dirty="0"/>
              <a:t>HIGH</a:t>
            </a:r>
            <a:r>
              <a:rPr kumimoji="1" lang="ja-JP" altLang="en-US" sz="2000" dirty="0"/>
              <a:t>の時間）を</a:t>
            </a:r>
            <a:endParaRPr kumimoji="1" lang="en-US" altLang="ja-JP" sz="2000" dirty="0"/>
          </a:p>
          <a:p>
            <a:r>
              <a:rPr kumimoji="1" lang="ja-JP" altLang="en-US" sz="2000" dirty="0"/>
              <a:t>変えることで，</a:t>
            </a:r>
            <a:r>
              <a:rPr kumimoji="1" lang="en-US" altLang="ja-JP" sz="2000" dirty="0"/>
              <a:t>ON/OFF</a:t>
            </a:r>
            <a:r>
              <a:rPr kumimoji="1" lang="ja-JP" altLang="en-US" sz="2000" dirty="0"/>
              <a:t>制御でも</a:t>
            </a:r>
            <a:endParaRPr kumimoji="1" lang="en-US" altLang="ja-JP" sz="2000" dirty="0"/>
          </a:p>
          <a:p>
            <a:r>
              <a:rPr kumimoji="1" lang="ja-JP" altLang="en-US" sz="2000" dirty="0"/>
              <a:t>任意の信号出力を実現する</a:t>
            </a:r>
            <a:endParaRPr kumimoji="1" lang="en-US" altLang="ja-JP" sz="2000" dirty="0"/>
          </a:p>
        </p:txBody>
      </p:sp>
      <p:cxnSp>
        <p:nvCxnSpPr>
          <p:cNvPr id="57" name="直線コネクタ 56">
            <a:extLst>
              <a:ext uri="{FF2B5EF4-FFF2-40B4-BE49-F238E27FC236}">
                <a16:creationId xmlns:a16="http://schemas.microsoft.com/office/drawing/2014/main" id="{16CA3E2D-EC9C-C6D7-720F-6B50AB605887}"/>
              </a:ext>
            </a:extLst>
          </p:cNvPr>
          <p:cNvCxnSpPr>
            <a:cxnSpLocks/>
          </p:cNvCxnSpPr>
          <p:nvPr/>
        </p:nvCxnSpPr>
        <p:spPr>
          <a:xfrm>
            <a:off x="1334292" y="3396434"/>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8DC1608-1C96-2CA7-8EAF-2105279E89E5}"/>
              </a:ext>
            </a:extLst>
          </p:cNvPr>
          <p:cNvCxnSpPr>
            <a:cxnSpLocks/>
          </p:cNvCxnSpPr>
          <p:nvPr/>
        </p:nvCxnSpPr>
        <p:spPr>
          <a:xfrm>
            <a:off x="1334292" y="4292965"/>
            <a:ext cx="8963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38EB8E0-5920-28F6-957C-EB432BA022C1}"/>
              </a:ext>
            </a:extLst>
          </p:cNvPr>
          <p:cNvCxnSpPr>
            <a:cxnSpLocks/>
          </p:cNvCxnSpPr>
          <p:nvPr/>
        </p:nvCxnSpPr>
        <p:spPr>
          <a:xfrm>
            <a:off x="2546248" y="4285568"/>
            <a:ext cx="946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2904966-8872-DB7A-396A-6703F29EE963}"/>
              </a:ext>
            </a:extLst>
          </p:cNvPr>
          <p:cNvCxnSpPr>
            <a:cxnSpLocks/>
          </p:cNvCxnSpPr>
          <p:nvPr/>
        </p:nvCxnSpPr>
        <p:spPr>
          <a:xfrm>
            <a:off x="2232420" y="3397915"/>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44A46D3B-302F-6595-2DC8-12927EF04833}"/>
              </a:ext>
            </a:extLst>
          </p:cNvPr>
          <p:cNvCxnSpPr>
            <a:cxnSpLocks/>
          </p:cNvCxnSpPr>
          <p:nvPr/>
        </p:nvCxnSpPr>
        <p:spPr>
          <a:xfrm>
            <a:off x="2571250" y="3399396"/>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5B11E73-7AB0-BBED-8F24-B2FED3B15B5E}"/>
              </a:ext>
            </a:extLst>
          </p:cNvPr>
          <p:cNvCxnSpPr>
            <a:cxnSpLocks/>
          </p:cNvCxnSpPr>
          <p:nvPr/>
        </p:nvCxnSpPr>
        <p:spPr>
          <a:xfrm>
            <a:off x="988382" y="3406791"/>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3E4C90BF-F5B0-4ABC-F9EA-8C1FB7C02B40}"/>
              </a:ext>
            </a:extLst>
          </p:cNvPr>
          <p:cNvSpPr txBox="1"/>
          <p:nvPr/>
        </p:nvSpPr>
        <p:spPr>
          <a:xfrm>
            <a:off x="1222463" y="4836672"/>
            <a:ext cx="763351" cy="369332"/>
          </a:xfrm>
          <a:prstGeom prst="rect">
            <a:avLst/>
          </a:prstGeom>
          <a:noFill/>
        </p:spPr>
        <p:txBody>
          <a:bodyPr wrap="none" rtlCol="0">
            <a:spAutoFit/>
          </a:bodyPr>
          <a:lstStyle/>
          <a:p>
            <a:r>
              <a:rPr kumimoji="1" lang="en-US" altLang="ja-JP" dirty="0"/>
              <a:t>1</a:t>
            </a:r>
            <a:r>
              <a:rPr kumimoji="1" lang="ja-JP" altLang="en-US" dirty="0"/>
              <a:t>周期</a:t>
            </a:r>
            <a:endParaRPr kumimoji="1" lang="en-US" altLang="ja-JP" dirty="0"/>
          </a:p>
        </p:txBody>
      </p:sp>
      <p:cxnSp>
        <p:nvCxnSpPr>
          <p:cNvPr id="65" name="直線矢印コネクタ 64">
            <a:extLst>
              <a:ext uri="{FF2B5EF4-FFF2-40B4-BE49-F238E27FC236}">
                <a16:creationId xmlns:a16="http://schemas.microsoft.com/office/drawing/2014/main" id="{C8015144-B8D6-1BB0-AF82-14942A801C6A}"/>
              </a:ext>
            </a:extLst>
          </p:cNvPr>
          <p:cNvCxnSpPr>
            <a:cxnSpLocks/>
          </p:cNvCxnSpPr>
          <p:nvPr/>
        </p:nvCxnSpPr>
        <p:spPr>
          <a:xfrm>
            <a:off x="970625" y="4576429"/>
            <a:ext cx="386878"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9674FF8F-554D-386A-ABF8-AE5159D9F093}"/>
              </a:ext>
            </a:extLst>
          </p:cNvPr>
          <p:cNvCxnSpPr>
            <a:cxnSpLocks/>
          </p:cNvCxnSpPr>
          <p:nvPr/>
        </p:nvCxnSpPr>
        <p:spPr>
          <a:xfrm>
            <a:off x="1357503" y="4577911"/>
            <a:ext cx="873439"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0C472754-2B36-EE37-A56B-91F406DAEA36}"/>
              </a:ext>
            </a:extLst>
          </p:cNvPr>
          <p:cNvSpPr txBox="1"/>
          <p:nvPr/>
        </p:nvSpPr>
        <p:spPr>
          <a:xfrm>
            <a:off x="904892" y="4242708"/>
            <a:ext cx="540533" cy="338554"/>
          </a:xfrm>
          <a:prstGeom prst="rect">
            <a:avLst/>
          </a:prstGeom>
          <a:noFill/>
        </p:spPr>
        <p:txBody>
          <a:bodyPr wrap="none" rtlCol="0">
            <a:spAutoFit/>
          </a:bodyPr>
          <a:lstStyle/>
          <a:p>
            <a:r>
              <a:rPr kumimoji="1" lang="en-US" altLang="ja-JP" sz="1600" dirty="0">
                <a:solidFill>
                  <a:srgbClr val="0070C0"/>
                </a:solidFill>
              </a:rPr>
              <a:t>30%</a:t>
            </a:r>
          </a:p>
        </p:txBody>
      </p:sp>
      <p:sp>
        <p:nvSpPr>
          <p:cNvPr id="68" name="テキスト ボックス 67">
            <a:extLst>
              <a:ext uri="{FF2B5EF4-FFF2-40B4-BE49-F238E27FC236}">
                <a16:creationId xmlns:a16="http://schemas.microsoft.com/office/drawing/2014/main" id="{56E0AE1E-1C58-D4D5-9F45-87152530B3FD}"/>
              </a:ext>
            </a:extLst>
          </p:cNvPr>
          <p:cNvSpPr txBox="1"/>
          <p:nvPr/>
        </p:nvSpPr>
        <p:spPr>
          <a:xfrm>
            <a:off x="1521966" y="4248171"/>
            <a:ext cx="540533" cy="338554"/>
          </a:xfrm>
          <a:prstGeom prst="rect">
            <a:avLst/>
          </a:prstGeom>
          <a:noFill/>
        </p:spPr>
        <p:txBody>
          <a:bodyPr wrap="none" rtlCol="0">
            <a:spAutoFit/>
          </a:bodyPr>
          <a:lstStyle/>
          <a:p>
            <a:r>
              <a:rPr kumimoji="1" lang="en-US" altLang="ja-JP" sz="1600" dirty="0">
                <a:solidFill>
                  <a:srgbClr val="0070C0"/>
                </a:solidFill>
              </a:rPr>
              <a:t>70%</a:t>
            </a:r>
          </a:p>
        </p:txBody>
      </p:sp>
      <p:cxnSp>
        <p:nvCxnSpPr>
          <p:cNvPr id="70" name="直線コネクタ 69">
            <a:extLst>
              <a:ext uri="{FF2B5EF4-FFF2-40B4-BE49-F238E27FC236}">
                <a16:creationId xmlns:a16="http://schemas.microsoft.com/office/drawing/2014/main" id="{D6836710-7985-AA4D-82CB-B3807DE8849C}"/>
              </a:ext>
            </a:extLst>
          </p:cNvPr>
          <p:cNvCxnSpPr>
            <a:cxnSpLocks/>
          </p:cNvCxnSpPr>
          <p:nvPr/>
        </p:nvCxnSpPr>
        <p:spPr>
          <a:xfrm>
            <a:off x="2214979" y="3408271"/>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1A1CEB80-D2D6-8881-4A3A-393308907B0C}"/>
              </a:ext>
            </a:extLst>
          </p:cNvPr>
          <p:cNvSpPr txBox="1"/>
          <p:nvPr/>
        </p:nvSpPr>
        <p:spPr>
          <a:xfrm>
            <a:off x="3624620" y="1405102"/>
            <a:ext cx="1226618" cy="369332"/>
          </a:xfrm>
          <a:prstGeom prst="rect">
            <a:avLst/>
          </a:prstGeom>
          <a:noFill/>
        </p:spPr>
        <p:txBody>
          <a:bodyPr wrap="none" rtlCol="0">
            <a:spAutoFit/>
          </a:bodyPr>
          <a:lstStyle/>
          <a:p>
            <a:r>
              <a:rPr kumimoji="1" lang="ja-JP" altLang="en-US" dirty="0"/>
              <a:t>出力：</a:t>
            </a:r>
            <a:r>
              <a:rPr kumimoji="1" lang="en-US" altLang="ja-JP" dirty="0"/>
              <a:t>50</a:t>
            </a:r>
            <a:r>
              <a:rPr kumimoji="1" lang="ja-JP" altLang="en-US" dirty="0"/>
              <a:t>％</a:t>
            </a:r>
          </a:p>
        </p:txBody>
      </p:sp>
      <p:sp>
        <p:nvSpPr>
          <p:cNvPr id="6" name="テキスト ボックス 5">
            <a:extLst>
              <a:ext uri="{FF2B5EF4-FFF2-40B4-BE49-F238E27FC236}">
                <a16:creationId xmlns:a16="http://schemas.microsoft.com/office/drawing/2014/main" id="{55940E9A-4AEC-458A-9052-E8267C58622B}"/>
              </a:ext>
            </a:extLst>
          </p:cNvPr>
          <p:cNvSpPr txBox="1"/>
          <p:nvPr/>
        </p:nvSpPr>
        <p:spPr>
          <a:xfrm>
            <a:off x="2870031" y="3247533"/>
            <a:ext cx="1226618" cy="369332"/>
          </a:xfrm>
          <a:prstGeom prst="rect">
            <a:avLst/>
          </a:prstGeom>
          <a:noFill/>
        </p:spPr>
        <p:txBody>
          <a:bodyPr wrap="none" rtlCol="0">
            <a:spAutoFit/>
          </a:bodyPr>
          <a:lstStyle/>
          <a:p>
            <a:r>
              <a:rPr kumimoji="1" lang="ja-JP" altLang="en-US" dirty="0"/>
              <a:t>出力：</a:t>
            </a:r>
            <a:r>
              <a:rPr kumimoji="1" lang="en-US" altLang="ja-JP" dirty="0"/>
              <a:t>30</a:t>
            </a:r>
            <a:r>
              <a:rPr kumimoji="1" lang="ja-JP" altLang="en-US" dirty="0"/>
              <a:t>％</a:t>
            </a:r>
          </a:p>
        </p:txBody>
      </p:sp>
      <p:cxnSp>
        <p:nvCxnSpPr>
          <p:cNvPr id="7" name="直線コネクタ 6">
            <a:extLst>
              <a:ext uri="{FF2B5EF4-FFF2-40B4-BE49-F238E27FC236}">
                <a16:creationId xmlns:a16="http://schemas.microsoft.com/office/drawing/2014/main" id="{55C0F4E0-07CA-5F35-25E4-7EB70B99DB53}"/>
              </a:ext>
            </a:extLst>
          </p:cNvPr>
          <p:cNvCxnSpPr/>
          <p:nvPr/>
        </p:nvCxnSpPr>
        <p:spPr>
          <a:xfrm>
            <a:off x="972104" y="6316456"/>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直線コネクタ 7">
            <a:extLst>
              <a:ext uri="{FF2B5EF4-FFF2-40B4-BE49-F238E27FC236}">
                <a16:creationId xmlns:a16="http://schemas.microsoft.com/office/drawing/2014/main" id="{995A1A22-061C-E982-70AE-278AA782C268}"/>
              </a:ext>
            </a:extLst>
          </p:cNvPr>
          <p:cNvCxnSpPr>
            <a:cxnSpLocks/>
          </p:cNvCxnSpPr>
          <p:nvPr/>
        </p:nvCxnSpPr>
        <p:spPr>
          <a:xfrm flipV="1">
            <a:off x="980982" y="5240778"/>
            <a:ext cx="0" cy="108000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B241093D-393A-2853-2E19-4F540682005A}"/>
              </a:ext>
            </a:extLst>
          </p:cNvPr>
          <p:cNvSpPr txBox="1"/>
          <p:nvPr/>
        </p:nvSpPr>
        <p:spPr>
          <a:xfrm>
            <a:off x="688175" y="6128482"/>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13" name="テキスト ボックス 12">
            <a:extLst>
              <a:ext uri="{FF2B5EF4-FFF2-40B4-BE49-F238E27FC236}">
                <a16:creationId xmlns:a16="http://schemas.microsoft.com/office/drawing/2014/main" id="{A3775C57-F321-AC02-727D-5ABB723E3E8F}"/>
              </a:ext>
            </a:extLst>
          </p:cNvPr>
          <p:cNvSpPr txBox="1"/>
          <p:nvPr/>
        </p:nvSpPr>
        <p:spPr>
          <a:xfrm>
            <a:off x="688175" y="5225174"/>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14" name="直線コネクタ 13">
            <a:extLst>
              <a:ext uri="{FF2B5EF4-FFF2-40B4-BE49-F238E27FC236}">
                <a16:creationId xmlns:a16="http://schemas.microsoft.com/office/drawing/2014/main" id="{E5835381-5C5A-D81C-F0CC-BA8DCC1703C1}"/>
              </a:ext>
            </a:extLst>
          </p:cNvPr>
          <p:cNvCxnSpPr>
            <a:cxnSpLocks/>
          </p:cNvCxnSpPr>
          <p:nvPr/>
        </p:nvCxnSpPr>
        <p:spPr>
          <a:xfrm>
            <a:off x="1845066" y="6306086"/>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922E628-D5B4-54DF-F847-5FD66ADB599E}"/>
              </a:ext>
            </a:extLst>
          </p:cNvPr>
          <p:cNvCxnSpPr>
            <a:cxnSpLocks/>
          </p:cNvCxnSpPr>
          <p:nvPr/>
        </p:nvCxnSpPr>
        <p:spPr>
          <a:xfrm>
            <a:off x="1850674" y="5413148"/>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4958CB6-95F9-0606-7C89-981F1F5D0221}"/>
              </a:ext>
            </a:extLst>
          </p:cNvPr>
          <p:cNvCxnSpPr>
            <a:cxnSpLocks/>
          </p:cNvCxnSpPr>
          <p:nvPr/>
        </p:nvCxnSpPr>
        <p:spPr>
          <a:xfrm>
            <a:off x="969146" y="5423870"/>
            <a:ext cx="8963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6D748DB-DFF5-BE07-2F32-62B77AA40514}"/>
              </a:ext>
            </a:extLst>
          </p:cNvPr>
          <p:cNvCxnSpPr>
            <a:cxnSpLocks/>
          </p:cNvCxnSpPr>
          <p:nvPr/>
        </p:nvCxnSpPr>
        <p:spPr>
          <a:xfrm>
            <a:off x="2237006" y="5405637"/>
            <a:ext cx="946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4266F6-B4C1-DD4C-E6CC-6DDBE5B10F39}"/>
              </a:ext>
            </a:extLst>
          </p:cNvPr>
          <p:cNvCxnSpPr>
            <a:cxnSpLocks/>
          </p:cNvCxnSpPr>
          <p:nvPr/>
        </p:nvCxnSpPr>
        <p:spPr>
          <a:xfrm>
            <a:off x="2233899" y="5414629"/>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DAB56F8-F863-F612-E664-782532ADD719}"/>
              </a:ext>
            </a:extLst>
          </p:cNvPr>
          <p:cNvCxnSpPr>
            <a:cxnSpLocks/>
          </p:cNvCxnSpPr>
          <p:nvPr/>
        </p:nvCxnSpPr>
        <p:spPr>
          <a:xfrm>
            <a:off x="3185286" y="5416110"/>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BAB058A-61D8-932B-963A-70A117F3564C}"/>
              </a:ext>
            </a:extLst>
          </p:cNvPr>
          <p:cNvCxnSpPr>
            <a:cxnSpLocks/>
          </p:cNvCxnSpPr>
          <p:nvPr/>
        </p:nvCxnSpPr>
        <p:spPr>
          <a:xfrm>
            <a:off x="989861" y="5423505"/>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577FEDE-A58B-2CA4-C37D-4FEA5D0D762F}"/>
              </a:ext>
            </a:extLst>
          </p:cNvPr>
          <p:cNvCxnSpPr>
            <a:cxnSpLocks/>
          </p:cNvCxnSpPr>
          <p:nvPr/>
        </p:nvCxnSpPr>
        <p:spPr>
          <a:xfrm>
            <a:off x="1842585" y="6643954"/>
            <a:ext cx="386878"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37A32E9-A153-1481-7614-2D44CCF613AC}"/>
              </a:ext>
            </a:extLst>
          </p:cNvPr>
          <p:cNvCxnSpPr>
            <a:cxnSpLocks/>
          </p:cNvCxnSpPr>
          <p:nvPr/>
        </p:nvCxnSpPr>
        <p:spPr>
          <a:xfrm>
            <a:off x="992157" y="6643954"/>
            <a:ext cx="873439"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60D060B-4B58-9D27-F2A4-F34212D071E5}"/>
              </a:ext>
            </a:extLst>
          </p:cNvPr>
          <p:cNvSpPr txBox="1"/>
          <p:nvPr/>
        </p:nvSpPr>
        <p:spPr>
          <a:xfrm>
            <a:off x="1766719" y="6281733"/>
            <a:ext cx="540533" cy="338554"/>
          </a:xfrm>
          <a:prstGeom prst="rect">
            <a:avLst/>
          </a:prstGeom>
          <a:noFill/>
        </p:spPr>
        <p:txBody>
          <a:bodyPr wrap="none" rtlCol="0">
            <a:spAutoFit/>
          </a:bodyPr>
          <a:lstStyle/>
          <a:p>
            <a:r>
              <a:rPr kumimoji="1" lang="en-US" altLang="ja-JP" sz="1600" dirty="0">
                <a:solidFill>
                  <a:srgbClr val="0070C0"/>
                </a:solidFill>
              </a:rPr>
              <a:t>30%</a:t>
            </a:r>
          </a:p>
        </p:txBody>
      </p:sp>
      <p:sp>
        <p:nvSpPr>
          <p:cNvPr id="48" name="テキスト ボックス 47">
            <a:extLst>
              <a:ext uri="{FF2B5EF4-FFF2-40B4-BE49-F238E27FC236}">
                <a16:creationId xmlns:a16="http://schemas.microsoft.com/office/drawing/2014/main" id="{EA29F9C0-E7A9-C9F8-DDE0-FF7730672035}"/>
              </a:ext>
            </a:extLst>
          </p:cNvPr>
          <p:cNvSpPr txBox="1"/>
          <p:nvPr/>
        </p:nvSpPr>
        <p:spPr>
          <a:xfrm>
            <a:off x="1158611" y="6272630"/>
            <a:ext cx="540533" cy="338554"/>
          </a:xfrm>
          <a:prstGeom prst="rect">
            <a:avLst/>
          </a:prstGeom>
          <a:noFill/>
        </p:spPr>
        <p:txBody>
          <a:bodyPr wrap="none" rtlCol="0">
            <a:spAutoFit/>
          </a:bodyPr>
          <a:lstStyle/>
          <a:p>
            <a:r>
              <a:rPr kumimoji="1" lang="en-US" altLang="ja-JP" sz="1600" dirty="0">
                <a:solidFill>
                  <a:srgbClr val="0070C0"/>
                </a:solidFill>
              </a:rPr>
              <a:t>70%</a:t>
            </a:r>
          </a:p>
        </p:txBody>
      </p:sp>
      <p:cxnSp>
        <p:nvCxnSpPr>
          <p:cNvPr id="49" name="直線コネクタ 48">
            <a:extLst>
              <a:ext uri="{FF2B5EF4-FFF2-40B4-BE49-F238E27FC236}">
                <a16:creationId xmlns:a16="http://schemas.microsoft.com/office/drawing/2014/main" id="{37EC9263-5B0F-CF4F-0C26-84FAAB22B62A}"/>
              </a:ext>
            </a:extLst>
          </p:cNvPr>
          <p:cNvCxnSpPr>
            <a:cxnSpLocks/>
          </p:cNvCxnSpPr>
          <p:nvPr/>
        </p:nvCxnSpPr>
        <p:spPr>
          <a:xfrm>
            <a:off x="3187785" y="6303876"/>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413A885-655E-DCAB-95FF-71BB5E0FE317}"/>
              </a:ext>
            </a:extLst>
          </p:cNvPr>
          <p:cNvSpPr txBox="1"/>
          <p:nvPr/>
        </p:nvSpPr>
        <p:spPr>
          <a:xfrm>
            <a:off x="3330278" y="5212658"/>
            <a:ext cx="1226618" cy="369332"/>
          </a:xfrm>
          <a:prstGeom prst="rect">
            <a:avLst/>
          </a:prstGeom>
          <a:noFill/>
        </p:spPr>
        <p:txBody>
          <a:bodyPr wrap="none" rtlCol="0">
            <a:spAutoFit/>
          </a:bodyPr>
          <a:lstStyle/>
          <a:p>
            <a:r>
              <a:rPr kumimoji="1" lang="ja-JP" altLang="en-US" dirty="0"/>
              <a:t>出力：</a:t>
            </a:r>
            <a:r>
              <a:rPr kumimoji="1" lang="en-US" altLang="ja-JP" dirty="0"/>
              <a:t>70</a:t>
            </a:r>
            <a:r>
              <a:rPr kumimoji="1" lang="ja-JP" altLang="en-US" dirty="0"/>
              <a:t>％</a:t>
            </a:r>
          </a:p>
        </p:txBody>
      </p:sp>
      <p:sp>
        <p:nvSpPr>
          <p:cNvPr id="51" name="矢印: 右 50">
            <a:extLst>
              <a:ext uri="{FF2B5EF4-FFF2-40B4-BE49-F238E27FC236}">
                <a16:creationId xmlns:a16="http://schemas.microsoft.com/office/drawing/2014/main" id="{690327AC-6B1E-7FD7-4BBD-916190AE145A}"/>
              </a:ext>
            </a:extLst>
          </p:cNvPr>
          <p:cNvSpPr/>
          <p:nvPr/>
        </p:nvSpPr>
        <p:spPr>
          <a:xfrm rot="5400000">
            <a:off x="6597712" y="4432149"/>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33AA2D11-7FCF-CF66-725F-A0F99B1A5EA2}"/>
              </a:ext>
            </a:extLst>
          </p:cNvPr>
          <p:cNvSpPr txBox="1"/>
          <p:nvPr/>
        </p:nvSpPr>
        <p:spPr>
          <a:xfrm>
            <a:off x="5548288" y="5086674"/>
            <a:ext cx="2717411" cy="1015663"/>
          </a:xfrm>
          <a:prstGeom prst="rect">
            <a:avLst/>
          </a:prstGeom>
          <a:solidFill>
            <a:schemeClr val="accent6">
              <a:lumMod val="40000"/>
              <a:lumOff val="60000"/>
            </a:schemeClr>
          </a:solidFill>
        </p:spPr>
        <p:txBody>
          <a:bodyPr wrap="none" rtlCol="0">
            <a:spAutoFit/>
          </a:bodyPr>
          <a:lstStyle/>
          <a:p>
            <a:r>
              <a:rPr kumimoji="1" lang="ja-JP" altLang="en-US" sz="2000" dirty="0"/>
              <a:t>１周期に対する</a:t>
            </a:r>
            <a:endParaRPr kumimoji="1" lang="en-US" altLang="ja-JP" sz="2000" dirty="0"/>
          </a:p>
          <a:p>
            <a:r>
              <a:rPr kumimoji="1" lang="en-US" altLang="ja-JP" sz="2000" dirty="0"/>
              <a:t>ON</a:t>
            </a:r>
            <a:r>
              <a:rPr kumimoji="1" lang="ja-JP" altLang="en-US" sz="2000" dirty="0"/>
              <a:t>の周期の割合（</a:t>
            </a:r>
            <a:r>
              <a:rPr kumimoji="1" lang="en-US" altLang="ja-JP" sz="2000" dirty="0"/>
              <a:t>%</a:t>
            </a:r>
            <a:r>
              <a:rPr kumimoji="1" lang="ja-JP" altLang="en-US" sz="2000" dirty="0"/>
              <a:t>）を</a:t>
            </a:r>
            <a:endParaRPr kumimoji="1" lang="en-US" altLang="ja-JP" sz="2000" dirty="0"/>
          </a:p>
          <a:p>
            <a:r>
              <a:rPr kumimoji="1" lang="ja-JP" altLang="en-US" sz="2000" dirty="0"/>
              <a:t>デューティ比と言う</a:t>
            </a:r>
            <a:endParaRPr kumimoji="1" lang="en-US" altLang="ja-JP" sz="2000" dirty="0"/>
          </a:p>
        </p:txBody>
      </p:sp>
      <p:sp>
        <p:nvSpPr>
          <p:cNvPr id="10" name="テキスト ボックス 9">
            <a:extLst>
              <a:ext uri="{FF2B5EF4-FFF2-40B4-BE49-F238E27FC236}">
                <a16:creationId xmlns:a16="http://schemas.microsoft.com/office/drawing/2014/main" id="{AA9D8B7E-9664-D190-DD3D-C7E8367769C3}"/>
              </a:ext>
            </a:extLst>
          </p:cNvPr>
          <p:cNvSpPr txBox="1"/>
          <p:nvPr/>
        </p:nvSpPr>
        <p:spPr>
          <a:xfrm>
            <a:off x="2681350" y="6361856"/>
            <a:ext cx="1915909" cy="369332"/>
          </a:xfrm>
          <a:prstGeom prst="rect">
            <a:avLst/>
          </a:prstGeom>
          <a:noFill/>
        </p:spPr>
        <p:txBody>
          <a:bodyPr wrap="none" rtlCol="0">
            <a:spAutoFit/>
          </a:bodyPr>
          <a:lstStyle/>
          <a:p>
            <a:r>
              <a:rPr kumimoji="1" lang="ja-JP" altLang="en-US" dirty="0"/>
              <a:t>デューティ比：</a:t>
            </a:r>
            <a:r>
              <a:rPr kumimoji="1" lang="en-US" altLang="ja-JP" dirty="0"/>
              <a:t>70%</a:t>
            </a:r>
            <a:endParaRPr kumimoji="1" lang="ja-JP" altLang="en-US" dirty="0"/>
          </a:p>
        </p:txBody>
      </p:sp>
      <p:sp>
        <p:nvSpPr>
          <p:cNvPr id="16" name="スライド番号プレースホルダー 15">
            <a:extLst>
              <a:ext uri="{FF2B5EF4-FFF2-40B4-BE49-F238E27FC236}">
                <a16:creationId xmlns:a16="http://schemas.microsoft.com/office/drawing/2014/main" id="{D273045B-11B5-49F6-DE12-482738198128}"/>
              </a:ext>
            </a:extLst>
          </p:cNvPr>
          <p:cNvSpPr>
            <a:spLocks noGrp="1"/>
          </p:cNvSpPr>
          <p:nvPr>
            <p:ph type="sldNum" sz="quarter" idx="12"/>
          </p:nvPr>
        </p:nvSpPr>
        <p:spPr/>
        <p:txBody>
          <a:bodyPr/>
          <a:lstStyle/>
          <a:p>
            <a:fld id="{1DCDAAC1-7D4F-441D-807A-83CCC1492F48}" type="slidenum">
              <a:rPr kumimoji="1" lang="ja-JP" altLang="en-US" smtClean="0"/>
              <a:t>18</a:t>
            </a:fld>
            <a:endParaRPr kumimoji="1" lang="ja-JP" altLang="en-US"/>
          </a:p>
        </p:txBody>
      </p:sp>
    </p:spTree>
    <p:extLst>
      <p:ext uri="{BB962C8B-B14F-4D97-AF65-F5344CB8AC3E}">
        <p14:creationId xmlns:p14="http://schemas.microsoft.com/office/powerpoint/2010/main" val="429152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154C-00EC-E003-5F36-8DD5544AE7B4}"/>
            </a:ext>
          </a:extLst>
        </p:cNvPr>
        <p:cNvGrpSpPr/>
        <p:nvPr/>
      </p:nvGrpSpPr>
      <p:grpSpPr>
        <a:xfrm>
          <a:off x="0" y="0"/>
          <a:ext cx="0" cy="0"/>
          <a:chOff x="0" y="0"/>
          <a:chExt cx="0" cy="0"/>
        </a:xfrm>
      </p:grpSpPr>
      <p:cxnSp>
        <p:nvCxnSpPr>
          <p:cNvPr id="32" name="直線コネクタ 31">
            <a:extLst>
              <a:ext uri="{FF2B5EF4-FFF2-40B4-BE49-F238E27FC236}">
                <a16:creationId xmlns:a16="http://schemas.microsoft.com/office/drawing/2014/main" id="{2616F075-7A5D-1158-EA45-F9AB766AACD9}"/>
              </a:ext>
            </a:extLst>
          </p:cNvPr>
          <p:cNvCxnSpPr>
            <a:cxnSpLocks/>
          </p:cNvCxnSpPr>
          <p:nvPr/>
        </p:nvCxnSpPr>
        <p:spPr>
          <a:xfrm>
            <a:off x="5248053" y="2792393"/>
            <a:ext cx="23719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51CD90A-8EFD-7538-2520-3AC6E8FE9781}"/>
              </a:ext>
            </a:extLst>
          </p:cNvPr>
          <p:cNvCxnSpPr>
            <a:cxnSpLocks/>
          </p:cNvCxnSpPr>
          <p:nvPr/>
        </p:nvCxnSpPr>
        <p:spPr>
          <a:xfrm>
            <a:off x="5257578" y="3036162"/>
            <a:ext cx="237194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944A4C8D-031A-3F33-ABFB-F1236D76151A}"/>
              </a:ext>
            </a:extLst>
          </p:cNvPr>
          <p:cNvSpPr>
            <a:spLocks noGrp="1"/>
          </p:cNvSpPr>
          <p:nvPr>
            <p:ph type="title"/>
          </p:nvPr>
        </p:nvSpPr>
        <p:spPr>
          <a:xfrm>
            <a:off x="142763" y="198239"/>
            <a:ext cx="5105290" cy="815974"/>
          </a:xfrm>
        </p:spPr>
        <p:txBody>
          <a:bodyPr>
            <a:normAutofit/>
          </a:bodyPr>
          <a:lstStyle/>
          <a:p>
            <a:r>
              <a:rPr kumimoji="1" lang="ja-JP" altLang="en-US" dirty="0"/>
              <a:t>モータの制御</a:t>
            </a:r>
            <a:r>
              <a:rPr kumimoji="1" lang="en-US" altLang="ja-JP" dirty="0"/>
              <a:t>_</a:t>
            </a:r>
            <a:r>
              <a:rPr kumimoji="1" lang="ja-JP" altLang="en-US" dirty="0"/>
              <a:t>概要</a:t>
            </a:r>
          </a:p>
        </p:txBody>
      </p:sp>
      <p:pic>
        <p:nvPicPr>
          <p:cNvPr id="4" name="図 3">
            <a:extLst>
              <a:ext uri="{FF2B5EF4-FFF2-40B4-BE49-F238E27FC236}">
                <a16:creationId xmlns:a16="http://schemas.microsoft.com/office/drawing/2014/main" id="{C7029666-F674-D11C-A805-213254AC8E50}"/>
              </a:ext>
            </a:extLst>
          </p:cNvPr>
          <p:cNvPicPr>
            <a:picLocks noChangeAspect="1"/>
          </p:cNvPicPr>
          <p:nvPr/>
        </p:nvPicPr>
        <p:blipFill>
          <a:blip r:embed="rId3"/>
          <a:stretch>
            <a:fillRect/>
          </a:stretch>
        </p:blipFill>
        <p:spPr>
          <a:xfrm rot="5400000">
            <a:off x="7716603" y="2170112"/>
            <a:ext cx="889983" cy="1540643"/>
          </a:xfrm>
          <a:prstGeom prst="rect">
            <a:avLst/>
          </a:prstGeom>
        </p:spPr>
      </p:pic>
      <p:sp>
        <p:nvSpPr>
          <p:cNvPr id="5" name="テキスト ボックス 4">
            <a:extLst>
              <a:ext uri="{FF2B5EF4-FFF2-40B4-BE49-F238E27FC236}">
                <a16:creationId xmlns:a16="http://schemas.microsoft.com/office/drawing/2014/main" id="{83FF0493-1B22-CE15-90DC-ADDCE51031D6}"/>
              </a:ext>
            </a:extLst>
          </p:cNvPr>
          <p:cNvSpPr txBox="1"/>
          <p:nvPr/>
        </p:nvSpPr>
        <p:spPr>
          <a:xfrm>
            <a:off x="7834527" y="1921110"/>
            <a:ext cx="675185" cy="523220"/>
          </a:xfrm>
          <a:prstGeom prst="rect">
            <a:avLst/>
          </a:prstGeom>
          <a:noFill/>
        </p:spPr>
        <p:txBody>
          <a:bodyPr wrap="none" rtlCol="0">
            <a:spAutoFit/>
          </a:bodyPr>
          <a:lstStyle/>
          <a:p>
            <a:r>
              <a:rPr kumimoji="1" lang="en-US" altLang="ja-JP" sz="2800" dirty="0"/>
              <a:t>M2</a:t>
            </a:r>
          </a:p>
        </p:txBody>
      </p:sp>
      <p:sp>
        <p:nvSpPr>
          <p:cNvPr id="6" name="テキスト ボックス 5">
            <a:extLst>
              <a:ext uri="{FF2B5EF4-FFF2-40B4-BE49-F238E27FC236}">
                <a16:creationId xmlns:a16="http://schemas.microsoft.com/office/drawing/2014/main" id="{136AE119-7794-F6B8-6EEE-E58C21111D1A}"/>
              </a:ext>
            </a:extLst>
          </p:cNvPr>
          <p:cNvSpPr txBox="1"/>
          <p:nvPr/>
        </p:nvSpPr>
        <p:spPr>
          <a:xfrm>
            <a:off x="2923994" y="5287489"/>
            <a:ext cx="1883849" cy="1477328"/>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25</a:t>
            </a:r>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26</a:t>
            </a:r>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b="1" dirty="0">
                <a:solidFill>
                  <a:srgbClr val="FF0000"/>
                </a:solidFill>
              </a:rPr>
              <a:t>pin </a:t>
            </a:r>
            <a:r>
              <a:rPr kumimoji="1" lang="ja-JP" altLang="en-US" b="1" dirty="0">
                <a:solidFill>
                  <a:srgbClr val="FF0000"/>
                </a:solidFill>
              </a:rPr>
              <a:t>＝ </a:t>
            </a:r>
            <a:r>
              <a:rPr kumimoji="1" lang="en-US" altLang="ja-JP" b="1" dirty="0">
                <a:solidFill>
                  <a:srgbClr val="FF0000"/>
                </a:solidFill>
              </a:rPr>
              <a:t>27</a:t>
            </a:r>
          </a:p>
        </p:txBody>
      </p:sp>
      <p:pic>
        <p:nvPicPr>
          <p:cNvPr id="5122" name="Picture 2" descr="CPUのイラスト（コンピューター）">
            <a:extLst>
              <a:ext uri="{FF2B5EF4-FFF2-40B4-BE49-F238E27FC236}">
                <a16:creationId xmlns:a16="http://schemas.microsoft.com/office/drawing/2014/main" id="{BA6741F0-3A20-E501-88A4-ED1B437E6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64" y="2127707"/>
            <a:ext cx="1723772" cy="14867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横長の集積回路のイラスト">
            <a:extLst>
              <a:ext uri="{FF2B5EF4-FFF2-40B4-BE49-F238E27FC236}">
                <a16:creationId xmlns:a16="http://schemas.microsoft.com/office/drawing/2014/main" id="{50C428E8-5F08-6BDD-D2E1-EA1A6429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0112" y="2270051"/>
            <a:ext cx="1334907" cy="133490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43BE47F-C3DB-2BBC-ACC5-4CD41567256F}"/>
              </a:ext>
            </a:extLst>
          </p:cNvPr>
          <p:cNvSpPr txBox="1"/>
          <p:nvPr/>
        </p:nvSpPr>
        <p:spPr>
          <a:xfrm>
            <a:off x="3925012" y="3480969"/>
            <a:ext cx="1741182" cy="646331"/>
          </a:xfrm>
          <a:prstGeom prst="rect">
            <a:avLst/>
          </a:prstGeom>
          <a:noFill/>
        </p:spPr>
        <p:txBody>
          <a:bodyPr wrap="none" rtlCol="0">
            <a:spAutoFit/>
          </a:bodyPr>
          <a:lstStyle/>
          <a:p>
            <a:r>
              <a:rPr kumimoji="1" lang="en-US" altLang="ja-JP" dirty="0"/>
              <a:t>M2</a:t>
            </a:r>
            <a:r>
              <a:rPr kumimoji="1" lang="ja-JP" altLang="en-US" dirty="0"/>
              <a:t>用の</a:t>
            </a:r>
            <a:endParaRPr kumimoji="1" lang="en-US" altLang="ja-JP" dirty="0"/>
          </a:p>
          <a:p>
            <a:r>
              <a:rPr kumimoji="1" lang="ja-JP" altLang="en-US" dirty="0"/>
              <a:t>モータドライバ</a:t>
            </a:r>
            <a:r>
              <a:rPr kumimoji="1" lang="en-US" altLang="ja-JP" dirty="0"/>
              <a:t>IC</a:t>
            </a:r>
            <a:endParaRPr kumimoji="1" lang="ja-JP" altLang="en-US" dirty="0"/>
          </a:p>
        </p:txBody>
      </p:sp>
      <p:cxnSp>
        <p:nvCxnSpPr>
          <p:cNvPr id="19" name="直線コネクタ 18">
            <a:extLst>
              <a:ext uri="{FF2B5EF4-FFF2-40B4-BE49-F238E27FC236}">
                <a16:creationId xmlns:a16="http://schemas.microsoft.com/office/drawing/2014/main" id="{49BD7A14-DE58-AC40-09F6-30604C7C9D25}"/>
              </a:ext>
            </a:extLst>
          </p:cNvPr>
          <p:cNvCxnSpPr>
            <a:cxnSpLocks/>
          </p:cNvCxnSpPr>
          <p:nvPr/>
        </p:nvCxnSpPr>
        <p:spPr>
          <a:xfrm>
            <a:off x="2078023" y="2495442"/>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884FB-AB06-FDC1-1A9C-880E18D60515}"/>
              </a:ext>
            </a:extLst>
          </p:cNvPr>
          <p:cNvCxnSpPr>
            <a:cxnSpLocks/>
          </p:cNvCxnSpPr>
          <p:nvPr/>
        </p:nvCxnSpPr>
        <p:spPr>
          <a:xfrm>
            <a:off x="2078023" y="3034592"/>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DF1790B-600F-55C8-A86A-C71CE03EA71D}"/>
              </a:ext>
            </a:extLst>
          </p:cNvPr>
          <p:cNvSpPr txBox="1"/>
          <p:nvPr/>
        </p:nvSpPr>
        <p:spPr>
          <a:xfrm>
            <a:off x="2095278" y="2029102"/>
            <a:ext cx="1282723"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pin </a:t>
            </a:r>
            <a:r>
              <a:rPr kumimoji="1" lang="ja-JP" altLang="en-US" dirty="0"/>
              <a:t>＝ </a:t>
            </a:r>
            <a:r>
              <a:rPr kumimoji="1" lang="en-US" altLang="ja-JP" dirty="0"/>
              <a:t>25</a:t>
            </a:r>
            <a:r>
              <a:rPr kumimoji="1" lang="ja-JP" altLang="en-US" dirty="0"/>
              <a:t>番</a:t>
            </a:r>
            <a:endParaRPr kumimoji="1" lang="en-US" altLang="ja-JP" dirty="0"/>
          </a:p>
        </p:txBody>
      </p:sp>
      <p:sp>
        <p:nvSpPr>
          <p:cNvPr id="23" name="テキスト ボックス 22">
            <a:extLst>
              <a:ext uri="{FF2B5EF4-FFF2-40B4-BE49-F238E27FC236}">
                <a16:creationId xmlns:a16="http://schemas.microsoft.com/office/drawing/2014/main" id="{8BBA18E1-7EEA-D7A4-BC58-6BDBCDB01DAB}"/>
              </a:ext>
            </a:extLst>
          </p:cNvPr>
          <p:cNvSpPr txBox="1"/>
          <p:nvPr/>
        </p:nvSpPr>
        <p:spPr>
          <a:xfrm>
            <a:off x="2118315" y="2568251"/>
            <a:ext cx="1282723"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pin </a:t>
            </a:r>
            <a:r>
              <a:rPr kumimoji="1" lang="ja-JP" altLang="en-US" dirty="0"/>
              <a:t>＝ </a:t>
            </a:r>
            <a:r>
              <a:rPr kumimoji="1" lang="en-US" altLang="ja-JP" dirty="0"/>
              <a:t>26</a:t>
            </a:r>
            <a:r>
              <a:rPr kumimoji="1" lang="ja-JP" altLang="en-US" dirty="0"/>
              <a:t>番</a:t>
            </a:r>
            <a:endParaRPr kumimoji="1" lang="en-US" altLang="ja-JP" dirty="0"/>
          </a:p>
        </p:txBody>
      </p:sp>
      <p:cxnSp>
        <p:nvCxnSpPr>
          <p:cNvPr id="27" name="直線コネクタ 26">
            <a:extLst>
              <a:ext uri="{FF2B5EF4-FFF2-40B4-BE49-F238E27FC236}">
                <a16:creationId xmlns:a16="http://schemas.microsoft.com/office/drawing/2014/main" id="{61C0105C-70F6-B442-16E7-4B0DFBDC1C61}"/>
              </a:ext>
            </a:extLst>
          </p:cNvPr>
          <p:cNvCxnSpPr>
            <a:cxnSpLocks/>
          </p:cNvCxnSpPr>
          <p:nvPr/>
        </p:nvCxnSpPr>
        <p:spPr>
          <a:xfrm>
            <a:off x="2095278" y="3682292"/>
            <a:ext cx="16272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FA73957-A9B7-C7E9-F2F2-7DF5C14076F2}"/>
              </a:ext>
            </a:extLst>
          </p:cNvPr>
          <p:cNvSpPr txBox="1"/>
          <p:nvPr/>
        </p:nvSpPr>
        <p:spPr>
          <a:xfrm>
            <a:off x="2110299" y="3231743"/>
            <a:ext cx="1292341"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b="1" dirty="0">
                <a:solidFill>
                  <a:srgbClr val="FF0000"/>
                </a:solidFill>
              </a:rPr>
              <a:t>pin </a:t>
            </a:r>
            <a:r>
              <a:rPr kumimoji="1" lang="ja-JP" altLang="en-US" b="1" dirty="0">
                <a:solidFill>
                  <a:srgbClr val="FF0000"/>
                </a:solidFill>
              </a:rPr>
              <a:t>＝ </a:t>
            </a:r>
            <a:r>
              <a:rPr kumimoji="1" lang="en-US" altLang="ja-JP" b="1" dirty="0">
                <a:solidFill>
                  <a:srgbClr val="FF0000"/>
                </a:solidFill>
              </a:rPr>
              <a:t>27</a:t>
            </a:r>
            <a:r>
              <a:rPr kumimoji="1" lang="ja-JP" altLang="en-US" b="1" dirty="0">
                <a:solidFill>
                  <a:srgbClr val="FF0000"/>
                </a:solidFill>
              </a:rPr>
              <a:t>番</a:t>
            </a:r>
            <a:endParaRPr kumimoji="1" lang="en-US" altLang="ja-JP" b="1" dirty="0">
              <a:solidFill>
                <a:srgbClr val="FF0000"/>
              </a:solidFill>
            </a:endParaRPr>
          </a:p>
        </p:txBody>
      </p:sp>
      <p:sp>
        <p:nvSpPr>
          <p:cNvPr id="29" name="テキスト ボックス 28">
            <a:extLst>
              <a:ext uri="{FF2B5EF4-FFF2-40B4-BE49-F238E27FC236}">
                <a16:creationId xmlns:a16="http://schemas.microsoft.com/office/drawing/2014/main" id="{5F89FAEB-DB4C-41EC-C602-96AF9AB1403C}"/>
              </a:ext>
            </a:extLst>
          </p:cNvPr>
          <p:cNvSpPr txBox="1"/>
          <p:nvPr/>
        </p:nvSpPr>
        <p:spPr>
          <a:xfrm>
            <a:off x="183364" y="4180268"/>
            <a:ext cx="3587842" cy="1569660"/>
          </a:xfrm>
          <a:prstGeom prst="rect">
            <a:avLst/>
          </a:prstGeom>
          <a:noFill/>
        </p:spPr>
        <p:txBody>
          <a:bodyPr wrap="none" rtlCol="0">
            <a:spAutoFit/>
          </a:bodyPr>
          <a:lstStyle/>
          <a:p>
            <a:r>
              <a:rPr kumimoji="1" lang="en-US" altLang="ja-JP" sz="2400" dirty="0"/>
              <a:t>CPU</a:t>
            </a:r>
            <a:r>
              <a:rPr kumimoji="1" lang="ja-JP" altLang="en-US" sz="2400" dirty="0"/>
              <a:t>と各モータドライバ</a:t>
            </a:r>
            <a:r>
              <a:rPr kumimoji="1" lang="en-US" altLang="ja-JP" sz="2400" dirty="0"/>
              <a:t>IC</a:t>
            </a:r>
            <a:r>
              <a:rPr kumimoji="1" lang="ja-JP" altLang="en-US" sz="2400" dirty="0"/>
              <a:t>を</a:t>
            </a:r>
            <a:endParaRPr kumimoji="1" lang="en-US" altLang="ja-JP" sz="2400" dirty="0"/>
          </a:p>
          <a:p>
            <a:r>
              <a:rPr kumimoji="1" lang="ja-JP" altLang="en-US" sz="2400" dirty="0"/>
              <a:t>何番の</a:t>
            </a:r>
            <a:r>
              <a:rPr kumimoji="1" lang="en-US" altLang="ja-JP" sz="2400" dirty="0"/>
              <a:t>pin</a:t>
            </a:r>
            <a:r>
              <a:rPr kumimoji="1" lang="ja-JP" altLang="en-US" sz="2400" dirty="0"/>
              <a:t>で接続するか？</a:t>
            </a:r>
            <a:endParaRPr kumimoji="1" lang="en-US" altLang="ja-JP" sz="2400" dirty="0"/>
          </a:p>
          <a:p>
            <a:r>
              <a:rPr kumimoji="1" lang="ja-JP" altLang="en-US" sz="2400" b="1" dirty="0">
                <a:solidFill>
                  <a:srgbClr val="00B050"/>
                </a:solidFill>
              </a:rPr>
              <a:t>プログラム上で指示</a:t>
            </a:r>
            <a:endParaRPr kumimoji="1" lang="en-US" altLang="ja-JP" sz="2400" b="1" dirty="0">
              <a:solidFill>
                <a:srgbClr val="00B050"/>
              </a:solidFill>
            </a:endParaRPr>
          </a:p>
          <a:p>
            <a:r>
              <a:rPr kumimoji="1" lang="ja-JP" altLang="en-US" sz="2400" dirty="0"/>
              <a:t>する必要がある</a:t>
            </a:r>
          </a:p>
        </p:txBody>
      </p:sp>
      <p:sp>
        <p:nvSpPr>
          <p:cNvPr id="35" name="矢印: 右 34">
            <a:extLst>
              <a:ext uri="{FF2B5EF4-FFF2-40B4-BE49-F238E27FC236}">
                <a16:creationId xmlns:a16="http://schemas.microsoft.com/office/drawing/2014/main" id="{A143DC2D-4A7E-0124-7D26-23CCDCC64EF8}"/>
              </a:ext>
            </a:extLst>
          </p:cNvPr>
          <p:cNvSpPr/>
          <p:nvPr/>
        </p:nvSpPr>
        <p:spPr>
          <a:xfrm>
            <a:off x="2110299" y="5749928"/>
            <a:ext cx="676275" cy="552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D675CFF-1DFA-06F0-1E88-4B109A283910}"/>
              </a:ext>
            </a:extLst>
          </p:cNvPr>
          <p:cNvSpPr txBox="1"/>
          <p:nvPr/>
        </p:nvSpPr>
        <p:spPr>
          <a:xfrm>
            <a:off x="5185019" y="4282801"/>
            <a:ext cx="3193503" cy="2308324"/>
          </a:xfrm>
          <a:prstGeom prst="rect">
            <a:avLst/>
          </a:prstGeom>
          <a:solidFill>
            <a:schemeClr val="accent5">
              <a:lumMod val="20000"/>
              <a:lumOff val="80000"/>
            </a:schemeClr>
          </a:solidFill>
        </p:spPr>
        <p:txBody>
          <a:bodyPr wrap="none" rtlCol="0">
            <a:spAutoFit/>
          </a:bodyPr>
          <a:lstStyle/>
          <a:p>
            <a:r>
              <a:rPr kumimoji="1" lang="en-US" altLang="ja-JP" sz="2400" dirty="0"/>
              <a:t>M2</a:t>
            </a:r>
            <a:r>
              <a:rPr kumimoji="1" lang="ja-JP" altLang="en-US" sz="2400" dirty="0"/>
              <a:t>モータドライバ</a:t>
            </a:r>
            <a:r>
              <a:rPr kumimoji="1" lang="en-US" altLang="ja-JP" sz="2400" dirty="0"/>
              <a:t>IC</a:t>
            </a:r>
            <a:r>
              <a:rPr kumimoji="1" lang="ja-JP" altLang="en-US" sz="2400" dirty="0"/>
              <a:t>は，</a:t>
            </a:r>
            <a:endParaRPr kumimoji="1" lang="en-US" altLang="ja-JP" sz="2400" dirty="0"/>
          </a:p>
          <a:p>
            <a:r>
              <a:rPr kumimoji="1" lang="ja-JP" altLang="en-US" sz="2400" dirty="0"/>
              <a:t>・</a:t>
            </a:r>
            <a:r>
              <a:rPr kumimoji="1" lang="ja-JP" altLang="en-US" sz="2400" dirty="0">
                <a:solidFill>
                  <a:srgbClr val="0070C0"/>
                </a:solidFill>
              </a:rPr>
              <a:t>デジタル信号</a:t>
            </a:r>
            <a:endParaRPr kumimoji="1" lang="en-US" altLang="ja-JP" sz="2400" dirty="0">
              <a:solidFill>
                <a:srgbClr val="0070C0"/>
              </a:solidFill>
            </a:endParaRPr>
          </a:p>
          <a:p>
            <a:r>
              <a:rPr kumimoji="1" lang="ja-JP" altLang="en-US" sz="2400" dirty="0"/>
              <a:t>　　 → 正転・逆転・停止</a:t>
            </a:r>
            <a:endParaRPr kumimoji="1" lang="en-US" altLang="ja-JP" sz="2400" dirty="0"/>
          </a:p>
          <a:p>
            <a:r>
              <a:rPr kumimoji="1" lang="ja-JP" altLang="en-US" sz="2400" dirty="0"/>
              <a:t>・</a:t>
            </a:r>
            <a:r>
              <a:rPr kumimoji="1" lang="ja-JP" altLang="en-US" sz="2400" b="1" dirty="0">
                <a:solidFill>
                  <a:srgbClr val="FF0000"/>
                </a:solidFill>
              </a:rPr>
              <a:t>アナログ信号</a:t>
            </a:r>
            <a:endParaRPr kumimoji="1" lang="en-US" altLang="ja-JP" sz="2400" b="1" dirty="0">
              <a:solidFill>
                <a:srgbClr val="FF0000"/>
              </a:solidFill>
            </a:endParaRPr>
          </a:p>
          <a:p>
            <a:r>
              <a:rPr kumimoji="1" lang="ja-JP" altLang="en-US" sz="2400" dirty="0"/>
              <a:t>　　 → 回す力</a:t>
            </a:r>
            <a:endParaRPr kumimoji="1" lang="en-US" altLang="ja-JP" sz="2400" dirty="0"/>
          </a:p>
          <a:p>
            <a:r>
              <a:rPr kumimoji="1" lang="ja-JP" altLang="en-US" sz="2400" dirty="0"/>
              <a:t>　　　　（電力）を制御 </a:t>
            </a:r>
          </a:p>
        </p:txBody>
      </p:sp>
      <p:sp>
        <p:nvSpPr>
          <p:cNvPr id="38" name="四角形: 角を丸くする 37">
            <a:extLst>
              <a:ext uri="{FF2B5EF4-FFF2-40B4-BE49-F238E27FC236}">
                <a16:creationId xmlns:a16="http://schemas.microsoft.com/office/drawing/2014/main" id="{ED490877-C693-5ADE-DC09-649C1319941D}"/>
              </a:ext>
            </a:extLst>
          </p:cNvPr>
          <p:cNvSpPr/>
          <p:nvPr/>
        </p:nvSpPr>
        <p:spPr>
          <a:xfrm>
            <a:off x="85725" y="1257300"/>
            <a:ext cx="6524625" cy="2870000"/>
          </a:xfrm>
          <a:prstGeom prst="roundRect">
            <a:avLst>
              <a:gd name="adj" fmla="val 12684"/>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B352A58-AEA4-EE15-C5A0-0174A609B905}"/>
              </a:ext>
            </a:extLst>
          </p:cNvPr>
          <p:cNvSpPr txBox="1"/>
          <p:nvPr/>
        </p:nvSpPr>
        <p:spPr>
          <a:xfrm>
            <a:off x="3532167" y="1311227"/>
            <a:ext cx="2519601" cy="369332"/>
          </a:xfrm>
          <a:prstGeom prst="rect">
            <a:avLst/>
          </a:prstGeom>
          <a:noFill/>
        </p:spPr>
        <p:txBody>
          <a:bodyPr wrap="none" rtlCol="0">
            <a:spAutoFit/>
          </a:bodyPr>
          <a:lstStyle/>
          <a:p>
            <a:r>
              <a:rPr kumimoji="1" lang="en-US" altLang="ja-JP" dirty="0"/>
              <a:t>RDC-ESP32TYPE</a:t>
            </a:r>
            <a:r>
              <a:rPr kumimoji="1" lang="ja-JP" altLang="en-US" dirty="0"/>
              <a:t>３の内部</a:t>
            </a:r>
          </a:p>
        </p:txBody>
      </p:sp>
      <p:pic>
        <p:nvPicPr>
          <p:cNvPr id="40" name="図 39">
            <a:extLst>
              <a:ext uri="{FF2B5EF4-FFF2-40B4-BE49-F238E27FC236}">
                <a16:creationId xmlns:a16="http://schemas.microsoft.com/office/drawing/2014/main" id="{99CB1445-0764-D295-88C0-B2FE4A82BD0B}"/>
              </a:ext>
            </a:extLst>
          </p:cNvPr>
          <p:cNvPicPr>
            <a:picLocks noChangeAspect="1"/>
          </p:cNvPicPr>
          <p:nvPr/>
        </p:nvPicPr>
        <p:blipFill>
          <a:blip r:embed="rId6"/>
          <a:stretch>
            <a:fillRect/>
          </a:stretch>
        </p:blipFill>
        <p:spPr>
          <a:xfrm>
            <a:off x="2608609" y="1068847"/>
            <a:ext cx="843080" cy="695422"/>
          </a:xfrm>
          <a:prstGeom prst="rect">
            <a:avLst/>
          </a:prstGeom>
        </p:spPr>
      </p:pic>
      <p:pic>
        <p:nvPicPr>
          <p:cNvPr id="16" name="図 15">
            <a:extLst>
              <a:ext uri="{FF2B5EF4-FFF2-40B4-BE49-F238E27FC236}">
                <a16:creationId xmlns:a16="http://schemas.microsoft.com/office/drawing/2014/main" id="{04494375-75B3-9EAA-2339-4CD95FD29FBD}"/>
              </a:ext>
            </a:extLst>
          </p:cNvPr>
          <p:cNvPicPr>
            <a:picLocks noChangeAspect="1"/>
          </p:cNvPicPr>
          <p:nvPr/>
        </p:nvPicPr>
        <p:blipFill>
          <a:blip r:embed="rId7"/>
          <a:stretch>
            <a:fillRect/>
          </a:stretch>
        </p:blipFill>
        <p:spPr>
          <a:xfrm>
            <a:off x="5837081" y="2213768"/>
            <a:ext cx="1228896" cy="1314633"/>
          </a:xfrm>
          <a:prstGeom prst="rect">
            <a:avLst/>
          </a:prstGeom>
        </p:spPr>
      </p:pic>
      <p:sp>
        <p:nvSpPr>
          <p:cNvPr id="3" name="テキスト ボックス 2">
            <a:extLst>
              <a:ext uri="{FF2B5EF4-FFF2-40B4-BE49-F238E27FC236}">
                <a16:creationId xmlns:a16="http://schemas.microsoft.com/office/drawing/2014/main" id="{D43A8AD4-E805-7F9C-D36C-049B3DF50B33}"/>
              </a:ext>
            </a:extLst>
          </p:cNvPr>
          <p:cNvSpPr txBox="1"/>
          <p:nvPr/>
        </p:nvSpPr>
        <p:spPr>
          <a:xfrm>
            <a:off x="6243242" y="344364"/>
            <a:ext cx="2444900" cy="646331"/>
          </a:xfrm>
          <a:prstGeom prst="rect">
            <a:avLst/>
          </a:prstGeom>
          <a:noFill/>
        </p:spPr>
        <p:txBody>
          <a:bodyPr wrap="none" rtlCol="0">
            <a:spAutoFit/>
          </a:bodyPr>
          <a:lstStyle/>
          <a:p>
            <a:r>
              <a:rPr kumimoji="1" lang="en-US" altLang="ja-JP" dirty="0"/>
              <a:t>CPU </a:t>
            </a:r>
            <a:r>
              <a:rPr kumimoji="1" lang="ja-JP" altLang="en-US" dirty="0"/>
              <a:t>→ モータドライバ</a:t>
            </a:r>
            <a:r>
              <a:rPr kumimoji="1" lang="en-US" altLang="ja-JP" dirty="0"/>
              <a:t>IC</a:t>
            </a:r>
          </a:p>
          <a:p>
            <a:r>
              <a:rPr kumimoji="1" lang="ja-JP" altLang="en-US" dirty="0"/>
              <a:t>との接続準備</a:t>
            </a:r>
          </a:p>
        </p:txBody>
      </p:sp>
      <p:sp>
        <p:nvSpPr>
          <p:cNvPr id="7" name="スライド番号プレースホルダー 6">
            <a:extLst>
              <a:ext uri="{FF2B5EF4-FFF2-40B4-BE49-F238E27FC236}">
                <a16:creationId xmlns:a16="http://schemas.microsoft.com/office/drawing/2014/main" id="{298568FB-D549-1E22-DD1F-60E0D195FA76}"/>
              </a:ext>
            </a:extLst>
          </p:cNvPr>
          <p:cNvSpPr>
            <a:spLocks noGrp="1"/>
          </p:cNvSpPr>
          <p:nvPr>
            <p:ph type="sldNum" sz="quarter" idx="12"/>
          </p:nvPr>
        </p:nvSpPr>
        <p:spPr/>
        <p:txBody>
          <a:bodyPr/>
          <a:lstStyle/>
          <a:p>
            <a:fld id="{1DCDAAC1-7D4F-441D-807A-83CCC1492F48}" type="slidenum">
              <a:rPr kumimoji="1" lang="ja-JP" altLang="en-US" smtClean="0"/>
              <a:t>19</a:t>
            </a:fld>
            <a:endParaRPr kumimoji="1" lang="ja-JP" altLang="en-US"/>
          </a:p>
        </p:txBody>
      </p:sp>
    </p:spTree>
    <p:extLst>
      <p:ext uri="{BB962C8B-B14F-4D97-AF65-F5344CB8AC3E}">
        <p14:creationId xmlns:p14="http://schemas.microsoft.com/office/powerpoint/2010/main" val="281177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9F3459-4B34-81CC-D290-FA309D57CC38}"/>
              </a:ext>
            </a:extLst>
          </p:cNvPr>
          <p:cNvSpPr>
            <a:spLocks noGrp="1"/>
          </p:cNvSpPr>
          <p:nvPr>
            <p:ph type="title"/>
          </p:nvPr>
        </p:nvSpPr>
        <p:spPr>
          <a:xfrm>
            <a:off x="236765" y="292555"/>
            <a:ext cx="3166836" cy="897617"/>
          </a:xfrm>
        </p:spPr>
        <p:txBody>
          <a:bodyPr>
            <a:normAutofit/>
          </a:bodyPr>
          <a:lstStyle/>
          <a:p>
            <a:r>
              <a:rPr lang="ja-JP" altLang="en-US" dirty="0"/>
              <a:t>今回</a:t>
            </a:r>
            <a:r>
              <a:rPr kumimoji="1" lang="ja-JP" altLang="en-US" dirty="0"/>
              <a:t>の目的</a:t>
            </a:r>
          </a:p>
        </p:txBody>
      </p:sp>
      <p:sp>
        <p:nvSpPr>
          <p:cNvPr id="4" name="テキスト ボックス 3">
            <a:extLst>
              <a:ext uri="{FF2B5EF4-FFF2-40B4-BE49-F238E27FC236}">
                <a16:creationId xmlns:a16="http://schemas.microsoft.com/office/drawing/2014/main" id="{8BB1BF91-88C7-D557-BCF5-C659351E43DF}"/>
              </a:ext>
            </a:extLst>
          </p:cNvPr>
          <p:cNvSpPr txBox="1"/>
          <p:nvPr/>
        </p:nvSpPr>
        <p:spPr>
          <a:xfrm>
            <a:off x="1981199" y="2645816"/>
            <a:ext cx="5562741" cy="1569660"/>
          </a:xfrm>
          <a:prstGeom prst="rect">
            <a:avLst/>
          </a:prstGeom>
          <a:noFill/>
        </p:spPr>
        <p:txBody>
          <a:bodyPr wrap="none" rtlCol="0">
            <a:spAutoFit/>
          </a:bodyPr>
          <a:lstStyle/>
          <a:p>
            <a:r>
              <a:rPr kumimoji="1" lang="ja-JP" altLang="en-US" sz="2400" dirty="0"/>
              <a:t>１．生成</a:t>
            </a:r>
            <a:r>
              <a:rPr kumimoji="1" lang="en-US" altLang="ja-JP" sz="2400" dirty="0"/>
              <a:t>AI</a:t>
            </a:r>
            <a:r>
              <a:rPr kumimoji="1" lang="ja-JP" altLang="en-US" sz="2400" dirty="0"/>
              <a:t>の現状を知ろう</a:t>
            </a:r>
            <a:endParaRPr kumimoji="1" lang="en-US" altLang="ja-JP" sz="2400" dirty="0"/>
          </a:p>
          <a:p>
            <a:r>
              <a:rPr kumimoji="1" lang="ja-JP" altLang="en-US" sz="2400" dirty="0"/>
              <a:t>２．生成</a:t>
            </a:r>
            <a:r>
              <a:rPr kumimoji="1" lang="en-US" altLang="ja-JP" sz="2400" dirty="0"/>
              <a:t>AI</a:t>
            </a:r>
            <a:r>
              <a:rPr kumimoji="1" lang="ja-JP" altLang="en-US" sz="2400" dirty="0"/>
              <a:t>にロボットの事を教えてあげよう</a:t>
            </a:r>
            <a:endParaRPr kumimoji="1" lang="en-US" altLang="ja-JP" sz="2400" dirty="0"/>
          </a:p>
          <a:p>
            <a:r>
              <a:rPr kumimoji="1" lang="ja-JP" altLang="en-US" sz="2400" dirty="0"/>
              <a:t>３．ロボットに何をさせたいか？整理しよう</a:t>
            </a:r>
            <a:endParaRPr kumimoji="1" lang="en-US" altLang="ja-JP" sz="2400" dirty="0"/>
          </a:p>
          <a:p>
            <a:r>
              <a:rPr kumimoji="1" lang="ja-JP" altLang="en-US" sz="2400" dirty="0"/>
              <a:t>４．ロボット動作プログラムを育てよう</a:t>
            </a:r>
            <a:endParaRPr kumimoji="1" lang="en-US" altLang="ja-JP" sz="2400" dirty="0"/>
          </a:p>
        </p:txBody>
      </p:sp>
      <p:sp>
        <p:nvSpPr>
          <p:cNvPr id="5" name="テキスト ボックス 4">
            <a:extLst>
              <a:ext uri="{FF2B5EF4-FFF2-40B4-BE49-F238E27FC236}">
                <a16:creationId xmlns:a16="http://schemas.microsoft.com/office/drawing/2014/main" id="{ACC699E6-DB34-AE77-1182-1A2488F75476}"/>
              </a:ext>
            </a:extLst>
          </p:cNvPr>
          <p:cNvSpPr txBox="1"/>
          <p:nvPr/>
        </p:nvSpPr>
        <p:spPr>
          <a:xfrm>
            <a:off x="1047451" y="1397206"/>
            <a:ext cx="7430239" cy="1077218"/>
          </a:xfrm>
          <a:prstGeom prst="rect">
            <a:avLst/>
          </a:prstGeom>
          <a:solidFill>
            <a:schemeClr val="accent4">
              <a:lumMod val="20000"/>
              <a:lumOff val="80000"/>
            </a:schemeClr>
          </a:solidFill>
        </p:spPr>
        <p:txBody>
          <a:bodyPr wrap="none" rtlCol="0">
            <a:spAutoFit/>
          </a:bodyPr>
          <a:lstStyle/>
          <a:p>
            <a:r>
              <a:rPr kumimoji="1" lang="ja-JP" altLang="en-US" sz="3200" dirty="0"/>
              <a:t>生成</a:t>
            </a:r>
            <a:r>
              <a:rPr kumimoji="1" lang="en-US" altLang="ja-JP" sz="3200" dirty="0"/>
              <a:t>AI</a:t>
            </a:r>
            <a:r>
              <a:rPr kumimoji="1" lang="ja-JP" altLang="en-US" sz="3200" dirty="0"/>
              <a:t>との会話（チャット）を通じて，</a:t>
            </a:r>
            <a:endParaRPr kumimoji="1" lang="en-US" altLang="ja-JP" sz="3200" dirty="0"/>
          </a:p>
          <a:p>
            <a:r>
              <a:rPr kumimoji="1" lang="ja-JP" altLang="en-US" sz="3200" dirty="0"/>
              <a:t>　　　　ロボット動作プログラムを育てよう！</a:t>
            </a:r>
          </a:p>
        </p:txBody>
      </p:sp>
      <p:pic>
        <p:nvPicPr>
          <p:cNvPr id="7" name="図 6">
            <a:extLst>
              <a:ext uri="{FF2B5EF4-FFF2-40B4-BE49-F238E27FC236}">
                <a16:creationId xmlns:a16="http://schemas.microsoft.com/office/drawing/2014/main" id="{A25EF051-4346-21D6-6F63-8F3896F96CCC}"/>
              </a:ext>
            </a:extLst>
          </p:cNvPr>
          <p:cNvPicPr>
            <a:picLocks noChangeAspect="1"/>
          </p:cNvPicPr>
          <p:nvPr/>
        </p:nvPicPr>
        <p:blipFill>
          <a:blip r:embed="rId3"/>
          <a:stretch>
            <a:fillRect/>
          </a:stretch>
        </p:blipFill>
        <p:spPr>
          <a:xfrm>
            <a:off x="1500585" y="4365251"/>
            <a:ext cx="1896596" cy="1755235"/>
          </a:xfrm>
          <a:prstGeom prst="rect">
            <a:avLst/>
          </a:prstGeom>
        </p:spPr>
      </p:pic>
      <p:sp>
        <p:nvSpPr>
          <p:cNvPr id="3" name="スライド番号プレースホルダー 2">
            <a:extLst>
              <a:ext uri="{FF2B5EF4-FFF2-40B4-BE49-F238E27FC236}">
                <a16:creationId xmlns:a16="http://schemas.microsoft.com/office/drawing/2014/main" id="{158E1CA4-4FF9-5706-9D1D-97F9AA16B433}"/>
              </a:ext>
            </a:extLst>
          </p:cNvPr>
          <p:cNvSpPr>
            <a:spLocks noGrp="1"/>
          </p:cNvSpPr>
          <p:nvPr>
            <p:ph type="sldNum" sz="quarter" idx="12"/>
          </p:nvPr>
        </p:nvSpPr>
        <p:spPr>
          <a:xfrm>
            <a:off x="6821933" y="6294205"/>
            <a:ext cx="2057400" cy="365125"/>
          </a:xfrm>
        </p:spPr>
        <p:txBody>
          <a:bodyPr/>
          <a:lstStyle/>
          <a:p>
            <a:fld id="{1DCDAAC1-7D4F-441D-807A-83CCC1492F48}" type="slidenum">
              <a:rPr kumimoji="1" lang="ja-JP" altLang="en-US" smtClean="0"/>
              <a:t>2</a:t>
            </a:fld>
            <a:endParaRPr kumimoji="1" lang="ja-JP" altLang="en-US"/>
          </a:p>
        </p:txBody>
      </p:sp>
      <p:pic>
        <p:nvPicPr>
          <p:cNvPr id="12" name="図 11">
            <a:extLst>
              <a:ext uri="{FF2B5EF4-FFF2-40B4-BE49-F238E27FC236}">
                <a16:creationId xmlns:a16="http://schemas.microsoft.com/office/drawing/2014/main" id="{FF4EBD23-BB52-1D60-C099-BB09F5083E98}"/>
              </a:ext>
            </a:extLst>
          </p:cNvPr>
          <p:cNvPicPr>
            <a:picLocks noChangeAspect="1"/>
          </p:cNvPicPr>
          <p:nvPr/>
        </p:nvPicPr>
        <p:blipFill>
          <a:blip r:embed="rId4"/>
          <a:stretch>
            <a:fillRect/>
          </a:stretch>
        </p:blipFill>
        <p:spPr>
          <a:xfrm>
            <a:off x="6152588" y="4374136"/>
            <a:ext cx="1925830" cy="1699262"/>
          </a:xfrm>
          <a:prstGeom prst="rect">
            <a:avLst/>
          </a:prstGeom>
        </p:spPr>
      </p:pic>
      <p:sp>
        <p:nvSpPr>
          <p:cNvPr id="13" name="字幕 2">
            <a:extLst>
              <a:ext uri="{FF2B5EF4-FFF2-40B4-BE49-F238E27FC236}">
                <a16:creationId xmlns:a16="http://schemas.microsoft.com/office/drawing/2014/main" id="{F60105B2-6529-4DB3-5DD8-F2862AD132E6}"/>
              </a:ext>
            </a:extLst>
          </p:cNvPr>
          <p:cNvSpPr txBox="1">
            <a:spLocks/>
          </p:cNvSpPr>
          <p:nvPr/>
        </p:nvSpPr>
        <p:spPr>
          <a:xfrm>
            <a:off x="4533791" y="6060763"/>
            <a:ext cx="3065570" cy="4965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a:latin typeface="ＭＳ Ｐゴシック" panose="020B0600070205080204" pitchFamily="50" charset="-128"/>
                <a:ea typeface="ＭＳ Ｐゴシック" panose="020B0600070205080204" pitchFamily="50" charset="-128"/>
              </a:rPr>
              <a:t>RDC-ESP32_Type3</a:t>
            </a:r>
            <a:endParaRPr lang="ja-JP" altLang="en-US" dirty="0">
              <a:latin typeface="ＭＳ Ｐゴシック" panose="020B0600070205080204" pitchFamily="50" charset="-128"/>
              <a:ea typeface="ＭＳ Ｐゴシック" panose="020B0600070205080204" pitchFamily="50" charset="-128"/>
            </a:endParaRPr>
          </a:p>
        </p:txBody>
      </p:sp>
      <p:sp>
        <p:nvSpPr>
          <p:cNvPr id="14" name="字幕 2">
            <a:extLst>
              <a:ext uri="{FF2B5EF4-FFF2-40B4-BE49-F238E27FC236}">
                <a16:creationId xmlns:a16="http://schemas.microsoft.com/office/drawing/2014/main" id="{52A467B7-5C2B-11E2-0AC0-C96CFBC3EF2E}"/>
              </a:ext>
            </a:extLst>
          </p:cNvPr>
          <p:cNvSpPr txBox="1">
            <a:spLocks/>
          </p:cNvSpPr>
          <p:nvPr/>
        </p:nvSpPr>
        <p:spPr>
          <a:xfrm>
            <a:off x="1500585" y="6097103"/>
            <a:ext cx="1977068" cy="403307"/>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r>
              <a:rPr lang="en-US" altLang="ja-JP" dirty="0">
                <a:latin typeface="ＭＳ Ｐゴシック" panose="020B0600070205080204" pitchFamily="50" charset="-128"/>
                <a:ea typeface="ＭＳ Ｐゴシック" panose="020B0600070205080204" pitchFamily="50" charset="-128"/>
              </a:rPr>
              <a:t>RDS-X23</a:t>
            </a:r>
            <a:endParaRPr lang="ja-JP" altLang="en-US" dirty="0">
              <a:latin typeface="ＭＳ Ｐゴシック" panose="020B0600070205080204" pitchFamily="50" charset="-128"/>
              <a:ea typeface="ＭＳ Ｐゴシック" panose="020B0600070205080204" pitchFamily="50" charset="-128"/>
            </a:endParaRPr>
          </a:p>
        </p:txBody>
      </p:sp>
      <p:pic>
        <p:nvPicPr>
          <p:cNvPr id="15" name="図 14">
            <a:extLst>
              <a:ext uri="{FF2B5EF4-FFF2-40B4-BE49-F238E27FC236}">
                <a16:creationId xmlns:a16="http://schemas.microsoft.com/office/drawing/2014/main" id="{2D26493B-CEC3-1564-DA24-15AD8D4D3D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3035" y="4386868"/>
            <a:ext cx="2131239" cy="1749144"/>
          </a:xfrm>
          <a:prstGeom prst="rect">
            <a:avLst/>
          </a:prstGeom>
        </p:spPr>
      </p:pic>
    </p:spTree>
    <p:extLst>
      <p:ext uri="{BB962C8B-B14F-4D97-AF65-F5344CB8AC3E}">
        <p14:creationId xmlns:p14="http://schemas.microsoft.com/office/powerpoint/2010/main" val="3697835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002D-8CA9-0FA8-7C86-CD106002BDFA}"/>
            </a:ext>
          </a:extLst>
        </p:cNvPr>
        <p:cNvGrpSpPr/>
        <p:nvPr/>
      </p:nvGrpSpPr>
      <p:grpSpPr>
        <a:xfrm>
          <a:off x="0" y="0"/>
          <a:ext cx="0" cy="0"/>
          <a:chOff x="0" y="0"/>
          <a:chExt cx="0" cy="0"/>
        </a:xfrm>
      </p:grpSpPr>
      <p:cxnSp>
        <p:nvCxnSpPr>
          <p:cNvPr id="32" name="直線コネクタ 31">
            <a:extLst>
              <a:ext uri="{FF2B5EF4-FFF2-40B4-BE49-F238E27FC236}">
                <a16:creationId xmlns:a16="http://schemas.microsoft.com/office/drawing/2014/main" id="{94F72F01-7476-181F-150D-A6031DCFC38F}"/>
              </a:ext>
            </a:extLst>
          </p:cNvPr>
          <p:cNvCxnSpPr>
            <a:cxnSpLocks/>
          </p:cNvCxnSpPr>
          <p:nvPr/>
        </p:nvCxnSpPr>
        <p:spPr>
          <a:xfrm>
            <a:off x="5723233" y="2322635"/>
            <a:ext cx="19538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8A2CAA-4328-29F1-3FF6-F36B7B7AC5F5}"/>
              </a:ext>
            </a:extLst>
          </p:cNvPr>
          <p:cNvCxnSpPr>
            <a:cxnSpLocks/>
          </p:cNvCxnSpPr>
          <p:nvPr/>
        </p:nvCxnSpPr>
        <p:spPr>
          <a:xfrm>
            <a:off x="5723233" y="2566404"/>
            <a:ext cx="1963331"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1A78096-D03A-2850-E125-A32234D98E02}"/>
              </a:ext>
            </a:extLst>
          </p:cNvPr>
          <p:cNvSpPr>
            <a:spLocks noGrp="1"/>
          </p:cNvSpPr>
          <p:nvPr>
            <p:ph type="title"/>
          </p:nvPr>
        </p:nvSpPr>
        <p:spPr>
          <a:xfrm>
            <a:off x="142764" y="198239"/>
            <a:ext cx="7305548" cy="815974"/>
          </a:xfrm>
        </p:spPr>
        <p:txBody>
          <a:bodyPr>
            <a:normAutofit/>
          </a:bodyPr>
          <a:lstStyle/>
          <a:p>
            <a:r>
              <a:rPr kumimoji="1" lang="ja-JP" altLang="en-US" dirty="0"/>
              <a:t>モータの制御</a:t>
            </a:r>
            <a:r>
              <a:rPr kumimoji="1" lang="en-US" altLang="ja-JP" dirty="0"/>
              <a:t>_</a:t>
            </a:r>
            <a:r>
              <a:rPr kumimoji="1" lang="ja-JP" altLang="en-US" dirty="0"/>
              <a:t>回転方向</a:t>
            </a:r>
          </a:p>
        </p:txBody>
      </p:sp>
      <p:pic>
        <p:nvPicPr>
          <p:cNvPr id="4" name="図 3">
            <a:extLst>
              <a:ext uri="{FF2B5EF4-FFF2-40B4-BE49-F238E27FC236}">
                <a16:creationId xmlns:a16="http://schemas.microsoft.com/office/drawing/2014/main" id="{CEEC7F41-4517-6C0C-C0C2-E56A57B80E48}"/>
              </a:ext>
            </a:extLst>
          </p:cNvPr>
          <p:cNvPicPr>
            <a:picLocks noChangeAspect="1"/>
          </p:cNvPicPr>
          <p:nvPr/>
        </p:nvPicPr>
        <p:blipFill>
          <a:blip r:embed="rId3"/>
          <a:stretch>
            <a:fillRect/>
          </a:stretch>
        </p:blipFill>
        <p:spPr>
          <a:xfrm rot="5400000">
            <a:off x="7773642" y="1700354"/>
            <a:ext cx="889983" cy="1540643"/>
          </a:xfrm>
          <a:prstGeom prst="rect">
            <a:avLst/>
          </a:prstGeom>
        </p:spPr>
      </p:pic>
      <p:sp>
        <p:nvSpPr>
          <p:cNvPr id="5" name="テキスト ボックス 4">
            <a:extLst>
              <a:ext uri="{FF2B5EF4-FFF2-40B4-BE49-F238E27FC236}">
                <a16:creationId xmlns:a16="http://schemas.microsoft.com/office/drawing/2014/main" id="{DCF68802-DB12-558D-2EE9-DA1AB6B1EDE0}"/>
              </a:ext>
            </a:extLst>
          </p:cNvPr>
          <p:cNvSpPr txBox="1"/>
          <p:nvPr/>
        </p:nvSpPr>
        <p:spPr>
          <a:xfrm>
            <a:off x="7891566" y="1451352"/>
            <a:ext cx="675185" cy="523220"/>
          </a:xfrm>
          <a:prstGeom prst="rect">
            <a:avLst/>
          </a:prstGeom>
          <a:noFill/>
        </p:spPr>
        <p:txBody>
          <a:bodyPr wrap="none" rtlCol="0">
            <a:spAutoFit/>
          </a:bodyPr>
          <a:lstStyle/>
          <a:p>
            <a:r>
              <a:rPr kumimoji="1" lang="en-US" altLang="ja-JP" sz="2800" dirty="0"/>
              <a:t>M2</a:t>
            </a:r>
          </a:p>
        </p:txBody>
      </p:sp>
      <p:pic>
        <p:nvPicPr>
          <p:cNvPr id="5122" name="Picture 2" descr="CPUのイラスト（コンピューター）">
            <a:extLst>
              <a:ext uri="{FF2B5EF4-FFF2-40B4-BE49-F238E27FC236}">
                <a16:creationId xmlns:a16="http://schemas.microsoft.com/office/drawing/2014/main" id="{148C60E0-EFA5-3846-28FA-E3A1A42F2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03" y="1657949"/>
            <a:ext cx="1723772" cy="14867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横長の集積回路のイラスト">
            <a:extLst>
              <a:ext uri="{FF2B5EF4-FFF2-40B4-BE49-F238E27FC236}">
                <a16:creationId xmlns:a16="http://schemas.microsoft.com/office/drawing/2014/main" id="{AE54E3E5-89B7-0E82-FF22-C91A42E93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509" y="1773435"/>
            <a:ext cx="1334907" cy="133490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5DFED81-C532-5D75-6D45-BF00E0D72C41}"/>
              </a:ext>
            </a:extLst>
          </p:cNvPr>
          <p:cNvSpPr txBox="1"/>
          <p:nvPr/>
        </p:nvSpPr>
        <p:spPr>
          <a:xfrm>
            <a:off x="4218264" y="2953819"/>
            <a:ext cx="1741182" cy="646331"/>
          </a:xfrm>
          <a:prstGeom prst="rect">
            <a:avLst/>
          </a:prstGeom>
          <a:noFill/>
        </p:spPr>
        <p:txBody>
          <a:bodyPr wrap="none" rtlCol="0">
            <a:spAutoFit/>
          </a:bodyPr>
          <a:lstStyle/>
          <a:p>
            <a:r>
              <a:rPr kumimoji="1" lang="en-US" altLang="ja-JP" dirty="0"/>
              <a:t>M2</a:t>
            </a:r>
            <a:r>
              <a:rPr kumimoji="1" lang="ja-JP" altLang="en-US" dirty="0"/>
              <a:t>用の</a:t>
            </a:r>
            <a:endParaRPr kumimoji="1" lang="en-US" altLang="ja-JP" dirty="0"/>
          </a:p>
          <a:p>
            <a:r>
              <a:rPr kumimoji="1" lang="ja-JP" altLang="en-US" dirty="0"/>
              <a:t>モータドライバ</a:t>
            </a:r>
            <a:r>
              <a:rPr kumimoji="1" lang="en-US" altLang="ja-JP" dirty="0"/>
              <a:t>IC</a:t>
            </a:r>
            <a:endParaRPr kumimoji="1" lang="ja-JP" altLang="en-US" dirty="0"/>
          </a:p>
        </p:txBody>
      </p:sp>
      <p:cxnSp>
        <p:nvCxnSpPr>
          <p:cNvPr id="19" name="直線コネクタ 18">
            <a:extLst>
              <a:ext uri="{FF2B5EF4-FFF2-40B4-BE49-F238E27FC236}">
                <a16:creationId xmlns:a16="http://schemas.microsoft.com/office/drawing/2014/main" id="{CC1DD59E-56FA-057F-3CAF-9C0A540774D4}"/>
              </a:ext>
            </a:extLst>
          </p:cNvPr>
          <p:cNvCxnSpPr>
            <a:cxnSpLocks/>
          </p:cNvCxnSpPr>
          <p:nvPr/>
        </p:nvCxnSpPr>
        <p:spPr>
          <a:xfrm>
            <a:off x="2135062" y="202568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6670B93-D934-C393-C876-E849D4B5FC2E}"/>
              </a:ext>
            </a:extLst>
          </p:cNvPr>
          <p:cNvCxnSpPr>
            <a:cxnSpLocks/>
          </p:cNvCxnSpPr>
          <p:nvPr/>
        </p:nvCxnSpPr>
        <p:spPr>
          <a:xfrm>
            <a:off x="2135062" y="256483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D496B1C-09BE-C81A-5788-0254BF565163}"/>
              </a:ext>
            </a:extLst>
          </p:cNvPr>
          <p:cNvSpPr txBox="1"/>
          <p:nvPr/>
        </p:nvSpPr>
        <p:spPr>
          <a:xfrm>
            <a:off x="2152317" y="1559344"/>
            <a:ext cx="2105513"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25</a:t>
            </a:r>
            <a:r>
              <a:rPr kumimoji="1" lang="ja-JP" altLang="en-US" dirty="0"/>
              <a:t>番→</a:t>
            </a:r>
            <a:r>
              <a:rPr kumimoji="1" lang="en-US" altLang="ja-JP" dirty="0">
                <a:solidFill>
                  <a:srgbClr val="FF0000"/>
                </a:solidFill>
              </a:rPr>
              <a:t>HIGH</a:t>
            </a:r>
            <a:r>
              <a:rPr kumimoji="1" lang="en-US" altLang="ja-JP" dirty="0"/>
              <a:t> or </a:t>
            </a:r>
            <a:r>
              <a:rPr kumimoji="1" lang="en-US" altLang="ja-JP" dirty="0">
                <a:solidFill>
                  <a:srgbClr val="002060"/>
                </a:solidFill>
              </a:rPr>
              <a:t>LOW</a:t>
            </a:r>
          </a:p>
        </p:txBody>
      </p:sp>
      <p:sp>
        <p:nvSpPr>
          <p:cNvPr id="23" name="テキスト ボックス 22">
            <a:extLst>
              <a:ext uri="{FF2B5EF4-FFF2-40B4-BE49-F238E27FC236}">
                <a16:creationId xmlns:a16="http://schemas.microsoft.com/office/drawing/2014/main" id="{97486B85-43D0-DB18-BD67-F997A0CF85AE}"/>
              </a:ext>
            </a:extLst>
          </p:cNvPr>
          <p:cNvSpPr txBox="1"/>
          <p:nvPr/>
        </p:nvSpPr>
        <p:spPr>
          <a:xfrm>
            <a:off x="2175354" y="2098493"/>
            <a:ext cx="2105513"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26</a:t>
            </a:r>
            <a:r>
              <a:rPr kumimoji="1" lang="ja-JP" altLang="en-US" dirty="0"/>
              <a:t>番→</a:t>
            </a:r>
            <a:r>
              <a:rPr kumimoji="1" lang="en-US" altLang="ja-JP" dirty="0">
                <a:solidFill>
                  <a:srgbClr val="FF0000"/>
                </a:solidFill>
              </a:rPr>
              <a:t>HIGH</a:t>
            </a:r>
            <a:r>
              <a:rPr kumimoji="1" lang="en-US" altLang="ja-JP" dirty="0"/>
              <a:t> or </a:t>
            </a:r>
            <a:r>
              <a:rPr kumimoji="1" lang="en-US" altLang="ja-JP" dirty="0">
                <a:solidFill>
                  <a:srgbClr val="002060"/>
                </a:solidFill>
              </a:rPr>
              <a:t>LOW</a:t>
            </a:r>
          </a:p>
        </p:txBody>
      </p:sp>
      <p:cxnSp>
        <p:nvCxnSpPr>
          <p:cNvPr id="27" name="直線コネクタ 26">
            <a:extLst>
              <a:ext uri="{FF2B5EF4-FFF2-40B4-BE49-F238E27FC236}">
                <a16:creationId xmlns:a16="http://schemas.microsoft.com/office/drawing/2014/main" id="{0EF1AEE5-7D17-25E1-8865-6846FE35EFD4}"/>
              </a:ext>
            </a:extLst>
          </p:cNvPr>
          <p:cNvCxnSpPr>
            <a:cxnSpLocks/>
          </p:cNvCxnSpPr>
          <p:nvPr/>
        </p:nvCxnSpPr>
        <p:spPr>
          <a:xfrm>
            <a:off x="2152317" y="3212534"/>
            <a:ext cx="16272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901650A-6C73-B7DA-1E0B-644B5108763B}"/>
              </a:ext>
            </a:extLst>
          </p:cNvPr>
          <p:cNvSpPr txBox="1"/>
          <p:nvPr/>
        </p:nvSpPr>
        <p:spPr>
          <a:xfrm>
            <a:off x="2167338" y="2761985"/>
            <a:ext cx="651140"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b="1" dirty="0">
                <a:solidFill>
                  <a:srgbClr val="FF0000"/>
                </a:solidFill>
              </a:rPr>
              <a:t>27</a:t>
            </a:r>
            <a:r>
              <a:rPr kumimoji="1" lang="ja-JP" altLang="en-US" b="1" dirty="0">
                <a:solidFill>
                  <a:srgbClr val="FF0000"/>
                </a:solidFill>
              </a:rPr>
              <a:t>番</a:t>
            </a:r>
            <a:endParaRPr kumimoji="1" lang="en-US" altLang="ja-JP" b="1" dirty="0">
              <a:solidFill>
                <a:srgbClr val="FF0000"/>
              </a:solidFill>
            </a:endParaRPr>
          </a:p>
        </p:txBody>
      </p:sp>
      <p:sp>
        <p:nvSpPr>
          <p:cNvPr id="29" name="テキスト ボックス 28">
            <a:extLst>
              <a:ext uri="{FF2B5EF4-FFF2-40B4-BE49-F238E27FC236}">
                <a16:creationId xmlns:a16="http://schemas.microsoft.com/office/drawing/2014/main" id="{5C75381E-34C0-78EF-F95F-7CE2242291AE}"/>
              </a:ext>
            </a:extLst>
          </p:cNvPr>
          <p:cNvSpPr txBox="1"/>
          <p:nvPr/>
        </p:nvSpPr>
        <p:spPr>
          <a:xfrm>
            <a:off x="142764" y="3937074"/>
            <a:ext cx="6072881" cy="2308324"/>
          </a:xfrm>
          <a:prstGeom prst="rect">
            <a:avLst/>
          </a:prstGeom>
          <a:noFill/>
        </p:spPr>
        <p:txBody>
          <a:bodyPr wrap="none" rtlCol="0">
            <a:spAutoFit/>
          </a:bodyPr>
          <a:lstStyle/>
          <a:p>
            <a:r>
              <a:rPr kumimoji="1" lang="ja-JP" altLang="en-US" sz="2400" b="1" dirty="0">
                <a:solidFill>
                  <a:srgbClr val="00B050"/>
                </a:solidFill>
              </a:rPr>
              <a:t>プログラムから</a:t>
            </a:r>
            <a:endParaRPr kumimoji="1" lang="en-US" altLang="ja-JP" sz="2400" b="1" dirty="0">
              <a:solidFill>
                <a:srgbClr val="00B050"/>
              </a:solidFill>
            </a:endParaRPr>
          </a:p>
          <a:p>
            <a:r>
              <a:rPr kumimoji="1" lang="en-US" altLang="ja-JP" sz="2400" dirty="0"/>
              <a:t>M2</a:t>
            </a:r>
            <a:r>
              <a:rPr kumimoji="1" lang="ja-JP" altLang="en-US" sz="2400" dirty="0"/>
              <a:t>用モータドライバ</a:t>
            </a:r>
            <a:r>
              <a:rPr kumimoji="1" lang="en-US" altLang="ja-JP" sz="2400" dirty="0"/>
              <a:t>IC</a:t>
            </a:r>
            <a:r>
              <a:rPr kumimoji="1" lang="ja-JP" altLang="en-US" sz="2400" dirty="0"/>
              <a:t>に繋がる</a:t>
            </a:r>
            <a:endParaRPr kumimoji="1" lang="en-US" altLang="ja-JP" sz="2400" dirty="0"/>
          </a:p>
          <a:p>
            <a:r>
              <a:rPr kumimoji="1" lang="ja-JP" altLang="en-US" sz="2400" dirty="0"/>
              <a:t>デジタル２本の</a:t>
            </a:r>
            <a:r>
              <a:rPr kumimoji="1" lang="en-US" altLang="ja-JP" sz="2400" dirty="0"/>
              <a:t>pin</a:t>
            </a:r>
            <a:r>
              <a:rPr kumimoji="1" lang="ja-JP" altLang="en-US" sz="2400" dirty="0"/>
              <a:t>へ，</a:t>
            </a:r>
            <a:endParaRPr kumimoji="1" lang="en-US" altLang="ja-JP" sz="2400" dirty="0"/>
          </a:p>
          <a:p>
            <a:r>
              <a:rPr kumimoji="1" lang="ja-JP" altLang="en-US" sz="2400" dirty="0"/>
              <a:t>　</a:t>
            </a:r>
            <a:r>
              <a:rPr kumimoji="1" lang="en-US" altLang="ja-JP" sz="2400" dirty="0">
                <a:solidFill>
                  <a:srgbClr val="FF0000"/>
                </a:solidFill>
              </a:rPr>
              <a:t>HIGH</a:t>
            </a:r>
            <a:r>
              <a:rPr kumimoji="1" lang="ja-JP" altLang="en-US" sz="2400" dirty="0">
                <a:solidFill>
                  <a:srgbClr val="FF0000"/>
                </a:solidFill>
              </a:rPr>
              <a:t>（高い）</a:t>
            </a:r>
            <a:r>
              <a:rPr kumimoji="1" lang="ja-JP" altLang="en-US" sz="2400" dirty="0"/>
              <a:t>か</a:t>
            </a:r>
            <a:r>
              <a:rPr kumimoji="1" lang="en-US" altLang="ja-JP" sz="2400" dirty="0">
                <a:solidFill>
                  <a:srgbClr val="002060"/>
                </a:solidFill>
              </a:rPr>
              <a:t>LOW</a:t>
            </a:r>
            <a:r>
              <a:rPr kumimoji="1" lang="ja-JP" altLang="en-US" sz="2400" dirty="0">
                <a:solidFill>
                  <a:srgbClr val="002060"/>
                </a:solidFill>
              </a:rPr>
              <a:t>（低い）</a:t>
            </a:r>
            <a:r>
              <a:rPr kumimoji="1" lang="ja-JP" altLang="en-US" sz="2400" dirty="0"/>
              <a:t>を指定</a:t>
            </a:r>
            <a:endParaRPr kumimoji="1" lang="en-US" altLang="ja-JP" sz="2400" dirty="0"/>
          </a:p>
          <a:p>
            <a:r>
              <a:rPr kumimoji="1" lang="en-US" altLang="ja-JP" sz="2400" dirty="0"/>
              <a:t>M2</a:t>
            </a:r>
            <a:r>
              <a:rPr kumimoji="1" lang="ja-JP" altLang="en-US" sz="2400" dirty="0"/>
              <a:t>モータの回転方向</a:t>
            </a:r>
            <a:endParaRPr kumimoji="1" lang="en-US" altLang="ja-JP" sz="2400" dirty="0"/>
          </a:p>
          <a:p>
            <a:r>
              <a:rPr kumimoji="1" lang="ja-JP" altLang="en-US" sz="2400" dirty="0"/>
              <a:t>　正転（</a:t>
            </a:r>
            <a:r>
              <a:rPr kumimoji="1" lang="en-US" altLang="ja-JP" sz="2400" dirty="0"/>
              <a:t>CW</a:t>
            </a:r>
            <a:r>
              <a:rPr kumimoji="1" lang="ja-JP" altLang="en-US" sz="2400" dirty="0"/>
              <a:t>）・逆転（</a:t>
            </a:r>
            <a:r>
              <a:rPr kumimoji="1" lang="en-US" altLang="ja-JP" sz="2400" dirty="0"/>
              <a:t>CCW</a:t>
            </a:r>
            <a:r>
              <a:rPr kumimoji="1" lang="ja-JP" altLang="en-US" sz="2400" dirty="0"/>
              <a:t>）・停止（</a:t>
            </a:r>
            <a:r>
              <a:rPr kumimoji="1" lang="en-US" altLang="ja-JP" sz="2400" dirty="0"/>
              <a:t>STOP</a:t>
            </a:r>
            <a:r>
              <a:rPr kumimoji="1" lang="ja-JP" altLang="en-US" sz="2400" dirty="0"/>
              <a:t>）の指示</a:t>
            </a:r>
          </a:p>
        </p:txBody>
      </p:sp>
      <p:sp>
        <p:nvSpPr>
          <p:cNvPr id="35" name="矢印: 右 34">
            <a:extLst>
              <a:ext uri="{FF2B5EF4-FFF2-40B4-BE49-F238E27FC236}">
                <a16:creationId xmlns:a16="http://schemas.microsoft.com/office/drawing/2014/main" id="{E142D6E3-7A98-3F2B-D39A-FDBE1572C42D}"/>
              </a:ext>
            </a:extLst>
          </p:cNvPr>
          <p:cNvSpPr/>
          <p:nvPr/>
        </p:nvSpPr>
        <p:spPr>
          <a:xfrm>
            <a:off x="5679153" y="5019731"/>
            <a:ext cx="676275" cy="552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5E86035E-2510-5AA0-53FC-294807FB4DA2}"/>
              </a:ext>
            </a:extLst>
          </p:cNvPr>
          <p:cNvSpPr/>
          <p:nvPr/>
        </p:nvSpPr>
        <p:spPr>
          <a:xfrm>
            <a:off x="142764" y="1042430"/>
            <a:ext cx="6524625" cy="2615112"/>
          </a:xfrm>
          <a:prstGeom prst="roundRect">
            <a:avLst>
              <a:gd name="adj" fmla="val 12684"/>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a:extLst>
              <a:ext uri="{FF2B5EF4-FFF2-40B4-BE49-F238E27FC236}">
                <a16:creationId xmlns:a16="http://schemas.microsoft.com/office/drawing/2014/main" id="{81A31A0D-89A4-315D-2506-ABC369EE6CCF}"/>
              </a:ext>
            </a:extLst>
          </p:cNvPr>
          <p:cNvPicPr>
            <a:picLocks noChangeAspect="1"/>
          </p:cNvPicPr>
          <p:nvPr/>
        </p:nvPicPr>
        <p:blipFill>
          <a:blip r:embed="rId6"/>
          <a:stretch>
            <a:fillRect/>
          </a:stretch>
        </p:blipFill>
        <p:spPr>
          <a:xfrm>
            <a:off x="868323" y="1150428"/>
            <a:ext cx="467931" cy="385977"/>
          </a:xfrm>
          <a:prstGeom prst="rect">
            <a:avLst/>
          </a:prstGeom>
        </p:spPr>
      </p:pic>
      <p:pic>
        <p:nvPicPr>
          <p:cNvPr id="16" name="図 15">
            <a:extLst>
              <a:ext uri="{FF2B5EF4-FFF2-40B4-BE49-F238E27FC236}">
                <a16:creationId xmlns:a16="http://schemas.microsoft.com/office/drawing/2014/main" id="{49DAB8A1-FD3B-05DB-A445-251C0C6AE114}"/>
              </a:ext>
            </a:extLst>
          </p:cNvPr>
          <p:cNvPicPr>
            <a:picLocks noChangeAspect="1"/>
          </p:cNvPicPr>
          <p:nvPr/>
        </p:nvPicPr>
        <p:blipFill>
          <a:blip r:embed="rId7"/>
          <a:stretch>
            <a:fillRect/>
          </a:stretch>
        </p:blipFill>
        <p:spPr>
          <a:xfrm>
            <a:off x="5938510" y="1744010"/>
            <a:ext cx="1228896" cy="1314633"/>
          </a:xfrm>
          <a:prstGeom prst="rect">
            <a:avLst/>
          </a:prstGeom>
        </p:spPr>
      </p:pic>
      <p:sp>
        <p:nvSpPr>
          <p:cNvPr id="13" name="テキスト ボックス 12">
            <a:extLst>
              <a:ext uri="{FF2B5EF4-FFF2-40B4-BE49-F238E27FC236}">
                <a16:creationId xmlns:a16="http://schemas.microsoft.com/office/drawing/2014/main" id="{1B98403B-7B43-9048-D0D5-7DA529F5483F}"/>
              </a:ext>
            </a:extLst>
          </p:cNvPr>
          <p:cNvSpPr txBox="1"/>
          <p:nvPr/>
        </p:nvSpPr>
        <p:spPr>
          <a:xfrm>
            <a:off x="7275051" y="3762424"/>
            <a:ext cx="1503938" cy="923330"/>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正転（</a:t>
            </a:r>
            <a:r>
              <a:rPr kumimoji="1" lang="en-US" altLang="ja-JP" dirty="0"/>
              <a:t>CW</a:t>
            </a:r>
            <a:r>
              <a:rPr kumimoji="1" lang="ja-JP" altLang="en-US" dirty="0"/>
              <a:t>）</a:t>
            </a:r>
            <a:endParaRPr kumimoji="1" lang="en-US" altLang="ja-JP" dirty="0"/>
          </a:p>
          <a:p>
            <a:r>
              <a:rPr kumimoji="1" lang="ja-JP" altLang="en-US" dirty="0"/>
              <a:t>　</a:t>
            </a:r>
            <a:r>
              <a:rPr kumimoji="1" lang="en-US" altLang="ja-JP" dirty="0"/>
              <a:t>25</a:t>
            </a:r>
            <a:r>
              <a:rPr kumimoji="1" lang="ja-JP" altLang="en-US" dirty="0"/>
              <a:t>番←</a:t>
            </a:r>
            <a:r>
              <a:rPr kumimoji="1" lang="en-US" altLang="ja-JP" dirty="0">
                <a:solidFill>
                  <a:srgbClr val="FF0000"/>
                </a:solidFill>
              </a:rPr>
              <a:t>HIGH</a:t>
            </a:r>
          </a:p>
          <a:p>
            <a:r>
              <a:rPr kumimoji="1" lang="ja-JP" altLang="en-US" dirty="0"/>
              <a:t>　</a:t>
            </a:r>
            <a:r>
              <a:rPr kumimoji="1" lang="en-US" altLang="ja-JP" dirty="0"/>
              <a:t>26</a:t>
            </a:r>
            <a:r>
              <a:rPr kumimoji="1" lang="ja-JP" altLang="en-US" dirty="0"/>
              <a:t>番←</a:t>
            </a:r>
            <a:r>
              <a:rPr kumimoji="1" lang="en-US" altLang="ja-JP" dirty="0">
                <a:solidFill>
                  <a:srgbClr val="002060"/>
                </a:solidFill>
              </a:rPr>
              <a:t>LOW</a:t>
            </a:r>
          </a:p>
        </p:txBody>
      </p:sp>
      <p:sp>
        <p:nvSpPr>
          <p:cNvPr id="14" name="テキスト ボックス 13">
            <a:extLst>
              <a:ext uri="{FF2B5EF4-FFF2-40B4-BE49-F238E27FC236}">
                <a16:creationId xmlns:a16="http://schemas.microsoft.com/office/drawing/2014/main" id="{DCD7F1F9-569D-DBF7-F02A-12542E8EB7DB}"/>
              </a:ext>
            </a:extLst>
          </p:cNvPr>
          <p:cNvSpPr txBox="1"/>
          <p:nvPr/>
        </p:nvSpPr>
        <p:spPr>
          <a:xfrm>
            <a:off x="7287587" y="4796384"/>
            <a:ext cx="1503938" cy="923330"/>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逆転（</a:t>
            </a:r>
            <a:r>
              <a:rPr kumimoji="1" lang="en-US" altLang="ja-JP" dirty="0"/>
              <a:t>CCW</a:t>
            </a:r>
            <a:r>
              <a:rPr kumimoji="1" lang="ja-JP" altLang="en-US" dirty="0"/>
              <a:t>）</a:t>
            </a:r>
            <a:endParaRPr kumimoji="1" lang="en-US" altLang="ja-JP" dirty="0"/>
          </a:p>
          <a:p>
            <a:r>
              <a:rPr kumimoji="1" lang="ja-JP" altLang="en-US" dirty="0"/>
              <a:t>　</a:t>
            </a:r>
            <a:r>
              <a:rPr kumimoji="1" lang="en-US" altLang="ja-JP" dirty="0"/>
              <a:t>25</a:t>
            </a:r>
            <a:r>
              <a:rPr kumimoji="1" lang="ja-JP" altLang="en-US" dirty="0"/>
              <a:t>番←</a:t>
            </a:r>
            <a:r>
              <a:rPr kumimoji="1" lang="en-US" altLang="ja-JP" dirty="0">
                <a:solidFill>
                  <a:srgbClr val="002060"/>
                </a:solidFill>
              </a:rPr>
              <a:t>LOW</a:t>
            </a:r>
          </a:p>
          <a:p>
            <a:r>
              <a:rPr kumimoji="1" lang="ja-JP" altLang="en-US" dirty="0"/>
              <a:t>　</a:t>
            </a:r>
            <a:r>
              <a:rPr kumimoji="1" lang="en-US" altLang="ja-JP" dirty="0"/>
              <a:t>26</a:t>
            </a:r>
            <a:r>
              <a:rPr kumimoji="1" lang="ja-JP" altLang="en-US" dirty="0"/>
              <a:t>番←</a:t>
            </a:r>
            <a:r>
              <a:rPr kumimoji="1" lang="en-US" altLang="ja-JP" dirty="0">
                <a:solidFill>
                  <a:srgbClr val="FF0000"/>
                </a:solidFill>
              </a:rPr>
              <a:t>HIGH</a:t>
            </a:r>
          </a:p>
        </p:txBody>
      </p:sp>
      <p:sp>
        <p:nvSpPr>
          <p:cNvPr id="15" name="テキスト ボックス 14">
            <a:extLst>
              <a:ext uri="{FF2B5EF4-FFF2-40B4-BE49-F238E27FC236}">
                <a16:creationId xmlns:a16="http://schemas.microsoft.com/office/drawing/2014/main" id="{737131CD-F00E-6EE9-D7BB-13E247C461A9}"/>
              </a:ext>
            </a:extLst>
          </p:cNvPr>
          <p:cNvSpPr txBox="1"/>
          <p:nvPr/>
        </p:nvSpPr>
        <p:spPr>
          <a:xfrm>
            <a:off x="7262516" y="5830344"/>
            <a:ext cx="1459502" cy="923330"/>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停止（</a:t>
            </a:r>
            <a:r>
              <a:rPr kumimoji="1" lang="en-US" altLang="ja-JP" dirty="0"/>
              <a:t>STOP</a:t>
            </a:r>
            <a:r>
              <a:rPr kumimoji="1" lang="ja-JP" altLang="en-US" dirty="0"/>
              <a:t>）</a:t>
            </a:r>
            <a:endParaRPr kumimoji="1" lang="en-US" altLang="ja-JP" dirty="0"/>
          </a:p>
          <a:p>
            <a:r>
              <a:rPr kumimoji="1" lang="ja-JP" altLang="en-US" dirty="0"/>
              <a:t>　</a:t>
            </a:r>
            <a:r>
              <a:rPr kumimoji="1" lang="en-US" altLang="ja-JP" dirty="0"/>
              <a:t>25</a:t>
            </a:r>
            <a:r>
              <a:rPr kumimoji="1" lang="ja-JP" altLang="en-US" dirty="0"/>
              <a:t>番←</a:t>
            </a:r>
            <a:r>
              <a:rPr kumimoji="1" lang="en-US" altLang="ja-JP" dirty="0">
                <a:solidFill>
                  <a:srgbClr val="002060"/>
                </a:solidFill>
              </a:rPr>
              <a:t>LOW</a:t>
            </a:r>
          </a:p>
          <a:p>
            <a:r>
              <a:rPr kumimoji="1" lang="ja-JP" altLang="en-US" dirty="0"/>
              <a:t>　</a:t>
            </a:r>
            <a:r>
              <a:rPr kumimoji="1" lang="en-US" altLang="ja-JP" dirty="0"/>
              <a:t>26</a:t>
            </a:r>
            <a:r>
              <a:rPr kumimoji="1" lang="ja-JP" altLang="en-US" dirty="0"/>
              <a:t>番←</a:t>
            </a:r>
            <a:r>
              <a:rPr kumimoji="1" lang="en-US" altLang="ja-JP" dirty="0">
                <a:solidFill>
                  <a:srgbClr val="002060"/>
                </a:solidFill>
              </a:rPr>
              <a:t>LOW</a:t>
            </a:r>
          </a:p>
        </p:txBody>
      </p:sp>
      <p:sp>
        <p:nvSpPr>
          <p:cNvPr id="17" name="テキスト ボックス 16">
            <a:extLst>
              <a:ext uri="{FF2B5EF4-FFF2-40B4-BE49-F238E27FC236}">
                <a16:creationId xmlns:a16="http://schemas.microsoft.com/office/drawing/2014/main" id="{8892CAAE-239E-9A81-F457-18A7DAA607E7}"/>
              </a:ext>
            </a:extLst>
          </p:cNvPr>
          <p:cNvSpPr txBox="1"/>
          <p:nvPr/>
        </p:nvSpPr>
        <p:spPr>
          <a:xfrm>
            <a:off x="6507463" y="4387339"/>
            <a:ext cx="615553" cy="1839606"/>
          </a:xfrm>
          <a:prstGeom prst="rect">
            <a:avLst/>
          </a:prstGeom>
          <a:noFill/>
        </p:spPr>
        <p:txBody>
          <a:bodyPr vert="eaVert" wrap="none" rtlCol="0">
            <a:spAutoFit/>
          </a:bodyPr>
          <a:lstStyle/>
          <a:p>
            <a:r>
              <a:rPr kumimoji="1" lang="ja-JP" altLang="en-US" sz="2800" dirty="0"/>
              <a:t>組み合わせ</a:t>
            </a:r>
          </a:p>
        </p:txBody>
      </p:sp>
      <p:sp>
        <p:nvSpPr>
          <p:cNvPr id="3" name="矢印: 左カーブ 2">
            <a:extLst>
              <a:ext uri="{FF2B5EF4-FFF2-40B4-BE49-F238E27FC236}">
                <a16:creationId xmlns:a16="http://schemas.microsoft.com/office/drawing/2014/main" id="{C1B1E75C-E642-4B41-9532-A2EC05BCE658}"/>
              </a:ext>
            </a:extLst>
          </p:cNvPr>
          <p:cNvSpPr/>
          <p:nvPr/>
        </p:nvSpPr>
        <p:spPr>
          <a:xfrm>
            <a:off x="978490" y="6319115"/>
            <a:ext cx="247596" cy="411629"/>
          </a:xfrm>
          <a:prstGeom prst="curvedLeftArrow">
            <a:avLst>
              <a:gd name="adj1" fmla="val 25000"/>
              <a:gd name="adj2" fmla="val 75046"/>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矢印: 左カーブ 5">
            <a:extLst>
              <a:ext uri="{FF2B5EF4-FFF2-40B4-BE49-F238E27FC236}">
                <a16:creationId xmlns:a16="http://schemas.microsoft.com/office/drawing/2014/main" id="{C99002B2-6852-FE28-34C0-05398043FC94}"/>
              </a:ext>
            </a:extLst>
          </p:cNvPr>
          <p:cNvSpPr/>
          <p:nvPr/>
        </p:nvSpPr>
        <p:spPr>
          <a:xfrm rot="10800000" flipH="1">
            <a:off x="2581948" y="6245398"/>
            <a:ext cx="247596" cy="450501"/>
          </a:xfrm>
          <a:prstGeom prst="curvedLeftArrow">
            <a:avLst>
              <a:gd name="adj1" fmla="val 25000"/>
              <a:gd name="adj2" fmla="val 64203"/>
              <a:gd name="adj3" fmla="val 25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B2844685-CF99-9F1B-A2CD-EE25E2BD6AB3}"/>
              </a:ext>
            </a:extLst>
          </p:cNvPr>
          <p:cNvSpPr txBox="1"/>
          <p:nvPr/>
        </p:nvSpPr>
        <p:spPr>
          <a:xfrm>
            <a:off x="4108667" y="6226945"/>
            <a:ext cx="843436" cy="461665"/>
          </a:xfrm>
          <a:prstGeom prst="rect">
            <a:avLst/>
          </a:prstGeom>
          <a:noFill/>
        </p:spPr>
        <p:txBody>
          <a:bodyPr wrap="none" rtlCol="0">
            <a:spAutoFit/>
          </a:bodyPr>
          <a:lstStyle/>
          <a:p>
            <a:r>
              <a:rPr kumimoji="1" lang="en-US" altLang="ja-JP" sz="2400" b="1" dirty="0"/>
              <a:t>STOP</a:t>
            </a:r>
            <a:endParaRPr kumimoji="1" lang="ja-JP" altLang="en-US" sz="2400" b="1" dirty="0"/>
          </a:p>
        </p:txBody>
      </p:sp>
      <p:sp>
        <p:nvSpPr>
          <p:cNvPr id="8" name="スライド番号プレースホルダー 7">
            <a:extLst>
              <a:ext uri="{FF2B5EF4-FFF2-40B4-BE49-F238E27FC236}">
                <a16:creationId xmlns:a16="http://schemas.microsoft.com/office/drawing/2014/main" id="{2D2C443D-73F8-F068-C566-3D6A5A98B793}"/>
              </a:ext>
            </a:extLst>
          </p:cNvPr>
          <p:cNvSpPr>
            <a:spLocks noGrp="1"/>
          </p:cNvSpPr>
          <p:nvPr>
            <p:ph type="sldNum" sz="quarter" idx="12"/>
          </p:nvPr>
        </p:nvSpPr>
        <p:spPr/>
        <p:txBody>
          <a:bodyPr/>
          <a:lstStyle/>
          <a:p>
            <a:fld id="{1DCDAAC1-7D4F-441D-807A-83CCC1492F48}" type="slidenum">
              <a:rPr kumimoji="1" lang="ja-JP" altLang="en-US" smtClean="0"/>
              <a:t>20</a:t>
            </a:fld>
            <a:endParaRPr kumimoji="1" lang="ja-JP" altLang="en-US"/>
          </a:p>
        </p:txBody>
      </p:sp>
      <p:sp>
        <p:nvSpPr>
          <p:cNvPr id="9" name="テキスト ボックス 8">
            <a:extLst>
              <a:ext uri="{FF2B5EF4-FFF2-40B4-BE49-F238E27FC236}">
                <a16:creationId xmlns:a16="http://schemas.microsoft.com/office/drawing/2014/main" id="{03E08FA6-C65D-CE1B-2847-C9D040FFB73D}"/>
              </a:ext>
            </a:extLst>
          </p:cNvPr>
          <p:cNvSpPr txBox="1"/>
          <p:nvPr/>
        </p:nvSpPr>
        <p:spPr>
          <a:xfrm>
            <a:off x="1336254" y="1169118"/>
            <a:ext cx="2519601" cy="369332"/>
          </a:xfrm>
          <a:prstGeom prst="rect">
            <a:avLst/>
          </a:prstGeom>
          <a:noFill/>
        </p:spPr>
        <p:txBody>
          <a:bodyPr wrap="none" rtlCol="0">
            <a:spAutoFit/>
          </a:bodyPr>
          <a:lstStyle/>
          <a:p>
            <a:r>
              <a:rPr kumimoji="1" lang="en-US" altLang="ja-JP" dirty="0"/>
              <a:t>RDC-ESP32TYPE</a:t>
            </a:r>
            <a:r>
              <a:rPr kumimoji="1" lang="ja-JP" altLang="en-US" dirty="0"/>
              <a:t>３の内部</a:t>
            </a:r>
          </a:p>
        </p:txBody>
      </p:sp>
    </p:spTree>
    <p:extLst>
      <p:ext uri="{BB962C8B-B14F-4D97-AF65-F5344CB8AC3E}">
        <p14:creationId xmlns:p14="http://schemas.microsoft.com/office/powerpoint/2010/main" val="67734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3742-4E35-78B5-81DB-2D58A8C13DE6}"/>
            </a:ext>
          </a:extLst>
        </p:cNvPr>
        <p:cNvGrpSpPr/>
        <p:nvPr/>
      </p:nvGrpSpPr>
      <p:grpSpPr>
        <a:xfrm>
          <a:off x="0" y="0"/>
          <a:ext cx="0" cy="0"/>
          <a:chOff x="0" y="0"/>
          <a:chExt cx="0" cy="0"/>
        </a:xfrm>
      </p:grpSpPr>
      <p:cxnSp>
        <p:nvCxnSpPr>
          <p:cNvPr id="32" name="直線コネクタ 31">
            <a:extLst>
              <a:ext uri="{FF2B5EF4-FFF2-40B4-BE49-F238E27FC236}">
                <a16:creationId xmlns:a16="http://schemas.microsoft.com/office/drawing/2014/main" id="{D9D7B1C3-FB59-180E-33B3-6234484F505F}"/>
              </a:ext>
            </a:extLst>
          </p:cNvPr>
          <p:cNvCxnSpPr>
            <a:cxnSpLocks/>
          </p:cNvCxnSpPr>
          <p:nvPr/>
        </p:nvCxnSpPr>
        <p:spPr>
          <a:xfrm>
            <a:off x="5723233" y="2322635"/>
            <a:ext cx="19538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07780FA-0CF8-0877-DAFD-342B7995A175}"/>
              </a:ext>
            </a:extLst>
          </p:cNvPr>
          <p:cNvCxnSpPr>
            <a:cxnSpLocks/>
          </p:cNvCxnSpPr>
          <p:nvPr/>
        </p:nvCxnSpPr>
        <p:spPr>
          <a:xfrm>
            <a:off x="5723233" y="2566404"/>
            <a:ext cx="1963331"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CFD64D16-CFDC-98E6-E0D5-B35B7C8E9BFA}"/>
              </a:ext>
            </a:extLst>
          </p:cNvPr>
          <p:cNvSpPr>
            <a:spLocks noGrp="1"/>
          </p:cNvSpPr>
          <p:nvPr>
            <p:ph type="title"/>
          </p:nvPr>
        </p:nvSpPr>
        <p:spPr>
          <a:xfrm>
            <a:off x="142764" y="198239"/>
            <a:ext cx="7305548" cy="815974"/>
          </a:xfrm>
        </p:spPr>
        <p:txBody>
          <a:bodyPr>
            <a:normAutofit/>
          </a:bodyPr>
          <a:lstStyle/>
          <a:p>
            <a:r>
              <a:rPr kumimoji="1" lang="ja-JP" altLang="en-US" dirty="0"/>
              <a:t>モータの制御</a:t>
            </a:r>
            <a:r>
              <a:rPr kumimoji="1" lang="en-US" altLang="ja-JP" dirty="0"/>
              <a:t>_</a:t>
            </a:r>
            <a:r>
              <a:rPr kumimoji="1" lang="ja-JP" altLang="en-US" dirty="0"/>
              <a:t>出力調整</a:t>
            </a:r>
          </a:p>
        </p:txBody>
      </p:sp>
      <p:pic>
        <p:nvPicPr>
          <p:cNvPr id="4" name="図 3">
            <a:extLst>
              <a:ext uri="{FF2B5EF4-FFF2-40B4-BE49-F238E27FC236}">
                <a16:creationId xmlns:a16="http://schemas.microsoft.com/office/drawing/2014/main" id="{5A64E1A6-BF41-1C42-D174-4CF623E2F5FA}"/>
              </a:ext>
            </a:extLst>
          </p:cNvPr>
          <p:cNvPicPr>
            <a:picLocks noChangeAspect="1"/>
          </p:cNvPicPr>
          <p:nvPr/>
        </p:nvPicPr>
        <p:blipFill>
          <a:blip r:embed="rId3"/>
          <a:stretch>
            <a:fillRect/>
          </a:stretch>
        </p:blipFill>
        <p:spPr>
          <a:xfrm rot="5400000">
            <a:off x="7773642" y="1700354"/>
            <a:ext cx="889983" cy="1540643"/>
          </a:xfrm>
          <a:prstGeom prst="rect">
            <a:avLst/>
          </a:prstGeom>
        </p:spPr>
      </p:pic>
      <p:sp>
        <p:nvSpPr>
          <p:cNvPr id="5" name="テキスト ボックス 4">
            <a:extLst>
              <a:ext uri="{FF2B5EF4-FFF2-40B4-BE49-F238E27FC236}">
                <a16:creationId xmlns:a16="http://schemas.microsoft.com/office/drawing/2014/main" id="{F52B686F-1B3C-6837-EA61-548B4AE10D8E}"/>
              </a:ext>
            </a:extLst>
          </p:cNvPr>
          <p:cNvSpPr txBox="1"/>
          <p:nvPr/>
        </p:nvSpPr>
        <p:spPr>
          <a:xfrm>
            <a:off x="7891566" y="1451352"/>
            <a:ext cx="675185" cy="523220"/>
          </a:xfrm>
          <a:prstGeom prst="rect">
            <a:avLst/>
          </a:prstGeom>
          <a:noFill/>
        </p:spPr>
        <p:txBody>
          <a:bodyPr wrap="none" rtlCol="0">
            <a:spAutoFit/>
          </a:bodyPr>
          <a:lstStyle/>
          <a:p>
            <a:r>
              <a:rPr kumimoji="1" lang="en-US" altLang="ja-JP" sz="2800" dirty="0"/>
              <a:t>M2</a:t>
            </a:r>
          </a:p>
        </p:txBody>
      </p:sp>
      <p:pic>
        <p:nvPicPr>
          <p:cNvPr id="5122" name="Picture 2" descr="CPUのイラスト（コンピューター）">
            <a:extLst>
              <a:ext uri="{FF2B5EF4-FFF2-40B4-BE49-F238E27FC236}">
                <a16:creationId xmlns:a16="http://schemas.microsoft.com/office/drawing/2014/main" id="{FF80ED74-8143-BE83-F9E6-8E04D9145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03" y="1657949"/>
            <a:ext cx="1723772" cy="14867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横長の集積回路のイラスト">
            <a:extLst>
              <a:ext uri="{FF2B5EF4-FFF2-40B4-BE49-F238E27FC236}">
                <a16:creationId xmlns:a16="http://schemas.microsoft.com/office/drawing/2014/main" id="{0E307471-1D9D-2FEF-03A6-5F429284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199" y="1773435"/>
            <a:ext cx="1334907" cy="133490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99D23A1-FB08-D450-9BA7-4857F1A8F464}"/>
              </a:ext>
            </a:extLst>
          </p:cNvPr>
          <p:cNvSpPr txBox="1"/>
          <p:nvPr/>
        </p:nvSpPr>
        <p:spPr>
          <a:xfrm>
            <a:off x="4218264" y="2953819"/>
            <a:ext cx="1741182" cy="646331"/>
          </a:xfrm>
          <a:prstGeom prst="rect">
            <a:avLst/>
          </a:prstGeom>
          <a:noFill/>
        </p:spPr>
        <p:txBody>
          <a:bodyPr wrap="none" rtlCol="0">
            <a:spAutoFit/>
          </a:bodyPr>
          <a:lstStyle/>
          <a:p>
            <a:r>
              <a:rPr kumimoji="1" lang="en-US" altLang="ja-JP" dirty="0"/>
              <a:t>M2</a:t>
            </a:r>
            <a:r>
              <a:rPr kumimoji="1" lang="ja-JP" altLang="en-US" dirty="0"/>
              <a:t>用の</a:t>
            </a:r>
            <a:endParaRPr kumimoji="1" lang="en-US" altLang="ja-JP" dirty="0"/>
          </a:p>
          <a:p>
            <a:r>
              <a:rPr kumimoji="1" lang="ja-JP" altLang="en-US" dirty="0"/>
              <a:t>モータドライバ</a:t>
            </a:r>
            <a:r>
              <a:rPr kumimoji="1" lang="en-US" altLang="ja-JP" dirty="0"/>
              <a:t>IC</a:t>
            </a:r>
            <a:endParaRPr kumimoji="1" lang="ja-JP" altLang="en-US" dirty="0"/>
          </a:p>
        </p:txBody>
      </p:sp>
      <p:cxnSp>
        <p:nvCxnSpPr>
          <p:cNvPr id="19" name="直線コネクタ 18">
            <a:extLst>
              <a:ext uri="{FF2B5EF4-FFF2-40B4-BE49-F238E27FC236}">
                <a16:creationId xmlns:a16="http://schemas.microsoft.com/office/drawing/2014/main" id="{AD49A1FF-D290-E1A1-FEA4-BE565750E973}"/>
              </a:ext>
            </a:extLst>
          </p:cNvPr>
          <p:cNvCxnSpPr>
            <a:cxnSpLocks/>
          </p:cNvCxnSpPr>
          <p:nvPr/>
        </p:nvCxnSpPr>
        <p:spPr>
          <a:xfrm>
            <a:off x="2135062" y="202568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B5A79FD-8873-EF0E-E012-1A33E671E070}"/>
              </a:ext>
            </a:extLst>
          </p:cNvPr>
          <p:cNvCxnSpPr>
            <a:cxnSpLocks/>
          </p:cNvCxnSpPr>
          <p:nvPr/>
        </p:nvCxnSpPr>
        <p:spPr>
          <a:xfrm>
            <a:off x="2135062" y="256483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B94B40-6697-2A82-9E54-10CA6113507A}"/>
              </a:ext>
            </a:extLst>
          </p:cNvPr>
          <p:cNvSpPr txBox="1"/>
          <p:nvPr/>
        </p:nvSpPr>
        <p:spPr>
          <a:xfrm>
            <a:off x="2152317" y="1559344"/>
            <a:ext cx="649537"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25</a:t>
            </a:r>
            <a:r>
              <a:rPr kumimoji="1" lang="ja-JP" altLang="en-US" dirty="0"/>
              <a:t>番</a:t>
            </a:r>
            <a:endParaRPr kumimoji="1" lang="en-US" altLang="ja-JP" dirty="0"/>
          </a:p>
        </p:txBody>
      </p:sp>
      <p:sp>
        <p:nvSpPr>
          <p:cNvPr id="23" name="テキスト ボックス 22">
            <a:extLst>
              <a:ext uri="{FF2B5EF4-FFF2-40B4-BE49-F238E27FC236}">
                <a16:creationId xmlns:a16="http://schemas.microsoft.com/office/drawing/2014/main" id="{F4A0B272-9EA4-A3F6-58A7-6E74EE41B742}"/>
              </a:ext>
            </a:extLst>
          </p:cNvPr>
          <p:cNvSpPr txBox="1"/>
          <p:nvPr/>
        </p:nvSpPr>
        <p:spPr>
          <a:xfrm>
            <a:off x="2175354" y="2098493"/>
            <a:ext cx="649537"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26</a:t>
            </a:r>
            <a:r>
              <a:rPr kumimoji="1" lang="ja-JP" altLang="en-US" dirty="0"/>
              <a:t>番</a:t>
            </a:r>
            <a:endParaRPr kumimoji="1" lang="en-US" altLang="ja-JP" dirty="0"/>
          </a:p>
        </p:txBody>
      </p:sp>
      <p:cxnSp>
        <p:nvCxnSpPr>
          <p:cNvPr id="27" name="直線コネクタ 26">
            <a:extLst>
              <a:ext uri="{FF2B5EF4-FFF2-40B4-BE49-F238E27FC236}">
                <a16:creationId xmlns:a16="http://schemas.microsoft.com/office/drawing/2014/main" id="{E0E44832-6B4E-0CFA-D588-2BDE0789B429}"/>
              </a:ext>
            </a:extLst>
          </p:cNvPr>
          <p:cNvCxnSpPr>
            <a:cxnSpLocks/>
          </p:cNvCxnSpPr>
          <p:nvPr/>
        </p:nvCxnSpPr>
        <p:spPr>
          <a:xfrm>
            <a:off x="2152317" y="3212534"/>
            <a:ext cx="16272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145659A-3346-C23A-91B8-EA060D631960}"/>
              </a:ext>
            </a:extLst>
          </p:cNvPr>
          <p:cNvSpPr txBox="1"/>
          <p:nvPr/>
        </p:nvSpPr>
        <p:spPr>
          <a:xfrm>
            <a:off x="2167338" y="2761985"/>
            <a:ext cx="1500732"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b="1" dirty="0">
                <a:solidFill>
                  <a:srgbClr val="FF0000"/>
                </a:solidFill>
              </a:rPr>
              <a:t>27</a:t>
            </a:r>
            <a:r>
              <a:rPr kumimoji="1" lang="ja-JP" altLang="en-US" b="1" dirty="0">
                <a:solidFill>
                  <a:srgbClr val="FF0000"/>
                </a:solidFill>
              </a:rPr>
              <a:t>番 → </a:t>
            </a:r>
            <a:r>
              <a:rPr kumimoji="1" lang="en-US" altLang="ja-JP" b="1" dirty="0">
                <a:solidFill>
                  <a:srgbClr val="FF0000"/>
                </a:solidFill>
              </a:rPr>
              <a:t>PWM</a:t>
            </a:r>
          </a:p>
        </p:txBody>
      </p:sp>
      <p:sp>
        <p:nvSpPr>
          <p:cNvPr id="29" name="テキスト ボックス 28">
            <a:extLst>
              <a:ext uri="{FF2B5EF4-FFF2-40B4-BE49-F238E27FC236}">
                <a16:creationId xmlns:a16="http://schemas.microsoft.com/office/drawing/2014/main" id="{E4F07866-735C-6829-A055-C9C39894EFCE}"/>
              </a:ext>
            </a:extLst>
          </p:cNvPr>
          <p:cNvSpPr txBox="1"/>
          <p:nvPr/>
        </p:nvSpPr>
        <p:spPr>
          <a:xfrm>
            <a:off x="985922" y="3730350"/>
            <a:ext cx="7172156" cy="1077218"/>
          </a:xfrm>
          <a:prstGeom prst="rect">
            <a:avLst/>
          </a:prstGeom>
          <a:noFill/>
        </p:spPr>
        <p:txBody>
          <a:bodyPr wrap="none" rtlCol="0">
            <a:spAutoFit/>
          </a:bodyPr>
          <a:lstStyle/>
          <a:p>
            <a:r>
              <a:rPr kumimoji="1" lang="ja-JP" altLang="en-US" sz="3200" b="1" dirty="0">
                <a:solidFill>
                  <a:srgbClr val="00B050"/>
                </a:solidFill>
              </a:rPr>
              <a:t>プログラムから</a:t>
            </a:r>
            <a:endParaRPr kumimoji="1" lang="en-US" altLang="ja-JP" sz="3200" b="1" dirty="0">
              <a:solidFill>
                <a:srgbClr val="00B050"/>
              </a:solidFill>
            </a:endParaRPr>
          </a:p>
          <a:p>
            <a:r>
              <a:rPr kumimoji="1" lang="en-US" altLang="ja-JP" sz="3200" dirty="0"/>
              <a:t>PWM</a:t>
            </a:r>
            <a:r>
              <a:rPr kumimoji="1" lang="ja-JP" altLang="en-US" sz="3200" dirty="0"/>
              <a:t>の数値を指定し，モータ出力を調整</a:t>
            </a:r>
          </a:p>
        </p:txBody>
      </p:sp>
      <p:sp>
        <p:nvSpPr>
          <p:cNvPr id="38" name="四角形: 角を丸くする 37">
            <a:extLst>
              <a:ext uri="{FF2B5EF4-FFF2-40B4-BE49-F238E27FC236}">
                <a16:creationId xmlns:a16="http://schemas.microsoft.com/office/drawing/2014/main" id="{170F6ABF-9336-85E6-A0F4-5DA75145B252}"/>
              </a:ext>
            </a:extLst>
          </p:cNvPr>
          <p:cNvSpPr/>
          <p:nvPr/>
        </p:nvSpPr>
        <p:spPr>
          <a:xfrm>
            <a:off x="142764" y="1042430"/>
            <a:ext cx="6524625" cy="2615112"/>
          </a:xfrm>
          <a:prstGeom prst="roundRect">
            <a:avLst>
              <a:gd name="adj" fmla="val 12684"/>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0" name="図 39">
            <a:extLst>
              <a:ext uri="{FF2B5EF4-FFF2-40B4-BE49-F238E27FC236}">
                <a16:creationId xmlns:a16="http://schemas.microsoft.com/office/drawing/2014/main" id="{E0D7E3C2-45B3-42E6-0FA5-0116AE0F4104}"/>
              </a:ext>
            </a:extLst>
          </p:cNvPr>
          <p:cNvPicPr>
            <a:picLocks noChangeAspect="1"/>
          </p:cNvPicPr>
          <p:nvPr/>
        </p:nvPicPr>
        <p:blipFill>
          <a:blip r:embed="rId6"/>
          <a:stretch>
            <a:fillRect/>
          </a:stretch>
        </p:blipFill>
        <p:spPr>
          <a:xfrm>
            <a:off x="868323" y="1150428"/>
            <a:ext cx="467931" cy="385977"/>
          </a:xfrm>
          <a:prstGeom prst="rect">
            <a:avLst/>
          </a:prstGeom>
        </p:spPr>
      </p:pic>
      <p:pic>
        <p:nvPicPr>
          <p:cNvPr id="16" name="図 15">
            <a:extLst>
              <a:ext uri="{FF2B5EF4-FFF2-40B4-BE49-F238E27FC236}">
                <a16:creationId xmlns:a16="http://schemas.microsoft.com/office/drawing/2014/main" id="{E952FE9C-EC2A-F343-0207-3548ED873BD5}"/>
              </a:ext>
            </a:extLst>
          </p:cNvPr>
          <p:cNvPicPr>
            <a:picLocks noChangeAspect="1"/>
          </p:cNvPicPr>
          <p:nvPr/>
        </p:nvPicPr>
        <p:blipFill>
          <a:blip r:embed="rId7"/>
          <a:stretch>
            <a:fillRect/>
          </a:stretch>
        </p:blipFill>
        <p:spPr>
          <a:xfrm>
            <a:off x="5894120" y="1744010"/>
            <a:ext cx="1228896" cy="1314633"/>
          </a:xfrm>
          <a:prstGeom prst="rect">
            <a:avLst/>
          </a:prstGeom>
        </p:spPr>
      </p:pic>
      <p:grpSp>
        <p:nvGrpSpPr>
          <p:cNvPr id="11" name="グループ化 10">
            <a:extLst>
              <a:ext uri="{FF2B5EF4-FFF2-40B4-BE49-F238E27FC236}">
                <a16:creationId xmlns:a16="http://schemas.microsoft.com/office/drawing/2014/main" id="{9E6E864E-99C2-EBD6-DE19-4D169E475533}"/>
              </a:ext>
            </a:extLst>
          </p:cNvPr>
          <p:cNvGrpSpPr/>
          <p:nvPr/>
        </p:nvGrpSpPr>
        <p:grpSpPr>
          <a:xfrm>
            <a:off x="158831" y="4949413"/>
            <a:ext cx="3374881" cy="1509066"/>
            <a:chOff x="452761" y="4967821"/>
            <a:chExt cx="3374881" cy="1509066"/>
          </a:xfrm>
        </p:grpSpPr>
        <p:sp>
          <p:nvSpPr>
            <p:cNvPr id="9" name="正方形/長方形 8">
              <a:extLst>
                <a:ext uri="{FF2B5EF4-FFF2-40B4-BE49-F238E27FC236}">
                  <a16:creationId xmlns:a16="http://schemas.microsoft.com/office/drawing/2014/main" id="{108C350A-A6EA-632E-ED4E-A2708D50E5DA}"/>
                </a:ext>
              </a:extLst>
            </p:cNvPr>
            <p:cNvSpPr/>
            <p:nvPr/>
          </p:nvSpPr>
          <p:spPr>
            <a:xfrm>
              <a:off x="452761" y="4967821"/>
              <a:ext cx="3374881" cy="150906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9D2B686-8BD5-D9EB-6FFD-22EB8C7EE097}"/>
                </a:ext>
              </a:extLst>
            </p:cNvPr>
            <p:cNvSpPr txBox="1"/>
            <p:nvPr/>
          </p:nvSpPr>
          <p:spPr>
            <a:xfrm>
              <a:off x="612277" y="5929220"/>
              <a:ext cx="3180679" cy="523220"/>
            </a:xfrm>
            <a:prstGeom prst="rect">
              <a:avLst/>
            </a:prstGeom>
            <a:noFill/>
          </p:spPr>
          <p:txBody>
            <a:bodyPr wrap="none" rtlCol="0">
              <a:spAutoFit/>
            </a:bodyPr>
            <a:lstStyle/>
            <a:p>
              <a:r>
                <a:rPr kumimoji="1" lang="ja-JP" altLang="en-US" sz="2800" dirty="0"/>
                <a:t>出力：０</a:t>
              </a:r>
              <a:r>
                <a:rPr kumimoji="1" lang="en-US" altLang="ja-JP" sz="2800" dirty="0"/>
                <a:t> % </a:t>
              </a:r>
              <a:r>
                <a:rPr kumimoji="1" lang="ja-JP" altLang="en-US" sz="2800" dirty="0"/>
                <a:t>～ １００</a:t>
              </a:r>
              <a:r>
                <a:rPr kumimoji="1" lang="en-US" altLang="ja-JP" sz="2800" dirty="0"/>
                <a:t>%</a:t>
              </a:r>
              <a:endParaRPr kumimoji="1" lang="ja-JP" altLang="en-US" sz="2800" dirty="0"/>
            </a:p>
          </p:txBody>
        </p:sp>
        <p:sp>
          <p:nvSpPr>
            <p:cNvPr id="6" name="テキスト ボックス 5">
              <a:extLst>
                <a:ext uri="{FF2B5EF4-FFF2-40B4-BE49-F238E27FC236}">
                  <a16:creationId xmlns:a16="http://schemas.microsoft.com/office/drawing/2014/main" id="{32167B37-C92E-5F33-0A21-7E209B2CA2F9}"/>
                </a:ext>
              </a:extLst>
            </p:cNvPr>
            <p:cNvSpPr txBox="1"/>
            <p:nvPr/>
          </p:nvSpPr>
          <p:spPr>
            <a:xfrm>
              <a:off x="534333" y="4998046"/>
              <a:ext cx="2994731" cy="523220"/>
            </a:xfrm>
            <a:prstGeom prst="rect">
              <a:avLst/>
            </a:prstGeom>
            <a:noFill/>
          </p:spPr>
          <p:txBody>
            <a:bodyPr wrap="none" rtlCol="0">
              <a:spAutoFit/>
            </a:bodyPr>
            <a:lstStyle/>
            <a:p>
              <a:r>
                <a:rPr kumimoji="1" lang="en-US" altLang="ja-JP" sz="2800" dirty="0"/>
                <a:t>PWM</a:t>
              </a:r>
              <a:r>
                <a:rPr kumimoji="1" lang="ja-JP" altLang="en-US" sz="2800" dirty="0"/>
                <a:t>：０　～　２５５</a:t>
              </a:r>
            </a:p>
          </p:txBody>
        </p:sp>
        <p:sp>
          <p:nvSpPr>
            <p:cNvPr id="7" name="矢印: 上下 6">
              <a:extLst>
                <a:ext uri="{FF2B5EF4-FFF2-40B4-BE49-F238E27FC236}">
                  <a16:creationId xmlns:a16="http://schemas.microsoft.com/office/drawing/2014/main" id="{A710A5B0-4E3C-44B9-22FA-B532AC644BFB}"/>
                </a:ext>
              </a:extLst>
            </p:cNvPr>
            <p:cNvSpPr/>
            <p:nvPr/>
          </p:nvSpPr>
          <p:spPr>
            <a:xfrm>
              <a:off x="2011248" y="5410816"/>
              <a:ext cx="570700" cy="584775"/>
            </a:xfrm>
            <a:prstGeom prst="upDownArrow">
              <a:avLst>
                <a:gd name="adj1" fmla="val 43778"/>
                <a:gd name="adj2" fmla="val 40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 name="テキスト ボックス 7">
            <a:extLst>
              <a:ext uri="{FF2B5EF4-FFF2-40B4-BE49-F238E27FC236}">
                <a16:creationId xmlns:a16="http://schemas.microsoft.com/office/drawing/2014/main" id="{4485239B-0A94-4CDC-C103-13CC9AACC8B7}"/>
              </a:ext>
            </a:extLst>
          </p:cNvPr>
          <p:cNvSpPr txBox="1"/>
          <p:nvPr/>
        </p:nvSpPr>
        <p:spPr>
          <a:xfrm>
            <a:off x="1664870" y="6410403"/>
            <a:ext cx="1834156" cy="461665"/>
          </a:xfrm>
          <a:prstGeom prst="rect">
            <a:avLst/>
          </a:prstGeom>
          <a:noFill/>
        </p:spPr>
        <p:txBody>
          <a:bodyPr wrap="none" rtlCol="0">
            <a:spAutoFit/>
          </a:bodyPr>
          <a:lstStyle/>
          <a:p>
            <a:r>
              <a:rPr kumimoji="1" lang="en-US" altLang="ja-JP" sz="2400" dirty="0"/>
              <a:t>256</a:t>
            </a:r>
            <a:r>
              <a:rPr kumimoji="1" lang="ja-JP" altLang="en-US" sz="2400" dirty="0"/>
              <a:t>段階＝</a:t>
            </a:r>
            <a:r>
              <a:rPr kumimoji="1" lang="en-US" altLang="ja-JP" sz="2400" dirty="0"/>
              <a:t>2</a:t>
            </a:r>
            <a:r>
              <a:rPr kumimoji="1" lang="en-US" altLang="ja-JP" sz="2400" baseline="30000" dirty="0"/>
              <a:t>8</a:t>
            </a:r>
            <a:endParaRPr kumimoji="1" lang="ja-JP" altLang="en-US" sz="2400" baseline="30000" dirty="0"/>
          </a:p>
        </p:txBody>
      </p:sp>
      <p:sp>
        <p:nvSpPr>
          <p:cNvPr id="10" name="テキスト ボックス 9">
            <a:extLst>
              <a:ext uri="{FF2B5EF4-FFF2-40B4-BE49-F238E27FC236}">
                <a16:creationId xmlns:a16="http://schemas.microsoft.com/office/drawing/2014/main" id="{3E6A18D1-7CBD-E1AC-D1E1-BA53A0EAC2EE}"/>
              </a:ext>
            </a:extLst>
          </p:cNvPr>
          <p:cNvSpPr txBox="1"/>
          <p:nvPr/>
        </p:nvSpPr>
        <p:spPr>
          <a:xfrm>
            <a:off x="3846505" y="4902682"/>
            <a:ext cx="4859687" cy="1692771"/>
          </a:xfrm>
          <a:prstGeom prst="rect">
            <a:avLst/>
          </a:prstGeom>
          <a:noFill/>
        </p:spPr>
        <p:txBody>
          <a:bodyPr wrap="square" rtlCol="0">
            <a:spAutoFit/>
          </a:bodyPr>
          <a:lstStyle/>
          <a:p>
            <a:r>
              <a:rPr kumimoji="1" lang="ja-JP" altLang="en-US" sz="3200" dirty="0"/>
              <a:t>デジタル</a:t>
            </a:r>
            <a:r>
              <a:rPr kumimoji="1" lang="ja-JP" altLang="en-US" sz="2400" dirty="0"/>
              <a:t>は，</a:t>
            </a:r>
            <a:endParaRPr kumimoji="1" lang="en-US" altLang="ja-JP" sz="2400" dirty="0"/>
          </a:p>
          <a:p>
            <a:r>
              <a:rPr kumimoji="1" lang="en-US" altLang="ja-JP" sz="2400" dirty="0">
                <a:solidFill>
                  <a:srgbClr val="FF0000"/>
                </a:solidFill>
              </a:rPr>
              <a:t>ON</a:t>
            </a:r>
            <a:r>
              <a:rPr kumimoji="1" lang="ja-JP" altLang="en-US" sz="2400" dirty="0"/>
              <a:t>か</a:t>
            </a:r>
            <a:r>
              <a:rPr kumimoji="1" lang="en-US" altLang="ja-JP" sz="2400" dirty="0">
                <a:solidFill>
                  <a:srgbClr val="002060"/>
                </a:solidFill>
              </a:rPr>
              <a:t>OFF</a:t>
            </a:r>
            <a:r>
              <a:rPr kumimoji="1" lang="ja-JP" altLang="en-US" sz="2400" dirty="0"/>
              <a:t>，</a:t>
            </a:r>
            <a:r>
              <a:rPr kumimoji="1" lang="ja-JP" altLang="en-US" sz="2400" dirty="0">
                <a:solidFill>
                  <a:srgbClr val="FF0000"/>
                </a:solidFill>
              </a:rPr>
              <a:t>１</a:t>
            </a:r>
            <a:r>
              <a:rPr kumimoji="1" lang="ja-JP" altLang="en-US" sz="2400" dirty="0"/>
              <a:t>か</a:t>
            </a:r>
            <a:r>
              <a:rPr kumimoji="1" lang="ja-JP" altLang="en-US" sz="2400" dirty="0">
                <a:solidFill>
                  <a:srgbClr val="002060"/>
                </a:solidFill>
              </a:rPr>
              <a:t>０</a:t>
            </a:r>
            <a:r>
              <a:rPr kumimoji="1" lang="ja-JP" altLang="en-US" sz="2400" dirty="0"/>
              <a:t>，</a:t>
            </a:r>
            <a:r>
              <a:rPr kumimoji="1" lang="en-US" altLang="ja-JP" sz="2400" dirty="0">
                <a:solidFill>
                  <a:srgbClr val="FF0000"/>
                </a:solidFill>
              </a:rPr>
              <a:t>HIGH</a:t>
            </a:r>
            <a:r>
              <a:rPr kumimoji="1" lang="ja-JP" altLang="en-US" sz="2400" dirty="0"/>
              <a:t>か</a:t>
            </a:r>
            <a:r>
              <a:rPr kumimoji="1" lang="en-US" altLang="ja-JP" sz="2400" dirty="0">
                <a:solidFill>
                  <a:srgbClr val="002060"/>
                </a:solidFill>
              </a:rPr>
              <a:t>LOW</a:t>
            </a:r>
            <a:r>
              <a:rPr kumimoji="1" lang="ja-JP" altLang="en-US" sz="2400" dirty="0"/>
              <a:t>など</a:t>
            </a:r>
            <a:endParaRPr kumimoji="1" lang="en-US" altLang="ja-JP" sz="2400" dirty="0"/>
          </a:p>
          <a:p>
            <a:r>
              <a:rPr kumimoji="1" lang="ja-JP" altLang="en-US" sz="2400" dirty="0"/>
              <a:t>２つの状態で表現する</a:t>
            </a:r>
            <a:endParaRPr kumimoji="1" lang="en-US" altLang="ja-JP" sz="2400" dirty="0"/>
          </a:p>
          <a:p>
            <a:r>
              <a:rPr kumimoji="1" lang="ja-JP" altLang="en-US" sz="2400" dirty="0"/>
              <a:t>　　　　　　　 → ２進数と相性がよい</a:t>
            </a:r>
            <a:endParaRPr kumimoji="1" lang="en-US" altLang="ja-JP" sz="2400" dirty="0"/>
          </a:p>
        </p:txBody>
      </p:sp>
      <p:sp>
        <p:nvSpPr>
          <p:cNvPr id="13" name="スライド番号プレースホルダー 12">
            <a:extLst>
              <a:ext uri="{FF2B5EF4-FFF2-40B4-BE49-F238E27FC236}">
                <a16:creationId xmlns:a16="http://schemas.microsoft.com/office/drawing/2014/main" id="{2CCAC27A-BC55-E94A-A00B-1F5CD48ED7AE}"/>
              </a:ext>
            </a:extLst>
          </p:cNvPr>
          <p:cNvSpPr>
            <a:spLocks noGrp="1"/>
          </p:cNvSpPr>
          <p:nvPr>
            <p:ph type="sldNum" sz="quarter" idx="12"/>
          </p:nvPr>
        </p:nvSpPr>
        <p:spPr/>
        <p:txBody>
          <a:bodyPr/>
          <a:lstStyle/>
          <a:p>
            <a:fld id="{1DCDAAC1-7D4F-441D-807A-83CCC1492F48}" type="slidenum">
              <a:rPr kumimoji="1" lang="ja-JP" altLang="en-US" smtClean="0"/>
              <a:t>21</a:t>
            </a:fld>
            <a:endParaRPr kumimoji="1" lang="ja-JP" altLang="en-US"/>
          </a:p>
        </p:txBody>
      </p:sp>
      <p:sp>
        <p:nvSpPr>
          <p:cNvPr id="14" name="テキスト ボックス 13">
            <a:extLst>
              <a:ext uri="{FF2B5EF4-FFF2-40B4-BE49-F238E27FC236}">
                <a16:creationId xmlns:a16="http://schemas.microsoft.com/office/drawing/2014/main" id="{083265F7-7FBF-0B94-7455-37FCC6BEB402}"/>
              </a:ext>
            </a:extLst>
          </p:cNvPr>
          <p:cNvSpPr txBox="1"/>
          <p:nvPr/>
        </p:nvSpPr>
        <p:spPr>
          <a:xfrm>
            <a:off x="1322147" y="1142872"/>
            <a:ext cx="2519601" cy="369332"/>
          </a:xfrm>
          <a:prstGeom prst="rect">
            <a:avLst/>
          </a:prstGeom>
          <a:noFill/>
        </p:spPr>
        <p:txBody>
          <a:bodyPr wrap="none" rtlCol="0">
            <a:spAutoFit/>
          </a:bodyPr>
          <a:lstStyle/>
          <a:p>
            <a:r>
              <a:rPr kumimoji="1" lang="en-US" altLang="ja-JP" dirty="0"/>
              <a:t>RDC-ESP32TYPE</a:t>
            </a:r>
            <a:r>
              <a:rPr kumimoji="1" lang="ja-JP" altLang="en-US" dirty="0"/>
              <a:t>３の内部</a:t>
            </a:r>
          </a:p>
        </p:txBody>
      </p:sp>
    </p:spTree>
    <p:extLst>
      <p:ext uri="{BB962C8B-B14F-4D97-AF65-F5344CB8AC3E}">
        <p14:creationId xmlns:p14="http://schemas.microsoft.com/office/powerpoint/2010/main" val="321673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EBC9E8B5-9078-7DE2-87A7-B892DF58F969}"/>
              </a:ext>
            </a:extLst>
          </p:cNvPr>
          <p:cNvSpPr>
            <a:spLocks noGrp="1" noChangeArrowheads="1"/>
          </p:cNvSpPr>
          <p:nvPr>
            <p:ph type="title" idx="4294967295"/>
          </p:nvPr>
        </p:nvSpPr>
        <p:spPr>
          <a:xfrm>
            <a:off x="179388" y="182960"/>
            <a:ext cx="8041334" cy="754857"/>
          </a:xfrm>
        </p:spPr>
        <p:txBody>
          <a:bodyPr>
            <a:normAutofit/>
          </a:bodyPr>
          <a:lstStyle/>
          <a:p>
            <a:r>
              <a:rPr lang="ja-JP" altLang="en-US" sz="3600" dirty="0"/>
              <a:t>デジタルと</a:t>
            </a:r>
            <a:r>
              <a:rPr lang="en-US" altLang="ja-JP" sz="3600" dirty="0"/>
              <a:t>2</a:t>
            </a:r>
            <a:r>
              <a:rPr lang="ja-JP" altLang="en-US" sz="3600" dirty="0"/>
              <a:t>進数の表現数</a:t>
            </a:r>
          </a:p>
        </p:txBody>
      </p:sp>
      <p:sp>
        <p:nvSpPr>
          <p:cNvPr id="176132" name="Oval 4">
            <a:extLst>
              <a:ext uri="{FF2B5EF4-FFF2-40B4-BE49-F238E27FC236}">
                <a16:creationId xmlns:a16="http://schemas.microsoft.com/office/drawing/2014/main" id="{B960960C-E4A2-D612-2568-0F5575272471}"/>
              </a:ext>
            </a:extLst>
          </p:cNvPr>
          <p:cNvSpPr>
            <a:spLocks noChangeArrowheads="1"/>
          </p:cNvSpPr>
          <p:nvPr/>
        </p:nvSpPr>
        <p:spPr bwMode="auto">
          <a:xfrm>
            <a:off x="2698750" y="295751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4" name="Text Box 6">
            <a:extLst>
              <a:ext uri="{FF2B5EF4-FFF2-40B4-BE49-F238E27FC236}">
                <a16:creationId xmlns:a16="http://schemas.microsoft.com/office/drawing/2014/main" id="{53D1541F-2300-A422-638F-350D0A638A85}"/>
              </a:ext>
            </a:extLst>
          </p:cNvPr>
          <p:cNvSpPr txBox="1">
            <a:spLocks noChangeArrowheads="1"/>
          </p:cNvSpPr>
          <p:nvPr/>
        </p:nvSpPr>
        <p:spPr bwMode="auto">
          <a:xfrm>
            <a:off x="3203575" y="223678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dirty="0"/>
              <a:t>表現数</a:t>
            </a:r>
          </a:p>
        </p:txBody>
      </p:sp>
      <p:sp>
        <p:nvSpPr>
          <p:cNvPr id="176135" name="Text Box 7">
            <a:extLst>
              <a:ext uri="{FF2B5EF4-FFF2-40B4-BE49-F238E27FC236}">
                <a16:creationId xmlns:a16="http://schemas.microsoft.com/office/drawing/2014/main" id="{DC8B0EA8-DAC2-8874-CEFC-3D6B89D57C0E}"/>
              </a:ext>
            </a:extLst>
          </p:cNvPr>
          <p:cNvSpPr txBox="1">
            <a:spLocks noChangeArrowheads="1"/>
          </p:cNvSpPr>
          <p:nvPr/>
        </p:nvSpPr>
        <p:spPr bwMode="auto">
          <a:xfrm>
            <a:off x="3221038" y="2797175"/>
            <a:ext cx="147829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en-US" altLang="ja-JP" sz="2800" dirty="0"/>
              <a:t>2</a:t>
            </a:r>
            <a:r>
              <a:rPr lang="en-US" altLang="ja-JP" sz="2800" baseline="40000" dirty="0"/>
              <a:t>1</a:t>
            </a:r>
            <a:r>
              <a:rPr lang="ja-JP" altLang="en-US" sz="2800" dirty="0"/>
              <a:t>＝</a:t>
            </a:r>
            <a:r>
              <a:rPr lang="en-US" altLang="ja-JP" sz="2800" dirty="0"/>
              <a:t>2</a:t>
            </a:r>
          </a:p>
          <a:p>
            <a:r>
              <a:rPr lang="en-US" altLang="ja-JP" sz="2800" dirty="0"/>
              <a:t>2</a:t>
            </a:r>
            <a:r>
              <a:rPr lang="en-US" altLang="ja-JP" sz="2800" baseline="40000" dirty="0"/>
              <a:t>2</a:t>
            </a:r>
            <a:r>
              <a:rPr lang="ja-JP" altLang="en-US" sz="2800" dirty="0"/>
              <a:t>＝</a:t>
            </a:r>
            <a:r>
              <a:rPr lang="en-US" altLang="ja-JP" sz="2800" dirty="0"/>
              <a:t>4</a:t>
            </a:r>
          </a:p>
          <a:p>
            <a:r>
              <a:rPr lang="en-US" altLang="ja-JP" sz="2800" dirty="0"/>
              <a:t>2</a:t>
            </a:r>
            <a:r>
              <a:rPr lang="en-US" altLang="ja-JP" sz="2800" baseline="40000" dirty="0"/>
              <a:t>3</a:t>
            </a:r>
            <a:r>
              <a:rPr lang="ja-JP" altLang="en-US" sz="2800" dirty="0"/>
              <a:t>＝</a:t>
            </a:r>
            <a:r>
              <a:rPr lang="en-US" altLang="ja-JP" sz="2800" dirty="0"/>
              <a:t>8</a:t>
            </a:r>
          </a:p>
          <a:p>
            <a:r>
              <a:rPr lang="en-US" altLang="ja-JP" sz="2800" dirty="0"/>
              <a:t>2</a:t>
            </a:r>
            <a:r>
              <a:rPr lang="en-US" altLang="ja-JP" sz="2800" baseline="40000" dirty="0"/>
              <a:t>4</a:t>
            </a:r>
            <a:r>
              <a:rPr lang="ja-JP" altLang="en-US" sz="2800" dirty="0"/>
              <a:t>＝</a:t>
            </a:r>
            <a:r>
              <a:rPr lang="en-US" altLang="ja-JP" sz="2800" dirty="0"/>
              <a:t>16</a:t>
            </a:r>
          </a:p>
          <a:p>
            <a:r>
              <a:rPr lang="en-US" altLang="ja-JP" sz="2800" dirty="0"/>
              <a:t>2</a:t>
            </a:r>
            <a:r>
              <a:rPr lang="en-US" altLang="ja-JP" sz="2800" baseline="40000" dirty="0"/>
              <a:t>5</a:t>
            </a:r>
            <a:r>
              <a:rPr lang="ja-JP" altLang="en-US" sz="2800" dirty="0"/>
              <a:t>＝</a:t>
            </a:r>
            <a:r>
              <a:rPr lang="en-US" altLang="ja-JP" sz="2800" dirty="0"/>
              <a:t>32</a:t>
            </a:r>
          </a:p>
          <a:p>
            <a:r>
              <a:rPr lang="en-US" altLang="ja-JP" sz="2800" dirty="0"/>
              <a:t>2</a:t>
            </a:r>
            <a:r>
              <a:rPr lang="en-US" altLang="ja-JP" sz="2800" baseline="40000" dirty="0"/>
              <a:t>6</a:t>
            </a:r>
            <a:r>
              <a:rPr lang="ja-JP" altLang="en-US" sz="2800" dirty="0"/>
              <a:t>＝</a:t>
            </a:r>
            <a:r>
              <a:rPr lang="en-US" altLang="ja-JP" sz="2800" dirty="0"/>
              <a:t>64</a:t>
            </a:r>
          </a:p>
          <a:p>
            <a:r>
              <a:rPr lang="en-US" altLang="ja-JP" sz="2800" dirty="0"/>
              <a:t>2</a:t>
            </a:r>
            <a:r>
              <a:rPr lang="en-US" altLang="ja-JP" sz="2800" baseline="40000" dirty="0"/>
              <a:t>7</a:t>
            </a:r>
            <a:r>
              <a:rPr lang="ja-JP" altLang="en-US" sz="2800" dirty="0"/>
              <a:t>＝</a:t>
            </a:r>
            <a:r>
              <a:rPr lang="en-US" altLang="ja-JP" sz="2800" dirty="0"/>
              <a:t>128</a:t>
            </a:r>
          </a:p>
          <a:p>
            <a:r>
              <a:rPr lang="en-US" altLang="ja-JP" sz="2800" dirty="0"/>
              <a:t>2</a:t>
            </a:r>
            <a:r>
              <a:rPr lang="en-US" altLang="ja-JP" sz="2800" baseline="40000" dirty="0"/>
              <a:t>8</a:t>
            </a:r>
            <a:r>
              <a:rPr lang="ja-JP" altLang="en-US" sz="2800" dirty="0"/>
              <a:t>＝</a:t>
            </a:r>
            <a:r>
              <a:rPr lang="en-US" altLang="ja-JP" sz="2800" dirty="0"/>
              <a:t>256</a:t>
            </a:r>
          </a:p>
        </p:txBody>
      </p:sp>
      <p:sp>
        <p:nvSpPr>
          <p:cNvPr id="176136" name="Oval 8">
            <a:extLst>
              <a:ext uri="{FF2B5EF4-FFF2-40B4-BE49-F238E27FC236}">
                <a16:creationId xmlns:a16="http://schemas.microsoft.com/office/drawing/2014/main" id="{090D753B-E2EB-823F-A9C4-5CA01ED438EE}"/>
              </a:ext>
            </a:extLst>
          </p:cNvPr>
          <p:cNvSpPr>
            <a:spLocks noChangeArrowheads="1"/>
          </p:cNvSpPr>
          <p:nvPr/>
        </p:nvSpPr>
        <p:spPr bwMode="auto">
          <a:xfrm>
            <a:off x="2338388" y="3316288"/>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7" name="Oval 9">
            <a:extLst>
              <a:ext uri="{FF2B5EF4-FFF2-40B4-BE49-F238E27FC236}">
                <a16:creationId xmlns:a16="http://schemas.microsoft.com/office/drawing/2014/main" id="{6021FAB6-9458-4A64-A3C3-C7811579DFA3}"/>
              </a:ext>
            </a:extLst>
          </p:cNvPr>
          <p:cNvSpPr>
            <a:spLocks noChangeArrowheads="1"/>
          </p:cNvSpPr>
          <p:nvPr/>
        </p:nvSpPr>
        <p:spPr bwMode="auto">
          <a:xfrm>
            <a:off x="2697163" y="3316288"/>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8" name="Oval 10">
            <a:extLst>
              <a:ext uri="{FF2B5EF4-FFF2-40B4-BE49-F238E27FC236}">
                <a16:creationId xmlns:a16="http://schemas.microsoft.com/office/drawing/2014/main" id="{FCF4B91E-DE36-E1D9-EE2A-B8F5A0FF10B2}"/>
              </a:ext>
            </a:extLst>
          </p:cNvPr>
          <p:cNvSpPr>
            <a:spLocks noChangeArrowheads="1"/>
          </p:cNvSpPr>
          <p:nvPr/>
        </p:nvSpPr>
        <p:spPr bwMode="auto">
          <a:xfrm>
            <a:off x="2338388" y="3749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9" name="Oval 11">
            <a:extLst>
              <a:ext uri="{FF2B5EF4-FFF2-40B4-BE49-F238E27FC236}">
                <a16:creationId xmlns:a16="http://schemas.microsoft.com/office/drawing/2014/main" id="{F43C1BD8-64AE-F760-7963-9E0D7092997D}"/>
              </a:ext>
            </a:extLst>
          </p:cNvPr>
          <p:cNvSpPr>
            <a:spLocks noChangeArrowheads="1"/>
          </p:cNvSpPr>
          <p:nvPr/>
        </p:nvSpPr>
        <p:spPr bwMode="auto">
          <a:xfrm>
            <a:off x="2697163" y="3749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0" name="Oval 12">
            <a:extLst>
              <a:ext uri="{FF2B5EF4-FFF2-40B4-BE49-F238E27FC236}">
                <a16:creationId xmlns:a16="http://schemas.microsoft.com/office/drawing/2014/main" id="{9C41341F-1414-DF6A-EA55-B3875D7E3571}"/>
              </a:ext>
            </a:extLst>
          </p:cNvPr>
          <p:cNvSpPr>
            <a:spLocks noChangeArrowheads="1"/>
          </p:cNvSpPr>
          <p:nvPr/>
        </p:nvSpPr>
        <p:spPr bwMode="auto">
          <a:xfrm>
            <a:off x="1978025" y="3749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1" name="Oval 13">
            <a:extLst>
              <a:ext uri="{FF2B5EF4-FFF2-40B4-BE49-F238E27FC236}">
                <a16:creationId xmlns:a16="http://schemas.microsoft.com/office/drawing/2014/main" id="{B32EB04E-792C-672C-9264-78281014175E}"/>
              </a:ext>
            </a:extLst>
          </p:cNvPr>
          <p:cNvSpPr>
            <a:spLocks noChangeArrowheads="1"/>
          </p:cNvSpPr>
          <p:nvPr/>
        </p:nvSpPr>
        <p:spPr bwMode="auto">
          <a:xfrm>
            <a:off x="2338388"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2" name="Oval 14">
            <a:extLst>
              <a:ext uri="{FF2B5EF4-FFF2-40B4-BE49-F238E27FC236}">
                <a16:creationId xmlns:a16="http://schemas.microsoft.com/office/drawing/2014/main" id="{EA1E9343-AD9D-51F3-C40E-5F132F36E168}"/>
              </a:ext>
            </a:extLst>
          </p:cNvPr>
          <p:cNvSpPr>
            <a:spLocks noChangeArrowheads="1"/>
          </p:cNvSpPr>
          <p:nvPr/>
        </p:nvSpPr>
        <p:spPr bwMode="auto">
          <a:xfrm>
            <a:off x="2697163"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3" name="Oval 15">
            <a:extLst>
              <a:ext uri="{FF2B5EF4-FFF2-40B4-BE49-F238E27FC236}">
                <a16:creationId xmlns:a16="http://schemas.microsoft.com/office/drawing/2014/main" id="{C8A3CC9A-0D5B-305D-A162-9E382E462BFE}"/>
              </a:ext>
            </a:extLst>
          </p:cNvPr>
          <p:cNvSpPr>
            <a:spLocks noChangeArrowheads="1"/>
          </p:cNvSpPr>
          <p:nvPr/>
        </p:nvSpPr>
        <p:spPr bwMode="auto">
          <a:xfrm>
            <a:off x="1619250"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4" name="Oval 16">
            <a:extLst>
              <a:ext uri="{FF2B5EF4-FFF2-40B4-BE49-F238E27FC236}">
                <a16:creationId xmlns:a16="http://schemas.microsoft.com/office/drawing/2014/main" id="{0EED289F-EB95-7B8C-F2DD-FAF3D6A1DA5F}"/>
              </a:ext>
            </a:extLst>
          </p:cNvPr>
          <p:cNvSpPr>
            <a:spLocks noChangeArrowheads="1"/>
          </p:cNvSpPr>
          <p:nvPr/>
        </p:nvSpPr>
        <p:spPr bwMode="auto">
          <a:xfrm>
            <a:off x="1978025"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5" name="Oval 17">
            <a:extLst>
              <a:ext uri="{FF2B5EF4-FFF2-40B4-BE49-F238E27FC236}">
                <a16:creationId xmlns:a16="http://schemas.microsoft.com/office/drawing/2014/main" id="{F1DF57D2-E424-4D48-ACBA-0A4622FFC300}"/>
              </a:ext>
            </a:extLst>
          </p:cNvPr>
          <p:cNvSpPr>
            <a:spLocks noChangeArrowheads="1"/>
          </p:cNvSpPr>
          <p:nvPr/>
        </p:nvSpPr>
        <p:spPr bwMode="auto">
          <a:xfrm>
            <a:off x="2336800"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6" name="Oval 18">
            <a:extLst>
              <a:ext uri="{FF2B5EF4-FFF2-40B4-BE49-F238E27FC236}">
                <a16:creationId xmlns:a16="http://schemas.microsoft.com/office/drawing/2014/main" id="{9D1AFC8F-86E9-F4EC-6ED3-6FECA0971624}"/>
              </a:ext>
            </a:extLst>
          </p:cNvPr>
          <p:cNvSpPr>
            <a:spLocks noChangeArrowheads="1"/>
          </p:cNvSpPr>
          <p:nvPr/>
        </p:nvSpPr>
        <p:spPr bwMode="auto">
          <a:xfrm>
            <a:off x="2695575"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7" name="Oval 19">
            <a:extLst>
              <a:ext uri="{FF2B5EF4-FFF2-40B4-BE49-F238E27FC236}">
                <a16:creationId xmlns:a16="http://schemas.microsoft.com/office/drawing/2014/main" id="{9DF73EDD-0A07-FB82-776D-79D714CB27CB}"/>
              </a:ext>
            </a:extLst>
          </p:cNvPr>
          <p:cNvSpPr>
            <a:spLocks noChangeArrowheads="1"/>
          </p:cNvSpPr>
          <p:nvPr/>
        </p:nvSpPr>
        <p:spPr bwMode="auto">
          <a:xfrm>
            <a:off x="1617663"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8" name="Oval 20">
            <a:extLst>
              <a:ext uri="{FF2B5EF4-FFF2-40B4-BE49-F238E27FC236}">
                <a16:creationId xmlns:a16="http://schemas.microsoft.com/office/drawing/2014/main" id="{ED59704C-936B-BD0E-4FDB-BC34E5AEADDB}"/>
              </a:ext>
            </a:extLst>
          </p:cNvPr>
          <p:cNvSpPr>
            <a:spLocks noChangeArrowheads="1"/>
          </p:cNvSpPr>
          <p:nvPr/>
        </p:nvSpPr>
        <p:spPr bwMode="auto">
          <a:xfrm>
            <a:off x="1976438"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9" name="Oval 21">
            <a:extLst>
              <a:ext uri="{FF2B5EF4-FFF2-40B4-BE49-F238E27FC236}">
                <a16:creationId xmlns:a16="http://schemas.microsoft.com/office/drawing/2014/main" id="{1CFED035-BCD1-52EC-C61C-A8DC029D51F6}"/>
              </a:ext>
            </a:extLst>
          </p:cNvPr>
          <p:cNvSpPr>
            <a:spLocks noChangeArrowheads="1"/>
          </p:cNvSpPr>
          <p:nvPr/>
        </p:nvSpPr>
        <p:spPr bwMode="auto">
          <a:xfrm>
            <a:off x="1258888"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0" name="Oval 22">
            <a:extLst>
              <a:ext uri="{FF2B5EF4-FFF2-40B4-BE49-F238E27FC236}">
                <a16:creationId xmlns:a16="http://schemas.microsoft.com/office/drawing/2014/main" id="{69D088DC-BBF9-6BBA-4637-C002DF70AF14}"/>
              </a:ext>
            </a:extLst>
          </p:cNvPr>
          <p:cNvSpPr>
            <a:spLocks noChangeArrowheads="1"/>
          </p:cNvSpPr>
          <p:nvPr/>
        </p:nvSpPr>
        <p:spPr bwMode="auto">
          <a:xfrm>
            <a:off x="2339975"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1" name="Oval 23">
            <a:extLst>
              <a:ext uri="{FF2B5EF4-FFF2-40B4-BE49-F238E27FC236}">
                <a16:creationId xmlns:a16="http://schemas.microsoft.com/office/drawing/2014/main" id="{D84F340D-D413-2551-413F-3C2F680D1D1D}"/>
              </a:ext>
            </a:extLst>
          </p:cNvPr>
          <p:cNvSpPr>
            <a:spLocks noChangeArrowheads="1"/>
          </p:cNvSpPr>
          <p:nvPr/>
        </p:nvSpPr>
        <p:spPr bwMode="auto">
          <a:xfrm>
            <a:off x="2698750"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2" name="Oval 24">
            <a:extLst>
              <a:ext uri="{FF2B5EF4-FFF2-40B4-BE49-F238E27FC236}">
                <a16:creationId xmlns:a16="http://schemas.microsoft.com/office/drawing/2014/main" id="{DC815B70-3C63-8BC3-21C8-9094A2260DE9}"/>
              </a:ext>
            </a:extLst>
          </p:cNvPr>
          <p:cNvSpPr>
            <a:spLocks noChangeArrowheads="1"/>
          </p:cNvSpPr>
          <p:nvPr/>
        </p:nvSpPr>
        <p:spPr bwMode="auto">
          <a:xfrm>
            <a:off x="1979613"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3" name="Oval 25">
            <a:extLst>
              <a:ext uri="{FF2B5EF4-FFF2-40B4-BE49-F238E27FC236}">
                <a16:creationId xmlns:a16="http://schemas.microsoft.com/office/drawing/2014/main" id="{EED46CBB-9B65-F4B2-1822-3B02A59A7F80}"/>
              </a:ext>
            </a:extLst>
          </p:cNvPr>
          <p:cNvSpPr>
            <a:spLocks noChangeArrowheads="1"/>
          </p:cNvSpPr>
          <p:nvPr/>
        </p:nvSpPr>
        <p:spPr bwMode="auto">
          <a:xfrm>
            <a:off x="1260475"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4" name="Oval 26">
            <a:extLst>
              <a:ext uri="{FF2B5EF4-FFF2-40B4-BE49-F238E27FC236}">
                <a16:creationId xmlns:a16="http://schemas.microsoft.com/office/drawing/2014/main" id="{A45D7E70-1D2B-2808-FD6B-2624A35D1D36}"/>
              </a:ext>
            </a:extLst>
          </p:cNvPr>
          <p:cNvSpPr>
            <a:spLocks noChangeArrowheads="1"/>
          </p:cNvSpPr>
          <p:nvPr/>
        </p:nvSpPr>
        <p:spPr bwMode="auto">
          <a:xfrm>
            <a:off x="1619250"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5" name="Oval 27">
            <a:extLst>
              <a:ext uri="{FF2B5EF4-FFF2-40B4-BE49-F238E27FC236}">
                <a16:creationId xmlns:a16="http://schemas.microsoft.com/office/drawing/2014/main" id="{EFA972C7-14AA-6826-F8C8-56C0B12EF9B0}"/>
              </a:ext>
            </a:extLst>
          </p:cNvPr>
          <p:cNvSpPr>
            <a:spLocks noChangeArrowheads="1"/>
          </p:cNvSpPr>
          <p:nvPr/>
        </p:nvSpPr>
        <p:spPr bwMode="auto">
          <a:xfrm>
            <a:off x="900113"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6" name="Oval 28">
            <a:extLst>
              <a:ext uri="{FF2B5EF4-FFF2-40B4-BE49-F238E27FC236}">
                <a16:creationId xmlns:a16="http://schemas.microsoft.com/office/drawing/2014/main" id="{63625449-2EBB-DF2F-9030-BC72F1025BF3}"/>
              </a:ext>
            </a:extLst>
          </p:cNvPr>
          <p:cNvSpPr>
            <a:spLocks noChangeArrowheads="1"/>
          </p:cNvSpPr>
          <p:nvPr/>
        </p:nvSpPr>
        <p:spPr bwMode="auto">
          <a:xfrm>
            <a:off x="2338388"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7" name="Oval 29">
            <a:extLst>
              <a:ext uri="{FF2B5EF4-FFF2-40B4-BE49-F238E27FC236}">
                <a16:creationId xmlns:a16="http://schemas.microsoft.com/office/drawing/2014/main" id="{4D7CC63D-FC45-EF91-A1CC-5A3D5115594A}"/>
              </a:ext>
            </a:extLst>
          </p:cNvPr>
          <p:cNvSpPr>
            <a:spLocks noChangeArrowheads="1"/>
          </p:cNvSpPr>
          <p:nvPr/>
        </p:nvSpPr>
        <p:spPr bwMode="auto">
          <a:xfrm>
            <a:off x="2697163"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8" name="Oval 30">
            <a:extLst>
              <a:ext uri="{FF2B5EF4-FFF2-40B4-BE49-F238E27FC236}">
                <a16:creationId xmlns:a16="http://schemas.microsoft.com/office/drawing/2014/main" id="{4AB564AD-4869-F72D-C8E9-0F7692142CF1}"/>
              </a:ext>
            </a:extLst>
          </p:cNvPr>
          <p:cNvSpPr>
            <a:spLocks noChangeArrowheads="1"/>
          </p:cNvSpPr>
          <p:nvPr/>
        </p:nvSpPr>
        <p:spPr bwMode="auto">
          <a:xfrm>
            <a:off x="1619250"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9" name="Oval 31">
            <a:extLst>
              <a:ext uri="{FF2B5EF4-FFF2-40B4-BE49-F238E27FC236}">
                <a16:creationId xmlns:a16="http://schemas.microsoft.com/office/drawing/2014/main" id="{A79D0D7F-CCCA-6763-5D39-30596A4DC44C}"/>
              </a:ext>
            </a:extLst>
          </p:cNvPr>
          <p:cNvSpPr>
            <a:spLocks noChangeArrowheads="1"/>
          </p:cNvSpPr>
          <p:nvPr/>
        </p:nvSpPr>
        <p:spPr bwMode="auto">
          <a:xfrm>
            <a:off x="1978025"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0" name="Oval 32">
            <a:extLst>
              <a:ext uri="{FF2B5EF4-FFF2-40B4-BE49-F238E27FC236}">
                <a16:creationId xmlns:a16="http://schemas.microsoft.com/office/drawing/2014/main" id="{07022BAE-E4F0-B26D-268C-36764B21B1DC}"/>
              </a:ext>
            </a:extLst>
          </p:cNvPr>
          <p:cNvSpPr>
            <a:spLocks noChangeArrowheads="1"/>
          </p:cNvSpPr>
          <p:nvPr/>
        </p:nvSpPr>
        <p:spPr bwMode="auto">
          <a:xfrm>
            <a:off x="900113"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1" name="Oval 33">
            <a:extLst>
              <a:ext uri="{FF2B5EF4-FFF2-40B4-BE49-F238E27FC236}">
                <a16:creationId xmlns:a16="http://schemas.microsoft.com/office/drawing/2014/main" id="{AEB2C4C4-C790-3256-C891-5F4AF0DF15DC}"/>
              </a:ext>
            </a:extLst>
          </p:cNvPr>
          <p:cNvSpPr>
            <a:spLocks noChangeArrowheads="1"/>
          </p:cNvSpPr>
          <p:nvPr/>
        </p:nvSpPr>
        <p:spPr bwMode="auto">
          <a:xfrm>
            <a:off x="1258888"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2" name="Oval 34">
            <a:extLst>
              <a:ext uri="{FF2B5EF4-FFF2-40B4-BE49-F238E27FC236}">
                <a16:creationId xmlns:a16="http://schemas.microsoft.com/office/drawing/2014/main" id="{8CD876F1-8375-E868-6DE3-ADE0A5CE9E00}"/>
              </a:ext>
            </a:extLst>
          </p:cNvPr>
          <p:cNvSpPr>
            <a:spLocks noChangeArrowheads="1"/>
          </p:cNvSpPr>
          <p:nvPr/>
        </p:nvSpPr>
        <p:spPr bwMode="auto">
          <a:xfrm>
            <a:off x="539750"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3" name="Oval 35">
            <a:extLst>
              <a:ext uri="{FF2B5EF4-FFF2-40B4-BE49-F238E27FC236}">
                <a16:creationId xmlns:a16="http://schemas.microsoft.com/office/drawing/2014/main" id="{16A1EF17-C165-C236-295F-1874CE08D7D1}"/>
              </a:ext>
            </a:extLst>
          </p:cNvPr>
          <p:cNvSpPr>
            <a:spLocks noChangeArrowheads="1"/>
          </p:cNvSpPr>
          <p:nvPr/>
        </p:nvSpPr>
        <p:spPr bwMode="auto">
          <a:xfrm>
            <a:off x="2339975"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4" name="Oval 36">
            <a:extLst>
              <a:ext uri="{FF2B5EF4-FFF2-40B4-BE49-F238E27FC236}">
                <a16:creationId xmlns:a16="http://schemas.microsoft.com/office/drawing/2014/main" id="{5B7C5A93-235C-FD49-EA41-B099ED01DD9C}"/>
              </a:ext>
            </a:extLst>
          </p:cNvPr>
          <p:cNvSpPr>
            <a:spLocks noChangeArrowheads="1"/>
          </p:cNvSpPr>
          <p:nvPr/>
        </p:nvSpPr>
        <p:spPr bwMode="auto">
          <a:xfrm>
            <a:off x="2698750"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5" name="Oval 37">
            <a:extLst>
              <a:ext uri="{FF2B5EF4-FFF2-40B4-BE49-F238E27FC236}">
                <a16:creationId xmlns:a16="http://schemas.microsoft.com/office/drawing/2014/main" id="{EE583912-833C-3210-AC5D-C3A80174B062}"/>
              </a:ext>
            </a:extLst>
          </p:cNvPr>
          <p:cNvSpPr>
            <a:spLocks noChangeArrowheads="1"/>
          </p:cNvSpPr>
          <p:nvPr/>
        </p:nvSpPr>
        <p:spPr bwMode="auto">
          <a:xfrm>
            <a:off x="1620838"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6" name="Oval 38">
            <a:extLst>
              <a:ext uri="{FF2B5EF4-FFF2-40B4-BE49-F238E27FC236}">
                <a16:creationId xmlns:a16="http://schemas.microsoft.com/office/drawing/2014/main" id="{09B83270-C468-9FA1-FFE2-1805D295A507}"/>
              </a:ext>
            </a:extLst>
          </p:cNvPr>
          <p:cNvSpPr>
            <a:spLocks noChangeArrowheads="1"/>
          </p:cNvSpPr>
          <p:nvPr/>
        </p:nvSpPr>
        <p:spPr bwMode="auto">
          <a:xfrm>
            <a:off x="1979613"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7" name="Oval 39">
            <a:extLst>
              <a:ext uri="{FF2B5EF4-FFF2-40B4-BE49-F238E27FC236}">
                <a16:creationId xmlns:a16="http://schemas.microsoft.com/office/drawing/2014/main" id="{7AE8E8AF-CBC0-0091-8E7E-7D37C7F9EAD2}"/>
              </a:ext>
            </a:extLst>
          </p:cNvPr>
          <p:cNvSpPr>
            <a:spLocks noChangeArrowheads="1"/>
          </p:cNvSpPr>
          <p:nvPr/>
        </p:nvSpPr>
        <p:spPr bwMode="auto">
          <a:xfrm>
            <a:off x="898525"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8" name="Oval 40">
            <a:extLst>
              <a:ext uri="{FF2B5EF4-FFF2-40B4-BE49-F238E27FC236}">
                <a16:creationId xmlns:a16="http://schemas.microsoft.com/office/drawing/2014/main" id="{EBEBC3F3-934D-FA1C-A68A-8E041AF40A86}"/>
              </a:ext>
            </a:extLst>
          </p:cNvPr>
          <p:cNvSpPr>
            <a:spLocks noChangeArrowheads="1"/>
          </p:cNvSpPr>
          <p:nvPr/>
        </p:nvSpPr>
        <p:spPr bwMode="auto">
          <a:xfrm>
            <a:off x="1257300"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9" name="Oval 41">
            <a:extLst>
              <a:ext uri="{FF2B5EF4-FFF2-40B4-BE49-F238E27FC236}">
                <a16:creationId xmlns:a16="http://schemas.microsoft.com/office/drawing/2014/main" id="{1114CFF7-330D-26EA-9FF2-4B00BDC8EB53}"/>
              </a:ext>
            </a:extLst>
          </p:cNvPr>
          <p:cNvSpPr>
            <a:spLocks noChangeArrowheads="1"/>
          </p:cNvSpPr>
          <p:nvPr/>
        </p:nvSpPr>
        <p:spPr bwMode="auto">
          <a:xfrm>
            <a:off x="179388"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70" name="Oval 42">
            <a:extLst>
              <a:ext uri="{FF2B5EF4-FFF2-40B4-BE49-F238E27FC236}">
                <a16:creationId xmlns:a16="http://schemas.microsoft.com/office/drawing/2014/main" id="{FF35629D-35F0-1981-4897-2D3333F0904E}"/>
              </a:ext>
            </a:extLst>
          </p:cNvPr>
          <p:cNvSpPr>
            <a:spLocks noChangeArrowheads="1"/>
          </p:cNvSpPr>
          <p:nvPr/>
        </p:nvSpPr>
        <p:spPr bwMode="auto">
          <a:xfrm>
            <a:off x="538163"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71" name="Text Box 43">
            <a:extLst>
              <a:ext uri="{FF2B5EF4-FFF2-40B4-BE49-F238E27FC236}">
                <a16:creationId xmlns:a16="http://schemas.microsoft.com/office/drawing/2014/main" id="{26E54AB6-E905-9456-D34F-B2A12C8C18C5}"/>
              </a:ext>
            </a:extLst>
          </p:cNvPr>
          <p:cNvSpPr txBox="1">
            <a:spLocks noChangeArrowheads="1"/>
          </p:cNvSpPr>
          <p:nvPr/>
        </p:nvSpPr>
        <p:spPr bwMode="auto">
          <a:xfrm>
            <a:off x="4825269" y="2447632"/>
            <a:ext cx="107753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6600" dirty="0"/>
              <a:t>２</a:t>
            </a:r>
            <a:r>
              <a:rPr lang="en-US" altLang="ja-JP" sz="6600" baseline="40000" dirty="0"/>
              <a:t>n</a:t>
            </a:r>
          </a:p>
        </p:txBody>
      </p:sp>
      <p:sp>
        <p:nvSpPr>
          <p:cNvPr id="176172" name="Text Box 44">
            <a:extLst>
              <a:ext uri="{FF2B5EF4-FFF2-40B4-BE49-F238E27FC236}">
                <a16:creationId xmlns:a16="http://schemas.microsoft.com/office/drawing/2014/main" id="{0AB6F791-EF78-D8D1-5690-D329ED745BAB}"/>
              </a:ext>
            </a:extLst>
          </p:cNvPr>
          <p:cNvSpPr txBox="1">
            <a:spLocks noChangeArrowheads="1"/>
          </p:cNvSpPr>
          <p:nvPr/>
        </p:nvSpPr>
        <p:spPr bwMode="auto">
          <a:xfrm>
            <a:off x="7362422" y="3977283"/>
            <a:ext cx="16337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表現数</a:t>
            </a:r>
            <a:endParaRPr lang="en-US" altLang="ja-JP" dirty="0"/>
          </a:p>
          <a:p>
            <a:r>
              <a:rPr lang="en-US" altLang="ja-JP" dirty="0"/>
              <a:t>(</a:t>
            </a:r>
            <a:r>
              <a:rPr lang="ja-JP" altLang="en-US" dirty="0"/>
              <a:t>表現できる数</a:t>
            </a:r>
            <a:r>
              <a:rPr lang="en-US" altLang="ja-JP" dirty="0"/>
              <a:t>)</a:t>
            </a:r>
          </a:p>
          <a:p>
            <a:r>
              <a:rPr lang="en-US" altLang="ja-JP" dirty="0"/>
              <a:t>0 </a:t>
            </a:r>
            <a:r>
              <a:rPr lang="ja-JP" altLang="en-US" dirty="0"/>
              <a:t>と </a:t>
            </a:r>
            <a:r>
              <a:rPr lang="en-US" altLang="ja-JP" dirty="0"/>
              <a:t>1 </a:t>
            </a:r>
            <a:r>
              <a:rPr lang="ja-JP" altLang="en-US" dirty="0"/>
              <a:t>の２つ</a:t>
            </a:r>
            <a:endParaRPr lang="en-US" altLang="ja-JP" dirty="0"/>
          </a:p>
        </p:txBody>
      </p:sp>
      <p:sp>
        <p:nvSpPr>
          <p:cNvPr id="176173" name="Text Box 45">
            <a:extLst>
              <a:ext uri="{FF2B5EF4-FFF2-40B4-BE49-F238E27FC236}">
                <a16:creationId xmlns:a16="http://schemas.microsoft.com/office/drawing/2014/main" id="{0E7E2373-19DA-470D-B1AB-3E9DDBB338A8}"/>
              </a:ext>
            </a:extLst>
          </p:cNvPr>
          <p:cNvSpPr txBox="1">
            <a:spLocks noChangeArrowheads="1"/>
          </p:cNvSpPr>
          <p:nvPr/>
        </p:nvSpPr>
        <p:spPr bwMode="auto">
          <a:xfrm>
            <a:off x="5832072" y="2586980"/>
            <a:ext cx="2510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dirty="0"/>
              <a:t>指数：桁数＝</a:t>
            </a:r>
            <a:r>
              <a:rPr lang="en-US" altLang="ja-JP" sz="2400" dirty="0"/>
              <a:t>bit</a:t>
            </a:r>
            <a:r>
              <a:rPr lang="ja-JP" altLang="en-US" sz="2400" dirty="0"/>
              <a:t>数</a:t>
            </a:r>
          </a:p>
        </p:txBody>
      </p:sp>
      <p:sp>
        <p:nvSpPr>
          <p:cNvPr id="176175" name="Text Box 43">
            <a:extLst>
              <a:ext uri="{FF2B5EF4-FFF2-40B4-BE49-F238E27FC236}">
                <a16:creationId xmlns:a16="http://schemas.microsoft.com/office/drawing/2014/main" id="{8E7BE56A-D337-137B-EFFC-6E5F1AAF0BD7}"/>
              </a:ext>
            </a:extLst>
          </p:cNvPr>
          <p:cNvSpPr txBox="1">
            <a:spLocks noChangeArrowheads="1"/>
          </p:cNvSpPr>
          <p:nvPr/>
        </p:nvSpPr>
        <p:spPr bwMode="auto">
          <a:xfrm>
            <a:off x="4913125" y="3459956"/>
            <a:ext cx="199125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6000" dirty="0"/>
              <a:t>２</a:t>
            </a:r>
            <a:r>
              <a:rPr lang="en-US" altLang="ja-JP" sz="5400" baseline="40000" dirty="0"/>
              <a:t>1</a:t>
            </a:r>
            <a:r>
              <a:rPr lang="en-US" altLang="ja-JP" sz="3200" dirty="0"/>
              <a:t>→</a:t>
            </a:r>
            <a:r>
              <a:rPr lang="ja-JP" altLang="en-US" sz="6000" dirty="0"/>
              <a:t> </a:t>
            </a:r>
            <a:r>
              <a:rPr lang="en-US" altLang="ja-JP" sz="4800" dirty="0"/>
              <a:t>0</a:t>
            </a:r>
            <a:endParaRPr lang="ja-JP" altLang="en-US" sz="6000" dirty="0"/>
          </a:p>
          <a:p>
            <a:r>
              <a:rPr lang="ja-JP" altLang="en-US" sz="6000" dirty="0"/>
              <a:t>　　  </a:t>
            </a:r>
            <a:r>
              <a:rPr lang="en-US" altLang="ja-JP" sz="4800" dirty="0"/>
              <a:t>1</a:t>
            </a:r>
            <a:endParaRPr lang="ja-JP" altLang="en-US" sz="6000" dirty="0"/>
          </a:p>
        </p:txBody>
      </p:sp>
      <p:sp>
        <p:nvSpPr>
          <p:cNvPr id="2" name="テキスト ボックス 1">
            <a:extLst>
              <a:ext uri="{FF2B5EF4-FFF2-40B4-BE49-F238E27FC236}">
                <a16:creationId xmlns:a16="http://schemas.microsoft.com/office/drawing/2014/main" id="{82302D47-336C-B377-FAAB-5966C4D7E23C}"/>
              </a:ext>
            </a:extLst>
          </p:cNvPr>
          <p:cNvSpPr txBox="1"/>
          <p:nvPr/>
        </p:nvSpPr>
        <p:spPr>
          <a:xfrm>
            <a:off x="682625" y="920741"/>
            <a:ext cx="7597775" cy="954107"/>
          </a:xfrm>
          <a:prstGeom prst="rect">
            <a:avLst/>
          </a:prstGeom>
          <a:solidFill>
            <a:schemeClr val="accent5">
              <a:lumMod val="20000"/>
              <a:lumOff val="80000"/>
            </a:schemeClr>
          </a:solidFill>
        </p:spPr>
        <p:txBody>
          <a:bodyPr wrap="square" rtlCol="0">
            <a:spAutoFit/>
          </a:bodyPr>
          <a:lstStyle/>
          <a:p>
            <a:r>
              <a:rPr kumimoji="1" lang="en-US" altLang="ja-JP" sz="2800" dirty="0">
                <a:solidFill>
                  <a:srgbClr val="FF0000"/>
                </a:solidFill>
              </a:rPr>
              <a:t>ON</a:t>
            </a:r>
            <a:r>
              <a:rPr kumimoji="1" lang="ja-JP" altLang="en-US" sz="2800" dirty="0"/>
              <a:t>か</a:t>
            </a:r>
            <a:r>
              <a:rPr kumimoji="1" lang="en-US" altLang="ja-JP" sz="2800" dirty="0">
                <a:solidFill>
                  <a:srgbClr val="002060"/>
                </a:solidFill>
              </a:rPr>
              <a:t>OFF</a:t>
            </a:r>
            <a:r>
              <a:rPr kumimoji="1" lang="ja-JP" altLang="en-US" sz="2800" dirty="0"/>
              <a:t>，</a:t>
            </a:r>
            <a:r>
              <a:rPr kumimoji="1" lang="ja-JP" altLang="en-US" sz="2800" dirty="0">
                <a:solidFill>
                  <a:srgbClr val="FF0000"/>
                </a:solidFill>
              </a:rPr>
              <a:t>１</a:t>
            </a:r>
            <a:r>
              <a:rPr kumimoji="1" lang="ja-JP" altLang="en-US" sz="2800" dirty="0"/>
              <a:t>か</a:t>
            </a:r>
            <a:r>
              <a:rPr kumimoji="1" lang="ja-JP" altLang="en-US" sz="2800" dirty="0">
                <a:solidFill>
                  <a:srgbClr val="002060"/>
                </a:solidFill>
              </a:rPr>
              <a:t>０</a:t>
            </a:r>
            <a:r>
              <a:rPr kumimoji="1" lang="ja-JP" altLang="en-US" sz="2800" dirty="0"/>
              <a:t>，</a:t>
            </a:r>
            <a:r>
              <a:rPr kumimoji="1" lang="en-US" altLang="ja-JP" sz="2800" dirty="0">
                <a:solidFill>
                  <a:srgbClr val="FF0000"/>
                </a:solidFill>
              </a:rPr>
              <a:t>HIGH</a:t>
            </a:r>
            <a:r>
              <a:rPr kumimoji="1" lang="ja-JP" altLang="en-US" sz="2800" dirty="0"/>
              <a:t>か</a:t>
            </a:r>
            <a:r>
              <a:rPr kumimoji="1" lang="en-US" altLang="ja-JP" sz="2800" dirty="0">
                <a:solidFill>
                  <a:srgbClr val="002060"/>
                </a:solidFill>
              </a:rPr>
              <a:t>LOW</a:t>
            </a:r>
            <a:r>
              <a:rPr kumimoji="1" lang="ja-JP" altLang="en-US" sz="2800" dirty="0"/>
              <a:t>など２つの状態で表現する　→　２進数と相性がよい</a:t>
            </a:r>
            <a:endParaRPr kumimoji="1" lang="en-US" altLang="ja-JP" sz="2800" dirty="0"/>
          </a:p>
        </p:txBody>
      </p:sp>
      <p:sp>
        <p:nvSpPr>
          <p:cNvPr id="3" name="テキスト ボックス 2">
            <a:extLst>
              <a:ext uri="{FF2B5EF4-FFF2-40B4-BE49-F238E27FC236}">
                <a16:creationId xmlns:a16="http://schemas.microsoft.com/office/drawing/2014/main" id="{39790ECD-EE86-36C9-D958-D30CCCCC7C49}"/>
              </a:ext>
            </a:extLst>
          </p:cNvPr>
          <p:cNvSpPr txBox="1"/>
          <p:nvPr/>
        </p:nvSpPr>
        <p:spPr>
          <a:xfrm>
            <a:off x="2602328" y="6201685"/>
            <a:ext cx="466474" cy="589905"/>
          </a:xfrm>
          <a:prstGeom prst="rect">
            <a:avLst/>
          </a:prstGeom>
          <a:noFill/>
        </p:spPr>
        <p:txBody>
          <a:bodyPr vert="eaVert" wrap="none" rtlCol="0">
            <a:spAutoFit/>
          </a:bodyPr>
          <a:lstStyle/>
          <a:p>
            <a:r>
              <a:rPr kumimoji="1" lang="en-US" altLang="ja-JP" dirty="0"/>
              <a:t>1</a:t>
            </a:r>
            <a:r>
              <a:rPr kumimoji="1" lang="ja-JP" altLang="en-US" dirty="0"/>
              <a:t>桁</a:t>
            </a:r>
          </a:p>
        </p:txBody>
      </p:sp>
      <p:sp>
        <p:nvSpPr>
          <p:cNvPr id="4" name="テキスト ボックス 3">
            <a:extLst>
              <a:ext uri="{FF2B5EF4-FFF2-40B4-BE49-F238E27FC236}">
                <a16:creationId xmlns:a16="http://schemas.microsoft.com/office/drawing/2014/main" id="{543015AA-500C-7A71-DA8E-EB7919D1C8C5}"/>
              </a:ext>
            </a:extLst>
          </p:cNvPr>
          <p:cNvSpPr txBox="1"/>
          <p:nvPr/>
        </p:nvSpPr>
        <p:spPr>
          <a:xfrm>
            <a:off x="2276727" y="6202069"/>
            <a:ext cx="466474" cy="589905"/>
          </a:xfrm>
          <a:prstGeom prst="rect">
            <a:avLst/>
          </a:prstGeom>
          <a:noFill/>
        </p:spPr>
        <p:txBody>
          <a:bodyPr vert="eaVert" wrap="none" rtlCol="0">
            <a:spAutoFit/>
          </a:bodyPr>
          <a:lstStyle/>
          <a:p>
            <a:r>
              <a:rPr kumimoji="1" lang="en-US" altLang="ja-JP" dirty="0"/>
              <a:t>2</a:t>
            </a:r>
            <a:r>
              <a:rPr kumimoji="1" lang="ja-JP" altLang="en-US" dirty="0"/>
              <a:t>桁</a:t>
            </a:r>
          </a:p>
        </p:txBody>
      </p:sp>
      <p:sp>
        <p:nvSpPr>
          <p:cNvPr id="5" name="テキスト ボックス 4">
            <a:extLst>
              <a:ext uri="{FF2B5EF4-FFF2-40B4-BE49-F238E27FC236}">
                <a16:creationId xmlns:a16="http://schemas.microsoft.com/office/drawing/2014/main" id="{386CB55B-E7B2-6F3D-D444-73D5B4BBCE7A}"/>
              </a:ext>
            </a:extLst>
          </p:cNvPr>
          <p:cNvSpPr txBox="1"/>
          <p:nvPr/>
        </p:nvSpPr>
        <p:spPr>
          <a:xfrm>
            <a:off x="91470" y="6196013"/>
            <a:ext cx="466474" cy="589905"/>
          </a:xfrm>
          <a:prstGeom prst="rect">
            <a:avLst/>
          </a:prstGeom>
          <a:noFill/>
        </p:spPr>
        <p:txBody>
          <a:bodyPr vert="eaVert" wrap="none" rtlCol="0">
            <a:spAutoFit/>
          </a:bodyPr>
          <a:lstStyle/>
          <a:p>
            <a:r>
              <a:rPr kumimoji="1" lang="en-US" altLang="ja-JP" dirty="0"/>
              <a:t>8</a:t>
            </a:r>
            <a:r>
              <a:rPr kumimoji="1" lang="ja-JP" altLang="en-US" dirty="0"/>
              <a:t>桁</a:t>
            </a:r>
          </a:p>
        </p:txBody>
      </p:sp>
      <p:sp>
        <p:nvSpPr>
          <p:cNvPr id="6" name="右中かっこ 5">
            <a:extLst>
              <a:ext uri="{FF2B5EF4-FFF2-40B4-BE49-F238E27FC236}">
                <a16:creationId xmlns:a16="http://schemas.microsoft.com/office/drawing/2014/main" id="{07311DBB-9514-967C-DD20-1CBD60BF50FE}"/>
              </a:ext>
            </a:extLst>
          </p:cNvPr>
          <p:cNvSpPr/>
          <p:nvPr/>
        </p:nvSpPr>
        <p:spPr>
          <a:xfrm>
            <a:off x="6986728" y="3893344"/>
            <a:ext cx="239697" cy="115173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B8B34B8-A44F-C063-2106-4E6AC585861C}"/>
              </a:ext>
            </a:extLst>
          </p:cNvPr>
          <p:cNvSpPr txBox="1"/>
          <p:nvPr/>
        </p:nvSpPr>
        <p:spPr>
          <a:xfrm>
            <a:off x="2586607" y="2113677"/>
            <a:ext cx="553998" cy="707886"/>
          </a:xfrm>
          <a:prstGeom prst="rect">
            <a:avLst/>
          </a:prstGeom>
          <a:noFill/>
        </p:spPr>
        <p:txBody>
          <a:bodyPr vert="eaVert" wrap="none" rtlCol="0">
            <a:spAutoFit/>
          </a:bodyPr>
          <a:lstStyle/>
          <a:p>
            <a:r>
              <a:rPr lang="ja-JP" altLang="en-US" sz="2400" dirty="0"/>
              <a:t>桁数</a:t>
            </a:r>
          </a:p>
        </p:txBody>
      </p:sp>
      <p:sp>
        <p:nvSpPr>
          <p:cNvPr id="8" name="Text Box 43">
            <a:extLst>
              <a:ext uri="{FF2B5EF4-FFF2-40B4-BE49-F238E27FC236}">
                <a16:creationId xmlns:a16="http://schemas.microsoft.com/office/drawing/2014/main" id="{945EB540-AB07-2A0D-F38A-032204995F37}"/>
              </a:ext>
            </a:extLst>
          </p:cNvPr>
          <p:cNvSpPr txBox="1">
            <a:spLocks noChangeArrowheads="1"/>
          </p:cNvSpPr>
          <p:nvPr/>
        </p:nvSpPr>
        <p:spPr bwMode="auto">
          <a:xfrm>
            <a:off x="4930044" y="5478463"/>
            <a:ext cx="26196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6000" dirty="0"/>
              <a:t>２</a:t>
            </a:r>
            <a:r>
              <a:rPr lang="en-US" altLang="ja-JP" sz="5400" baseline="40000" dirty="0"/>
              <a:t>8</a:t>
            </a:r>
            <a:r>
              <a:rPr lang="en-US" altLang="ja-JP" sz="3200" dirty="0"/>
              <a:t>→</a:t>
            </a:r>
            <a:r>
              <a:rPr lang="ja-JP" altLang="en-US" sz="6000" dirty="0"/>
              <a:t> </a:t>
            </a:r>
            <a:r>
              <a:rPr lang="en-US" altLang="ja-JP" sz="4400" dirty="0"/>
              <a:t>256</a:t>
            </a:r>
            <a:endParaRPr lang="ja-JP" altLang="en-US" sz="6000" dirty="0"/>
          </a:p>
        </p:txBody>
      </p:sp>
      <p:sp>
        <p:nvSpPr>
          <p:cNvPr id="9" name="テキスト ボックス 8">
            <a:extLst>
              <a:ext uri="{FF2B5EF4-FFF2-40B4-BE49-F238E27FC236}">
                <a16:creationId xmlns:a16="http://schemas.microsoft.com/office/drawing/2014/main" id="{3ADE0A5F-6415-85C2-6420-8E5A91457212}"/>
              </a:ext>
            </a:extLst>
          </p:cNvPr>
          <p:cNvSpPr txBox="1"/>
          <p:nvPr/>
        </p:nvSpPr>
        <p:spPr>
          <a:xfrm>
            <a:off x="838796" y="6310610"/>
            <a:ext cx="1261884" cy="461665"/>
          </a:xfrm>
          <a:prstGeom prst="rect">
            <a:avLst/>
          </a:prstGeom>
          <a:noFill/>
        </p:spPr>
        <p:txBody>
          <a:bodyPr wrap="none" rtlCol="0">
            <a:spAutoFit/>
          </a:bodyPr>
          <a:lstStyle/>
          <a:p>
            <a:r>
              <a:rPr kumimoji="1" lang="ja-JP" altLang="en-US" sz="2400" dirty="0"/>
              <a:t>・・・・・・・</a:t>
            </a:r>
          </a:p>
        </p:txBody>
      </p:sp>
      <p:sp>
        <p:nvSpPr>
          <p:cNvPr id="10" name="Text Box 6">
            <a:extLst>
              <a:ext uri="{FF2B5EF4-FFF2-40B4-BE49-F238E27FC236}">
                <a16:creationId xmlns:a16="http://schemas.microsoft.com/office/drawing/2014/main" id="{25F149BE-9DFD-3CE3-445A-B77291275FE4}"/>
              </a:ext>
            </a:extLst>
          </p:cNvPr>
          <p:cNvSpPr txBox="1">
            <a:spLocks noChangeArrowheads="1"/>
          </p:cNvSpPr>
          <p:nvPr/>
        </p:nvSpPr>
        <p:spPr bwMode="auto">
          <a:xfrm>
            <a:off x="7475709" y="5937259"/>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dirty="0"/>
              <a:t>表現数</a:t>
            </a:r>
          </a:p>
        </p:txBody>
      </p:sp>
      <p:sp>
        <p:nvSpPr>
          <p:cNvPr id="11" name="スライド番号プレースホルダー 10">
            <a:extLst>
              <a:ext uri="{FF2B5EF4-FFF2-40B4-BE49-F238E27FC236}">
                <a16:creationId xmlns:a16="http://schemas.microsoft.com/office/drawing/2014/main" id="{7644EB0F-639D-C013-F722-6632A46BF09B}"/>
              </a:ext>
            </a:extLst>
          </p:cNvPr>
          <p:cNvSpPr>
            <a:spLocks noGrp="1"/>
          </p:cNvSpPr>
          <p:nvPr>
            <p:ph type="sldNum" sz="quarter" idx="12"/>
          </p:nvPr>
        </p:nvSpPr>
        <p:spPr/>
        <p:txBody>
          <a:bodyPr/>
          <a:lstStyle/>
          <a:p>
            <a:fld id="{1DCDAAC1-7D4F-441D-807A-83CCC1492F48}" type="slidenum">
              <a:rPr kumimoji="1" lang="ja-JP" altLang="en-US" smtClean="0"/>
              <a:t>22</a:t>
            </a:fld>
            <a:endParaRPr kumimoji="1"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A4F78-B649-6C31-65FF-9106BCB20037}"/>
              </a:ext>
            </a:extLst>
          </p:cNvPr>
          <p:cNvSpPr>
            <a:spLocks noGrp="1"/>
          </p:cNvSpPr>
          <p:nvPr>
            <p:ph type="title"/>
          </p:nvPr>
        </p:nvSpPr>
        <p:spPr>
          <a:xfrm>
            <a:off x="295274" y="298452"/>
            <a:ext cx="5608375" cy="815974"/>
          </a:xfrm>
        </p:spPr>
        <p:txBody>
          <a:bodyPr>
            <a:normAutofit/>
          </a:bodyPr>
          <a:lstStyle/>
          <a:p>
            <a:r>
              <a:rPr kumimoji="1" lang="ja-JP" altLang="en-US" sz="4000" dirty="0"/>
              <a:t>ロボットの仕様を整理</a:t>
            </a:r>
          </a:p>
        </p:txBody>
      </p:sp>
      <p:sp>
        <p:nvSpPr>
          <p:cNvPr id="8" name="テキスト ボックス 7">
            <a:extLst>
              <a:ext uri="{FF2B5EF4-FFF2-40B4-BE49-F238E27FC236}">
                <a16:creationId xmlns:a16="http://schemas.microsoft.com/office/drawing/2014/main" id="{1B611400-9648-2C83-A4C3-3CAEB6A86D34}"/>
              </a:ext>
            </a:extLst>
          </p:cNvPr>
          <p:cNvSpPr txBox="1"/>
          <p:nvPr/>
        </p:nvSpPr>
        <p:spPr>
          <a:xfrm>
            <a:off x="3674759" y="4345519"/>
            <a:ext cx="1787028" cy="584775"/>
          </a:xfrm>
          <a:prstGeom prst="rect">
            <a:avLst/>
          </a:prstGeom>
          <a:noFill/>
        </p:spPr>
        <p:txBody>
          <a:bodyPr wrap="none" rtlCol="0">
            <a:spAutoFit/>
          </a:bodyPr>
          <a:lstStyle/>
          <a:p>
            <a:r>
              <a:rPr kumimoji="1" lang="en-US" altLang="ja-JP" dirty="0"/>
              <a:t>RDC-ESP32TYPE3</a:t>
            </a:r>
          </a:p>
          <a:p>
            <a:r>
              <a:rPr kumimoji="1" lang="ja-JP" altLang="en-US" sz="1400" dirty="0"/>
              <a:t>（実際の方向を確認）</a:t>
            </a:r>
          </a:p>
        </p:txBody>
      </p:sp>
      <p:pic>
        <p:nvPicPr>
          <p:cNvPr id="10" name="図 9">
            <a:extLst>
              <a:ext uri="{FF2B5EF4-FFF2-40B4-BE49-F238E27FC236}">
                <a16:creationId xmlns:a16="http://schemas.microsoft.com/office/drawing/2014/main" id="{C4626D95-2977-896C-6071-F107B454470B}"/>
              </a:ext>
            </a:extLst>
          </p:cNvPr>
          <p:cNvPicPr>
            <a:picLocks noChangeAspect="1"/>
          </p:cNvPicPr>
          <p:nvPr/>
        </p:nvPicPr>
        <p:blipFill>
          <a:blip r:embed="rId3"/>
          <a:stretch>
            <a:fillRect/>
          </a:stretch>
        </p:blipFill>
        <p:spPr>
          <a:xfrm>
            <a:off x="3674759" y="2924078"/>
            <a:ext cx="1686160" cy="1390844"/>
          </a:xfrm>
          <a:prstGeom prst="rect">
            <a:avLst/>
          </a:prstGeom>
        </p:spPr>
      </p:pic>
      <p:pic>
        <p:nvPicPr>
          <p:cNvPr id="14" name="図 13">
            <a:extLst>
              <a:ext uri="{FF2B5EF4-FFF2-40B4-BE49-F238E27FC236}">
                <a16:creationId xmlns:a16="http://schemas.microsoft.com/office/drawing/2014/main" id="{23BBA366-2406-472D-B9CB-812E9A043F2C}"/>
              </a:ext>
            </a:extLst>
          </p:cNvPr>
          <p:cNvPicPr>
            <a:picLocks noChangeAspect="1"/>
          </p:cNvPicPr>
          <p:nvPr/>
        </p:nvPicPr>
        <p:blipFill>
          <a:blip r:embed="rId4"/>
          <a:stretch>
            <a:fillRect/>
          </a:stretch>
        </p:blipFill>
        <p:spPr>
          <a:xfrm rot="16200000">
            <a:off x="2204448" y="1790797"/>
            <a:ext cx="1001578" cy="1733824"/>
          </a:xfrm>
          <a:prstGeom prst="rect">
            <a:avLst/>
          </a:prstGeom>
        </p:spPr>
      </p:pic>
      <p:pic>
        <p:nvPicPr>
          <p:cNvPr id="16" name="図 15">
            <a:extLst>
              <a:ext uri="{FF2B5EF4-FFF2-40B4-BE49-F238E27FC236}">
                <a16:creationId xmlns:a16="http://schemas.microsoft.com/office/drawing/2014/main" id="{E1432613-043F-AB93-9D8B-D200D0CEEA47}"/>
              </a:ext>
            </a:extLst>
          </p:cNvPr>
          <p:cNvPicPr>
            <a:picLocks noChangeAspect="1"/>
          </p:cNvPicPr>
          <p:nvPr/>
        </p:nvPicPr>
        <p:blipFill>
          <a:blip r:embed="rId4"/>
          <a:stretch>
            <a:fillRect/>
          </a:stretch>
        </p:blipFill>
        <p:spPr>
          <a:xfrm rot="16200000">
            <a:off x="5937975" y="1790796"/>
            <a:ext cx="1001578" cy="1733824"/>
          </a:xfrm>
          <a:prstGeom prst="rect">
            <a:avLst/>
          </a:prstGeom>
        </p:spPr>
      </p:pic>
      <p:sp>
        <p:nvSpPr>
          <p:cNvPr id="24" name="テキスト ボックス 23">
            <a:extLst>
              <a:ext uri="{FF2B5EF4-FFF2-40B4-BE49-F238E27FC236}">
                <a16:creationId xmlns:a16="http://schemas.microsoft.com/office/drawing/2014/main" id="{2ACA7C4F-501D-E029-C397-B461DB422D73}"/>
              </a:ext>
            </a:extLst>
          </p:cNvPr>
          <p:cNvSpPr txBox="1"/>
          <p:nvPr/>
        </p:nvSpPr>
        <p:spPr>
          <a:xfrm>
            <a:off x="1838324" y="1633697"/>
            <a:ext cx="1752403" cy="523220"/>
          </a:xfrm>
          <a:prstGeom prst="rect">
            <a:avLst/>
          </a:prstGeom>
          <a:noFill/>
        </p:spPr>
        <p:txBody>
          <a:bodyPr wrap="none" rtlCol="0">
            <a:spAutoFit/>
          </a:bodyPr>
          <a:lstStyle/>
          <a:p>
            <a:r>
              <a:rPr kumimoji="1" lang="en-US" altLang="ja-JP" sz="2800" dirty="0"/>
              <a:t>M1</a:t>
            </a:r>
            <a:r>
              <a:rPr kumimoji="1" lang="ja-JP" altLang="en-US" sz="2800" dirty="0"/>
              <a:t>（左側）</a:t>
            </a:r>
          </a:p>
        </p:txBody>
      </p:sp>
      <p:sp>
        <p:nvSpPr>
          <p:cNvPr id="25" name="テキスト ボックス 24">
            <a:extLst>
              <a:ext uri="{FF2B5EF4-FFF2-40B4-BE49-F238E27FC236}">
                <a16:creationId xmlns:a16="http://schemas.microsoft.com/office/drawing/2014/main" id="{AD567E95-C994-D71E-079E-31E69ED5A73A}"/>
              </a:ext>
            </a:extLst>
          </p:cNvPr>
          <p:cNvSpPr txBox="1"/>
          <p:nvPr/>
        </p:nvSpPr>
        <p:spPr>
          <a:xfrm>
            <a:off x="5580285" y="1633697"/>
            <a:ext cx="1896673" cy="523220"/>
          </a:xfrm>
          <a:prstGeom prst="rect">
            <a:avLst/>
          </a:prstGeom>
          <a:noFill/>
        </p:spPr>
        <p:txBody>
          <a:bodyPr wrap="none" rtlCol="0">
            <a:spAutoFit/>
          </a:bodyPr>
          <a:lstStyle/>
          <a:p>
            <a:r>
              <a:rPr kumimoji="1" lang="en-US" altLang="ja-JP" sz="2800" dirty="0"/>
              <a:t>M</a:t>
            </a:r>
            <a:r>
              <a:rPr kumimoji="1" lang="ja-JP" altLang="en-US" sz="2800" dirty="0"/>
              <a:t>２ （右側）</a:t>
            </a:r>
          </a:p>
        </p:txBody>
      </p:sp>
      <p:sp>
        <p:nvSpPr>
          <p:cNvPr id="30" name="矢印: 右 29">
            <a:extLst>
              <a:ext uri="{FF2B5EF4-FFF2-40B4-BE49-F238E27FC236}">
                <a16:creationId xmlns:a16="http://schemas.microsoft.com/office/drawing/2014/main" id="{F4415FDB-8258-C7EF-6752-A11DDBB7EAA7}"/>
              </a:ext>
            </a:extLst>
          </p:cNvPr>
          <p:cNvSpPr/>
          <p:nvPr/>
        </p:nvSpPr>
        <p:spPr>
          <a:xfrm rot="16200000">
            <a:off x="4318748" y="2250424"/>
            <a:ext cx="502068" cy="4381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B61C5C15-959F-7E37-8B88-088BA8BF7BA6}"/>
              </a:ext>
            </a:extLst>
          </p:cNvPr>
          <p:cNvSpPr txBox="1"/>
          <p:nvPr/>
        </p:nvSpPr>
        <p:spPr>
          <a:xfrm>
            <a:off x="4118376" y="1695244"/>
            <a:ext cx="902811" cy="523220"/>
          </a:xfrm>
          <a:prstGeom prst="rect">
            <a:avLst/>
          </a:prstGeom>
          <a:noFill/>
        </p:spPr>
        <p:txBody>
          <a:bodyPr wrap="none" rtlCol="0">
            <a:spAutoFit/>
          </a:bodyPr>
          <a:lstStyle/>
          <a:p>
            <a:r>
              <a:rPr kumimoji="1" lang="ja-JP" altLang="en-US" sz="2800" dirty="0"/>
              <a:t>正面</a:t>
            </a:r>
          </a:p>
        </p:txBody>
      </p:sp>
      <p:sp>
        <p:nvSpPr>
          <p:cNvPr id="3" name="スライド番号プレースホルダー 2">
            <a:extLst>
              <a:ext uri="{FF2B5EF4-FFF2-40B4-BE49-F238E27FC236}">
                <a16:creationId xmlns:a16="http://schemas.microsoft.com/office/drawing/2014/main" id="{E019B386-E186-D66C-61E8-1649671E2CC0}"/>
              </a:ext>
            </a:extLst>
          </p:cNvPr>
          <p:cNvSpPr>
            <a:spLocks noGrp="1"/>
          </p:cNvSpPr>
          <p:nvPr>
            <p:ph type="sldNum" sz="quarter" idx="12"/>
          </p:nvPr>
        </p:nvSpPr>
        <p:spPr/>
        <p:txBody>
          <a:bodyPr/>
          <a:lstStyle/>
          <a:p>
            <a:fld id="{1DCDAAC1-7D4F-441D-807A-83CCC1492F48}" type="slidenum">
              <a:rPr kumimoji="1" lang="ja-JP" altLang="en-US" smtClean="0"/>
              <a:t>23</a:t>
            </a:fld>
            <a:endParaRPr kumimoji="1" lang="ja-JP" altLang="en-US"/>
          </a:p>
        </p:txBody>
      </p:sp>
      <p:pic>
        <p:nvPicPr>
          <p:cNvPr id="4" name="図 3">
            <a:extLst>
              <a:ext uri="{FF2B5EF4-FFF2-40B4-BE49-F238E27FC236}">
                <a16:creationId xmlns:a16="http://schemas.microsoft.com/office/drawing/2014/main" id="{75ACE646-4CFB-A5D9-DF0F-BE84BB986503}"/>
              </a:ext>
            </a:extLst>
          </p:cNvPr>
          <p:cNvPicPr>
            <a:picLocks noChangeAspect="1"/>
          </p:cNvPicPr>
          <p:nvPr/>
        </p:nvPicPr>
        <p:blipFill>
          <a:blip r:embed="rId5"/>
          <a:stretch>
            <a:fillRect/>
          </a:stretch>
        </p:blipFill>
        <p:spPr>
          <a:xfrm>
            <a:off x="7887446" y="-7342"/>
            <a:ext cx="1256554" cy="1162898"/>
          </a:xfrm>
          <a:prstGeom prst="rect">
            <a:avLst/>
          </a:prstGeom>
        </p:spPr>
      </p:pic>
      <p:pic>
        <p:nvPicPr>
          <p:cNvPr id="9" name="図 8">
            <a:extLst>
              <a:ext uri="{FF2B5EF4-FFF2-40B4-BE49-F238E27FC236}">
                <a16:creationId xmlns:a16="http://schemas.microsoft.com/office/drawing/2014/main" id="{B65658BE-AE72-6536-AB31-74AF868537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95274" y="3318820"/>
            <a:ext cx="1741127" cy="1764342"/>
          </a:xfrm>
          <a:prstGeom prst="rect">
            <a:avLst/>
          </a:prstGeom>
        </p:spPr>
      </p:pic>
      <p:pic>
        <p:nvPicPr>
          <p:cNvPr id="11" name="図 10">
            <a:extLst>
              <a:ext uri="{FF2B5EF4-FFF2-40B4-BE49-F238E27FC236}">
                <a16:creationId xmlns:a16="http://schemas.microsoft.com/office/drawing/2014/main" id="{EF709FF9-EC7C-C556-5286-8FAFB28BE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7100145" y="3240401"/>
            <a:ext cx="1741127" cy="1764342"/>
          </a:xfrm>
          <a:prstGeom prst="rect">
            <a:avLst/>
          </a:prstGeom>
        </p:spPr>
      </p:pic>
    </p:spTree>
    <p:extLst>
      <p:ext uri="{BB962C8B-B14F-4D97-AF65-F5344CB8AC3E}">
        <p14:creationId xmlns:p14="http://schemas.microsoft.com/office/powerpoint/2010/main" val="2428994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027D9-7E89-69E5-38A0-89FEF3EA0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E498FE-FCC1-C2E5-1046-85B8B8E646F8}"/>
              </a:ext>
            </a:extLst>
          </p:cNvPr>
          <p:cNvSpPr>
            <a:spLocks noGrp="1"/>
          </p:cNvSpPr>
          <p:nvPr>
            <p:ph type="title"/>
          </p:nvPr>
        </p:nvSpPr>
        <p:spPr>
          <a:xfrm>
            <a:off x="203549" y="324359"/>
            <a:ext cx="5753368" cy="815974"/>
          </a:xfrm>
        </p:spPr>
        <p:txBody>
          <a:bodyPr>
            <a:normAutofit/>
          </a:bodyPr>
          <a:lstStyle/>
          <a:p>
            <a:r>
              <a:rPr lang="ja-JP" altLang="en-US" sz="4000" dirty="0"/>
              <a:t>マイコンボードと </a:t>
            </a:r>
            <a:r>
              <a:rPr lang="en-US" altLang="ja-JP" sz="4000" dirty="0"/>
              <a:t>pin</a:t>
            </a:r>
            <a:r>
              <a:rPr lang="ja-JP" altLang="en-US" sz="4000" dirty="0"/>
              <a:t>番号</a:t>
            </a:r>
            <a:endParaRPr kumimoji="1" lang="ja-JP" altLang="en-US" sz="4000" dirty="0"/>
          </a:p>
        </p:txBody>
      </p:sp>
      <p:pic>
        <p:nvPicPr>
          <p:cNvPr id="10" name="図 9">
            <a:extLst>
              <a:ext uri="{FF2B5EF4-FFF2-40B4-BE49-F238E27FC236}">
                <a16:creationId xmlns:a16="http://schemas.microsoft.com/office/drawing/2014/main" id="{BAE59EDB-63B1-B283-3AA5-8EA054A936E7}"/>
              </a:ext>
            </a:extLst>
          </p:cNvPr>
          <p:cNvPicPr>
            <a:picLocks noChangeAspect="1"/>
          </p:cNvPicPr>
          <p:nvPr/>
        </p:nvPicPr>
        <p:blipFill>
          <a:blip r:embed="rId3"/>
          <a:stretch>
            <a:fillRect/>
          </a:stretch>
        </p:blipFill>
        <p:spPr>
          <a:xfrm>
            <a:off x="3674315" y="1280455"/>
            <a:ext cx="1686160" cy="1390844"/>
          </a:xfrm>
          <a:prstGeom prst="rect">
            <a:avLst/>
          </a:prstGeom>
        </p:spPr>
      </p:pic>
      <p:pic>
        <p:nvPicPr>
          <p:cNvPr id="14" name="図 13">
            <a:extLst>
              <a:ext uri="{FF2B5EF4-FFF2-40B4-BE49-F238E27FC236}">
                <a16:creationId xmlns:a16="http://schemas.microsoft.com/office/drawing/2014/main" id="{43ECA5ED-2D04-C348-A277-C329C309C4EE}"/>
              </a:ext>
            </a:extLst>
          </p:cNvPr>
          <p:cNvPicPr>
            <a:picLocks noChangeAspect="1"/>
          </p:cNvPicPr>
          <p:nvPr/>
        </p:nvPicPr>
        <p:blipFill>
          <a:blip r:embed="rId4"/>
          <a:stretch>
            <a:fillRect/>
          </a:stretch>
        </p:blipFill>
        <p:spPr>
          <a:xfrm rot="16200000">
            <a:off x="1122341" y="1594624"/>
            <a:ext cx="543024" cy="940025"/>
          </a:xfrm>
          <a:prstGeom prst="rect">
            <a:avLst/>
          </a:prstGeom>
        </p:spPr>
      </p:pic>
      <p:sp>
        <p:nvSpPr>
          <p:cNvPr id="24" name="テキスト ボックス 23">
            <a:extLst>
              <a:ext uri="{FF2B5EF4-FFF2-40B4-BE49-F238E27FC236}">
                <a16:creationId xmlns:a16="http://schemas.microsoft.com/office/drawing/2014/main" id="{D6C3F8A4-7B6E-2BF1-BCB7-EB5BAE2926D5}"/>
              </a:ext>
            </a:extLst>
          </p:cNvPr>
          <p:cNvSpPr txBox="1"/>
          <p:nvPr/>
        </p:nvSpPr>
        <p:spPr>
          <a:xfrm>
            <a:off x="163217" y="1655068"/>
            <a:ext cx="675185" cy="523220"/>
          </a:xfrm>
          <a:prstGeom prst="rect">
            <a:avLst/>
          </a:prstGeom>
          <a:noFill/>
        </p:spPr>
        <p:txBody>
          <a:bodyPr wrap="none" rtlCol="0">
            <a:spAutoFit/>
          </a:bodyPr>
          <a:lstStyle/>
          <a:p>
            <a:r>
              <a:rPr kumimoji="1" lang="en-US" altLang="ja-JP" sz="2800" dirty="0"/>
              <a:t>M1</a:t>
            </a:r>
            <a:endParaRPr kumimoji="1" lang="ja-JP" altLang="en-US" sz="2800" dirty="0"/>
          </a:p>
        </p:txBody>
      </p:sp>
      <p:sp>
        <p:nvSpPr>
          <p:cNvPr id="3" name="テキスト ボックス 2">
            <a:extLst>
              <a:ext uri="{FF2B5EF4-FFF2-40B4-BE49-F238E27FC236}">
                <a16:creationId xmlns:a16="http://schemas.microsoft.com/office/drawing/2014/main" id="{C20BC5D2-99D1-DAB4-DD61-C98C5D4713E8}"/>
              </a:ext>
            </a:extLst>
          </p:cNvPr>
          <p:cNvSpPr txBox="1"/>
          <p:nvPr/>
        </p:nvSpPr>
        <p:spPr>
          <a:xfrm>
            <a:off x="163216" y="2471042"/>
            <a:ext cx="1883849" cy="1477328"/>
          </a:xfrm>
          <a:prstGeom prst="rect">
            <a:avLst/>
          </a:prstGeom>
          <a:noFill/>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dirty="0"/>
              <a:t>pin </a:t>
            </a:r>
            <a:r>
              <a:rPr kumimoji="1" lang="ja-JP" altLang="en-US" dirty="0"/>
              <a:t>＝ </a:t>
            </a:r>
            <a:r>
              <a:rPr kumimoji="1" lang="en-US" altLang="ja-JP" dirty="0"/>
              <a:t>2</a:t>
            </a:r>
            <a:r>
              <a:rPr kumimoji="1" lang="ja-JP" altLang="en-US" dirty="0"/>
              <a:t>番</a:t>
            </a:r>
            <a:endParaRPr kumimoji="1" lang="en-US" altLang="ja-JP" dirty="0"/>
          </a:p>
          <a:p>
            <a:r>
              <a:rPr kumimoji="1" lang="en-US" altLang="ja-JP" dirty="0"/>
              <a:t>pin </a:t>
            </a:r>
            <a:r>
              <a:rPr kumimoji="1" lang="ja-JP" altLang="en-US" dirty="0"/>
              <a:t>＝ </a:t>
            </a:r>
            <a:r>
              <a:rPr kumimoji="1" lang="en-US" altLang="ja-JP" dirty="0"/>
              <a:t>4</a:t>
            </a:r>
            <a:r>
              <a:rPr kumimoji="1" lang="ja-JP" altLang="en-US" dirty="0"/>
              <a:t>番</a:t>
            </a:r>
            <a:endParaRPr kumimoji="1" lang="en-US" altLang="ja-JP" dirty="0"/>
          </a:p>
          <a:p>
            <a:r>
              <a:rPr kumimoji="1" lang="ja-JP" altLang="en-US" dirty="0"/>
              <a:t>アナログ（</a:t>
            </a:r>
            <a:r>
              <a:rPr kumimoji="1" lang="en-US" altLang="ja-JP" dirty="0"/>
              <a:t>PWM</a:t>
            </a:r>
            <a:r>
              <a:rPr kumimoji="1" lang="ja-JP" altLang="en-US" dirty="0"/>
              <a:t>）</a:t>
            </a:r>
            <a:endParaRPr kumimoji="1" lang="en-US" altLang="ja-JP" dirty="0"/>
          </a:p>
          <a:p>
            <a:r>
              <a:rPr kumimoji="1" lang="en-US" altLang="ja-JP" dirty="0"/>
              <a:t>pin </a:t>
            </a:r>
            <a:r>
              <a:rPr kumimoji="1" lang="ja-JP" altLang="en-US" dirty="0"/>
              <a:t>＝ </a:t>
            </a:r>
            <a:r>
              <a:rPr kumimoji="1" lang="en-US" altLang="ja-JP" dirty="0"/>
              <a:t>5</a:t>
            </a:r>
            <a:r>
              <a:rPr kumimoji="1" lang="ja-JP" altLang="en-US" dirty="0"/>
              <a:t>番</a:t>
            </a:r>
            <a:endParaRPr kumimoji="1" lang="en-US" altLang="ja-JP" dirty="0"/>
          </a:p>
        </p:txBody>
      </p:sp>
      <p:pic>
        <p:nvPicPr>
          <p:cNvPr id="4" name="図 3">
            <a:extLst>
              <a:ext uri="{FF2B5EF4-FFF2-40B4-BE49-F238E27FC236}">
                <a16:creationId xmlns:a16="http://schemas.microsoft.com/office/drawing/2014/main" id="{51B0CE15-C6CC-8EB2-643B-C8E3F3AB0B80}"/>
              </a:ext>
            </a:extLst>
          </p:cNvPr>
          <p:cNvPicPr>
            <a:picLocks noChangeAspect="1"/>
          </p:cNvPicPr>
          <p:nvPr/>
        </p:nvPicPr>
        <p:blipFill>
          <a:blip r:embed="rId4"/>
          <a:stretch>
            <a:fillRect/>
          </a:stretch>
        </p:blipFill>
        <p:spPr>
          <a:xfrm rot="16200000">
            <a:off x="8033586" y="1594624"/>
            <a:ext cx="543024" cy="940025"/>
          </a:xfrm>
          <a:prstGeom prst="rect">
            <a:avLst/>
          </a:prstGeom>
        </p:spPr>
      </p:pic>
      <p:sp>
        <p:nvSpPr>
          <p:cNvPr id="5" name="テキスト ボックス 4">
            <a:extLst>
              <a:ext uri="{FF2B5EF4-FFF2-40B4-BE49-F238E27FC236}">
                <a16:creationId xmlns:a16="http://schemas.microsoft.com/office/drawing/2014/main" id="{51F4C067-C8E2-0A74-6E99-78511A770297}"/>
              </a:ext>
            </a:extLst>
          </p:cNvPr>
          <p:cNvSpPr txBox="1"/>
          <p:nvPr/>
        </p:nvSpPr>
        <p:spPr>
          <a:xfrm>
            <a:off x="7074462" y="1655068"/>
            <a:ext cx="675185" cy="523220"/>
          </a:xfrm>
          <a:prstGeom prst="rect">
            <a:avLst/>
          </a:prstGeom>
          <a:noFill/>
        </p:spPr>
        <p:txBody>
          <a:bodyPr wrap="none" rtlCol="0">
            <a:spAutoFit/>
          </a:bodyPr>
          <a:lstStyle/>
          <a:p>
            <a:r>
              <a:rPr kumimoji="1" lang="en-US" altLang="ja-JP" sz="2800" dirty="0"/>
              <a:t>M2</a:t>
            </a:r>
          </a:p>
        </p:txBody>
      </p:sp>
      <p:sp>
        <p:nvSpPr>
          <p:cNvPr id="6" name="テキスト ボックス 5">
            <a:extLst>
              <a:ext uri="{FF2B5EF4-FFF2-40B4-BE49-F238E27FC236}">
                <a16:creationId xmlns:a16="http://schemas.microsoft.com/office/drawing/2014/main" id="{28C1AF1D-0F23-3A64-3E8A-05D7DF41B8F1}"/>
              </a:ext>
            </a:extLst>
          </p:cNvPr>
          <p:cNvSpPr txBox="1"/>
          <p:nvPr/>
        </p:nvSpPr>
        <p:spPr>
          <a:xfrm>
            <a:off x="7074461" y="2471042"/>
            <a:ext cx="1883849" cy="1477328"/>
          </a:xfrm>
          <a:prstGeom prst="rect">
            <a:avLst/>
          </a:prstGeom>
          <a:noFill/>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dirty="0"/>
              <a:t>pin </a:t>
            </a:r>
            <a:r>
              <a:rPr kumimoji="1" lang="ja-JP" altLang="en-US" dirty="0"/>
              <a:t>＝ </a:t>
            </a:r>
            <a:r>
              <a:rPr kumimoji="1" lang="en-US" altLang="ja-JP" dirty="0"/>
              <a:t>25</a:t>
            </a:r>
            <a:r>
              <a:rPr kumimoji="1" lang="ja-JP" altLang="en-US" dirty="0"/>
              <a:t>番</a:t>
            </a:r>
            <a:endParaRPr kumimoji="1" lang="en-US" altLang="ja-JP" dirty="0"/>
          </a:p>
          <a:p>
            <a:r>
              <a:rPr kumimoji="1" lang="en-US" altLang="ja-JP" dirty="0"/>
              <a:t>pin </a:t>
            </a:r>
            <a:r>
              <a:rPr kumimoji="1" lang="ja-JP" altLang="en-US" dirty="0"/>
              <a:t>＝ </a:t>
            </a:r>
            <a:r>
              <a:rPr kumimoji="1" lang="en-US" altLang="ja-JP" dirty="0"/>
              <a:t>26</a:t>
            </a:r>
            <a:r>
              <a:rPr kumimoji="1" lang="ja-JP" altLang="en-US" dirty="0"/>
              <a:t>番</a:t>
            </a:r>
            <a:endParaRPr kumimoji="1" lang="en-US" altLang="ja-JP" dirty="0"/>
          </a:p>
          <a:p>
            <a:r>
              <a:rPr kumimoji="1" lang="ja-JP" altLang="en-US" dirty="0"/>
              <a:t>アナログ（</a:t>
            </a:r>
            <a:r>
              <a:rPr kumimoji="1" lang="en-US" altLang="ja-JP" dirty="0"/>
              <a:t>PWM</a:t>
            </a:r>
            <a:r>
              <a:rPr kumimoji="1" lang="ja-JP" altLang="en-US" dirty="0"/>
              <a:t>）</a:t>
            </a:r>
            <a:endParaRPr kumimoji="1" lang="en-US" altLang="ja-JP" dirty="0"/>
          </a:p>
          <a:p>
            <a:r>
              <a:rPr kumimoji="1" lang="en-US" altLang="ja-JP" dirty="0"/>
              <a:t>pin </a:t>
            </a:r>
            <a:r>
              <a:rPr kumimoji="1" lang="ja-JP" altLang="en-US" dirty="0"/>
              <a:t>＝ </a:t>
            </a:r>
            <a:r>
              <a:rPr kumimoji="1" lang="en-US" altLang="ja-JP" dirty="0"/>
              <a:t>27</a:t>
            </a:r>
            <a:r>
              <a:rPr kumimoji="1" lang="ja-JP" altLang="en-US" dirty="0"/>
              <a:t>番</a:t>
            </a:r>
            <a:endParaRPr kumimoji="1" lang="en-US" altLang="ja-JP" dirty="0"/>
          </a:p>
        </p:txBody>
      </p:sp>
      <p:sp>
        <p:nvSpPr>
          <p:cNvPr id="30" name="テキスト ボックス 29">
            <a:extLst>
              <a:ext uri="{FF2B5EF4-FFF2-40B4-BE49-F238E27FC236}">
                <a16:creationId xmlns:a16="http://schemas.microsoft.com/office/drawing/2014/main" id="{C02ACAB7-0D3B-E7FD-D592-53301591EB20}"/>
              </a:ext>
            </a:extLst>
          </p:cNvPr>
          <p:cNvSpPr txBox="1"/>
          <p:nvPr/>
        </p:nvSpPr>
        <p:spPr>
          <a:xfrm>
            <a:off x="2394631" y="3217757"/>
            <a:ext cx="4414991" cy="2400657"/>
          </a:xfrm>
          <a:prstGeom prst="rect">
            <a:avLst/>
          </a:prstGeom>
          <a:solidFill>
            <a:schemeClr val="accent2">
              <a:lumMod val="20000"/>
              <a:lumOff val="80000"/>
            </a:schemeClr>
          </a:solidFill>
        </p:spPr>
        <p:txBody>
          <a:bodyPr wrap="none" rtlCol="0">
            <a:spAutoFit/>
          </a:bodyPr>
          <a:lstStyle/>
          <a:p>
            <a:r>
              <a:rPr kumimoji="1" lang="ja-JP" altLang="en-US" sz="2000" dirty="0"/>
              <a:t>マイコンボードは，</a:t>
            </a:r>
            <a:endParaRPr kumimoji="1" lang="en-US" altLang="ja-JP" sz="2000" dirty="0"/>
          </a:p>
          <a:p>
            <a:r>
              <a:rPr kumimoji="1" lang="ja-JP" altLang="en-US" sz="2000" dirty="0"/>
              <a:t>各</a:t>
            </a:r>
            <a:r>
              <a:rPr kumimoji="1" lang="en-US" altLang="ja-JP" sz="2000" dirty="0"/>
              <a:t>pin</a:t>
            </a:r>
            <a:r>
              <a:rPr kumimoji="1" lang="ja-JP" altLang="en-US" sz="2000" dirty="0"/>
              <a:t>の信号を変化させ，それに繋がる</a:t>
            </a:r>
            <a:endParaRPr kumimoji="1" lang="en-US" altLang="ja-JP" sz="2000" dirty="0"/>
          </a:p>
          <a:p>
            <a:r>
              <a:rPr kumimoji="1" lang="ja-JP" altLang="en-US" sz="2000" dirty="0"/>
              <a:t>各モータを自由に動かします</a:t>
            </a:r>
            <a:endParaRPr kumimoji="1" lang="en-US" altLang="ja-JP" sz="2000" dirty="0"/>
          </a:p>
          <a:p>
            <a:r>
              <a:rPr kumimoji="1" lang="ja-JP" altLang="en-US" sz="1000" dirty="0"/>
              <a:t>　</a:t>
            </a:r>
            <a:endParaRPr kumimoji="1" lang="en-US" altLang="ja-JP" sz="2000" dirty="0"/>
          </a:p>
          <a:p>
            <a:r>
              <a:rPr kumimoji="1" lang="en-US" altLang="ja-JP" sz="2000" dirty="0"/>
              <a:t>1</a:t>
            </a:r>
            <a:r>
              <a:rPr kumimoji="1" lang="ja-JP" altLang="en-US" sz="2000" dirty="0"/>
              <a:t>個のモータは，</a:t>
            </a:r>
            <a:endParaRPr kumimoji="1" lang="en-US" altLang="ja-JP" sz="2000" dirty="0"/>
          </a:p>
          <a:p>
            <a:r>
              <a:rPr kumimoji="1" lang="ja-JP" altLang="en-US" sz="2000" dirty="0"/>
              <a:t>デジタル信号（</a:t>
            </a:r>
            <a:r>
              <a:rPr kumimoji="1" lang="en-US" altLang="ja-JP" sz="2000" dirty="0"/>
              <a:t>2</a:t>
            </a:r>
            <a:r>
              <a:rPr kumimoji="1" lang="ja-JP" altLang="en-US" sz="2000" dirty="0"/>
              <a:t>本） → 正転・逆転・停止</a:t>
            </a:r>
            <a:endParaRPr kumimoji="1" lang="en-US" altLang="ja-JP" sz="2000" dirty="0"/>
          </a:p>
          <a:p>
            <a:r>
              <a:rPr kumimoji="1" lang="ja-JP" altLang="en-US" sz="2000" dirty="0"/>
              <a:t>アナログ信号（</a:t>
            </a:r>
            <a:r>
              <a:rPr kumimoji="1" lang="en-US" altLang="ja-JP" sz="2000" dirty="0"/>
              <a:t>1</a:t>
            </a:r>
            <a:r>
              <a:rPr kumimoji="1" lang="ja-JP" altLang="en-US" sz="2000" dirty="0"/>
              <a:t>本） → 回す力</a:t>
            </a:r>
            <a:endParaRPr kumimoji="1" lang="en-US" altLang="ja-JP" sz="2000" dirty="0"/>
          </a:p>
          <a:p>
            <a:r>
              <a:rPr kumimoji="1" lang="ja-JP" altLang="en-US" sz="2000" dirty="0"/>
              <a:t> 計</a:t>
            </a:r>
            <a:r>
              <a:rPr kumimoji="1" lang="en-US" altLang="ja-JP" sz="2000" dirty="0"/>
              <a:t>3</a:t>
            </a:r>
            <a:r>
              <a:rPr kumimoji="1" lang="ja-JP" altLang="en-US" sz="2000" dirty="0"/>
              <a:t>本の信号でモータを制御します</a:t>
            </a:r>
          </a:p>
        </p:txBody>
      </p:sp>
      <p:sp>
        <p:nvSpPr>
          <p:cNvPr id="31" name="テキスト ボックス 30">
            <a:extLst>
              <a:ext uri="{FF2B5EF4-FFF2-40B4-BE49-F238E27FC236}">
                <a16:creationId xmlns:a16="http://schemas.microsoft.com/office/drawing/2014/main" id="{CB535146-3A44-B5C3-3782-FFBA9A74614B}"/>
              </a:ext>
            </a:extLst>
          </p:cNvPr>
          <p:cNvSpPr txBox="1"/>
          <p:nvPr/>
        </p:nvSpPr>
        <p:spPr>
          <a:xfrm>
            <a:off x="5267876" y="5828643"/>
            <a:ext cx="3690434" cy="707886"/>
          </a:xfrm>
          <a:prstGeom prst="rect">
            <a:avLst/>
          </a:prstGeom>
          <a:noFill/>
        </p:spPr>
        <p:txBody>
          <a:bodyPr wrap="none" rtlCol="0">
            <a:spAutoFit/>
          </a:bodyPr>
          <a:lstStyle/>
          <a:p>
            <a:r>
              <a:rPr kumimoji="1" lang="ja-JP" altLang="en-US" sz="2000" b="1" dirty="0">
                <a:solidFill>
                  <a:srgbClr val="002060"/>
                </a:solidFill>
              </a:rPr>
              <a:t>各モータを担当する</a:t>
            </a:r>
            <a:endParaRPr kumimoji="1" lang="en-US" altLang="ja-JP" sz="2000" b="1" dirty="0">
              <a:solidFill>
                <a:srgbClr val="002060"/>
              </a:solidFill>
            </a:endParaRPr>
          </a:p>
          <a:p>
            <a:r>
              <a:rPr kumimoji="1" lang="ja-JP" altLang="en-US" sz="2000" b="1" dirty="0">
                <a:solidFill>
                  <a:srgbClr val="002060"/>
                </a:solidFill>
              </a:rPr>
              <a:t>デジタル・</a:t>
            </a:r>
            <a:r>
              <a:rPr kumimoji="1" lang="en-US" altLang="ja-JP" sz="2000" b="1" dirty="0">
                <a:solidFill>
                  <a:srgbClr val="002060"/>
                </a:solidFill>
              </a:rPr>
              <a:t>PWM</a:t>
            </a:r>
            <a:r>
              <a:rPr kumimoji="1" lang="ja-JP" altLang="en-US" sz="2000" b="1" dirty="0">
                <a:solidFill>
                  <a:srgbClr val="002060"/>
                </a:solidFill>
              </a:rPr>
              <a:t>の</a:t>
            </a:r>
            <a:r>
              <a:rPr kumimoji="1" lang="en-US" altLang="ja-JP" sz="2000" b="1" dirty="0">
                <a:solidFill>
                  <a:srgbClr val="002060"/>
                </a:solidFill>
              </a:rPr>
              <a:t>pin</a:t>
            </a:r>
            <a:r>
              <a:rPr kumimoji="1" lang="ja-JP" altLang="en-US" sz="2000" b="1" dirty="0">
                <a:solidFill>
                  <a:srgbClr val="002060"/>
                </a:solidFill>
              </a:rPr>
              <a:t>番号を整理</a:t>
            </a:r>
          </a:p>
        </p:txBody>
      </p:sp>
      <p:sp>
        <p:nvSpPr>
          <p:cNvPr id="12" name="スライド番号プレースホルダー 11">
            <a:extLst>
              <a:ext uri="{FF2B5EF4-FFF2-40B4-BE49-F238E27FC236}">
                <a16:creationId xmlns:a16="http://schemas.microsoft.com/office/drawing/2014/main" id="{097812C8-23C5-CC70-56DA-B19993ABFF6E}"/>
              </a:ext>
            </a:extLst>
          </p:cNvPr>
          <p:cNvSpPr>
            <a:spLocks noGrp="1"/>
          </p:cNvSpPr>
          <p:nvPr>
            <p:ph type="sldNum" sz="quarter" idx="12"/>
          </p:nvPr>
        </p:nvSpPr>
        <p:spPr/>
        <p:txBody>
          <a:bodyPr/>
          <a:lstStyle/>
          <a:p>
            <a:fld id="{1DCDAAC1-7D4F-441D-807A-83CCC1492F48}" type="slidenum">
              <a:rPr kumimoji="1" lang="ja-JP" altLang="en-US" smtClean="0"/>
              <a:t>24</a:t>
            </a:fld>
            <a:endParaRPr kumimoji="1" lang="ja-JP" altLang="en-US"/>
          </a:p>
        </p:txBody>
      </p:sp>
      <p:sp>
        <p:nvSpPr>
          <p:cNvPr id="15" name="テキスト ボックス 14">
            <a:extLst>
              <a:ext uri="{FF2B5EF4-FFF2-40B4-BE49-F238E27FC236}">
                <a16:creationId xmlns:a16="http://schemas.microsoft.com/office/drawing/2014/main" id="{99048B93-0BA8-0930-455D-29F3925DDAA0}"/>
              </a:ext>
            </a:extLst>
          </p:cNvPr>
          <p:cNvSpPr txBox="1"/>
          <p:nvPr/>
        </p:nvSpPr>
        <p:spPr>
          <a:xfrm>
            <a:off x="3678486" y="2624931"/>
            <a:ext cx="1787028" cy="584775"/>
          </a:xfrm>
          <a:prstGeom prst="rect">
            <a:avLst/>
          </a:prstGeom>
          <a:noFill/>
        </p:spPr>
        <p:txBody>
          <a:bodyPr wrap="none" rtlCol="0">
            <a:spAutoFit/>
          </a:bodyPr>
          <a:lstStyle/>
          <a:p>
            <a:r>
              <a:rPr kumimoji="1" lang="en-US" altLang="ja-JP" dirty="0"/>
              <a:t>RDC-ESP32TYPE3</a:t>
            </a:r>
          </a:p>
          <a:p>
            <a:r>
              <a:rPr kumimoji="1" lang="ja-JP" altLang="en-US" sz="1400" dirty="0"/>
              <a:t>（実際の方向を確認）</a:t>
            </a:r>
          </a:p>
        </p:txBody>
      </p:sp>
      <p:sp>
        <p:nvSpPr>
          <p:cNvPr id="16" name="テキスト ボックス 15">
            <a:extLst>
              <a:ext uri="{FF2B5EF4-FFF2-40B4-BE49-F238E27FC236}">
                <a16:creationId xmlns:a16="http://schemas.microsoft.com/office/drawing/2014/main" id="{EEC9CE13-B0F1-7EF8-90EB-8151E4AF4AF4}"/>
              </a:ext>
            </a:extLst>
          </p:cNvPr>
          <p:cNvSpPr txBox="1"/>
          <p:nvPr/>
        </p:nvSpPr>
        <p:spPr>
          <a:xfrm>
            <a:off x="110285" y="5806327"/>
            <a:ext cx="2789546" cy="830997"/>
          </a:xfrm>
          <a:prstGeom prst="rect">
            <a:avLst/>
          </a:prstGeom>
          <a:noFill/>
        </p:spPr>
        <p:txBody>
          <a:bodyPr wrap="none" rtlCol="0">
            <a:spAutoFit/>
          </a:bodyPr>
          <a:lstStyle/>
          <a:p>
            <a:r>
              <a:rPr kumimoji="1" lang="en-US" altLang="ja-JP" sz="2400" dirty="0"/>
              <a:t>RDC</a:t>
            </a:r>
            <a:r>
              <a:rPr kumimoji="1" lang="ja-JP" altLang="en-US" sz="2400" dirty="0"/>
              <a:t>のマニュアル　</a:t>
            </a:r>
            <a:endParaRPr kumimoji="1" lang="en-US" altLang="ja-JP" sz="2400" dirty="0"/>
          </a:p>
          <a:p>
            <a:r>
              <a:rPr kumimoji="1" lang="ja-JP" altLang="en-US" sz="2400" dirty="0"/>
              <a:t>マイコンボードガイド</a:t>
            </a:r>
          </a:p>
        </p:txBody>
      </p:sp>
      <p:sp>
        <p:nvSpPr>
          <p:cNvPr id="17" name="矢印: 右 16">
            <a:extLst>
              <a:ext uri="{FF2B5EF4-FFF2-40B4-BE49-F238E27FC236}">
                <a16:creationId xmlns:a16="http://schemas.microsoft.com/office/drawing/2014/main" id="{E2718711-7F26-756C-C8A3-7B9623A27E19}"/>
              </a:ext>
            </a:extLst>
          </p:cNvPr>
          <p:cNvSpPr/>
          <p:nvPr/>
        </p:nvSpPr>
        <p:spPr>
          <a:xfrm>
            <a:off x="4953684" y="6007404"/>
            <a:ext cx="302159" cy="3905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B27A166-ABB4-38FC-7A50-9442795E070B}"/>
              </a:ext>
            </a:extLst>
          </p:cNvPr>
          <p:cNvSpPr txBox="1"/>
          <p:nvPr/>
        </p:nvSpPr>
        <p:spPr>
          <a:xfrm>
            <a:off x="2819088" y="5990991"/>
            <a:ext cx="1975221" cy="461665"/>
          </a:xfrm>
          <a:prstGeom prst="rect">
            <a:avLst/>
          </a:prstGeom>
          <a:noFill/>
        </p:spPr>
        <p:txBody>
          <a:bodyPr wrap="none" rtlCol="0">
            <a:spAutoFit/>
          </a:bodyPr>
          <a:lstStyle/>
          <a:p>
            <a:r>
              <a:rPr kumimoji="1" lang="ja-JP" altLang="en-US" sz="2400" dirty="0"/>
              <a:t>：ピンアサイン</a:t>
            </a:r>
          </a:p>
        </p:txBody>
      </p:sp>
      <p:sp>
        <p:nvSpPr>
          <p:cNvPr id="21" name="四角形: 角を丸くする 20">
            <a:extLst>
              <a:ext uri="{FF2B5EF4-FFF2-40B4-BE49-F238E27FC236}">
                <a16:creationId xmlns:a16="http://schemas.microsoft.com/office/drawing/2014/main" id="{0435157D-24D2-6155-4E2B-FCAAC00FD50C}"/>
              </a:ext>
            </a:extLst>
          </p:cNvPr>
          <p:cNvSpPr/>
          <p:nvPr/>
        </p:nvSpPr>
        <p:spPr>
          <a:xfrm>
            <a:off x="110285" y="5806326"/>
            <a:ext cx="4750704" cy="830997"/>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3" name="図 22">
            <a:extLst>
              <a:ext uri="{FF2B5EF4-FFF2-40B4-BE49-F238E27FC236}">
                <a16:creationId xmlns:a16="http://schemas.microsoft.com/office/drawing/2014/main" id="{73C12F4E-E160-B2B3-ACCB-CF7548551F4D}"/>
              </a:ext>
            </a:extLst>
          </p:cNvPr>
          <p:cNvPicPr>
            <a:picLocks noChangeAspect="1"/>
          </p:cNvPicPr>
          <p:nvPr/>
        </p:nvPicPr>
        <p:blipFill>
          <a:blip r:embed="rId5"/>
          <a:stretch>
            <a:fillRect/>
          </a:stretch>
        </p:blipFill>
        <p:spPr>
          <a:xfrm>
            <a:off x="203549" y="5535088"/>
            <a:ext cx="2001514" cy="293555"/>
          </a:xfrm>
          <a:prstGeom prst="rect">
            <a:avLst/>
          </a:prstGeom>
        </p:spPr>
      </p:pic>
    </p:spTree>
    <p:extLst>
      <p:ext uri="{BB962C8B-B14F-4D97-AF65-F5344CB8AC3E}">
        <p14:creationId xmlns:p14="http://schemas.microsoft.com/office/powerpoint/2010/main" val="811827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DE662-B4A4-23C6-43A6-D7DCB484B030}"/>
              </a:ext>
            </a:extLst>
          </p:cNvPr>
          <p:cNvSpPr>
            <a:spLocks noGrp="1"/>
          </p:cNvSpPr>
          <p:nvPr>
            <p:ph type="title"/>
          </p:nvPr>
        </p:nvSpPr>
        <p:spPr>
          <a:xfrm>
            <a:off x="175890" y="143184"/>
            <a:ext cx="6580018" cy="993157"/>
          </a:xfrm>
        </p:spPr>
        <p:txBody>
          <a:bodyPr>
            <a:normAutofit/>
          </a:bodyPr>
          <a:lstStyle/>
          <a:p>
            <a:r>
              <a:rPr kumimoji="1" lang="ja-JP" altLang="en-US" dirty="0"/>
              <a:t>今回のプログラミング方法</a:t>
            </a:r>
          </a:p>
        </p:txBody>
      </p:sp>
      <p:sp>
        <p:nvSpPr>
          <p:cNvPr id="4" name="テキスト ボックス 3">
            <a:extLst>
              <a:ext uri="{FF2B5EF4-FFF2-40B4-BE49-F238E27FC236}">
                <a16:creationId xmlns:a16="http://schemas.microsoft.com/office/drawing/2014/main" id="{92F8FF37-7C3B-F584-BBB4-128721C8DDFF}"/>
              </a:ext>
            </a:extLst>
          </p:cNvPr>
          <p:cNvSpPr txBox="1"/>
          <p:nvPr/>
        </p:nvSpPr>
        <p:spPr>
          <a:xfrm>
            <a:off x="5083605" y="1508074"/>
            <a:ext cx="3889206" cy="1569660"/>
          </a:xfrm>
          <a:prstGeom prst="rect">
            <a:avLst/>
          </a:prstGeom>
          <a:noFill/>
        </p:spPr>
        <p:txBody>
          <a:bodyPr wrap="none" rtlCol="0">
            <a:spAutoFit/>
          </a:bodyPr>
          <a:lstStyle/>
          <a:p>
            <a:r>
              <a:rPr kumimoji="1" lang="ja-JP" altLang="en-US" sz="2400" dirty="0">
                <a:solidFill>
                  <a:srgbClr val="FF0000"/>
                </a:solidFill>
              </a:rPr>
              <a:t>エラー</a:t>
            </a:r>
            <a:r>
              <a:rPr kumimoji="1" lang="ja-JP" altLang="en-US" sz="2400" dirty="0"/>
              <a:t>のあるプログラムを</a:t>
            </a:r>
            <a:endParaRPr kumimoji="1" lang="en-US" altLang="ja-JP" sz="2400" dirty="0"/>
          </a:p>
          <a:p>
            <a:r>
              <a:rPr kumimoji="1" lang="ja-JP" altLang="en-US" sz="2400" dirty="0"/>
              <a:t>生成</a:t>
            </a:r>
            <a:r>
              <a:rPr kumimoji="1" lang="en-US" altLang="ja-JP" sz="2400" dirty="0"/>
              <a:t>AI</a:t>
            </a:r>
            <a:r>
              <a:rPr kumimoji="1" lang="ja-JP" altLang="en-US" sz="2400" dirty="0"/>
              <a:t>へ読込ませ，</a:t>
            </a:r>
            <a:endParaRPr kumimoji="1" lang="en-US" altLang="ja-JP" sz="2400" dirty="0"/>
          </a:p>
          <a:p>
            <a:r>
              <a:rPr kumimoji="1" lang="ja-JP" altLang="en-US" sz="2400" dirty="0"/>
              <a:t>会話を重ねることで問題点を</a:t>
            </a:r>
            <a:endParaRPr kumimoji="1" lang="en-US" altLang="ja-JP" sz="2400" dirty="0"/>
          </a:p>
          <a:p>
            <a:r>
              <a:rPr kumimoji="1" lang="ja-JP" altLang="en-US" sz="2400" dirty="0"/>
              <a:t>明らかにし，対処法を試す</a:t>
            </a:r>
          </a:p>
        </p:txBody>
      </p:sp>
      <p:pic>
        <p:nvPicPr>
          <p:cNvPr id="1026" name="Picture 2" descr="プログラムのコードが表示されたコンピューターのイラスト">
            <a:extLst>
              <a:ext uri="{FF2B5EF4-FFF2-40B4-BE49-F238E27FC236}">
                <a16:creationId xmlns:a16="http://schemas.microsoft.com/office/drawing/2014/main" id="{A6761E54-9C1D-552A-A730-9E4E4D97F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552" y="3113498"/>
            <a:ext cx="1150212" cy="11502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のキャラクター（ひらめいた顔）">
            <a:extLst>
              <a:ext uri="{FF2B5EF4-FFF2-40B4-BE49-F238E27FC236}">
                <a16:creationId xmlns:a16="http://schemas.microsoft.com/office/drawing/2014/main" id="{56644977-8A3E-1924-85CD-B0C7E7971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208" y="3157847"/>
            <a:ext cx="1387070" cy="157356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8EC458C9-F687-A39E-B28A-0164243F391A}"/>
              </a:ext>
            </a:extLst>
          </p:cNvPr>
          <p:cNvPicPr>
            <a:picLocks noChangeAspect="1"/>
          </p:cNvPicPr>
          <p:nvPr/>
        </p:nvPicPr>
        <p:blipFill>
          <a:blip r:embed="rId5"/>
          <a:stretch>
            <a:fillRect/>
          </a:stretch>
        </p:blipFill>
        <p:spPr>
          <a:xfrm>
            <a:off x="5203726" y="4504285"/>
            <a:ext cx="1251527" cy="1924938"/>
          </a:xfrm>
          <a:prstGeom prst="rect">
            <a:avLst/>
          </a:prstGeom>
        </p:spPr>
      </p:pic>
      <p:pic>
        <p:nvPicPr>
          <p:cNvPr id="1034" name="Picture 10" descr="語学の勉強をする人のイラスト（女性・スピーキング）">
            <a:extLst>
              <a:ext uri="{FF2B5EF4-FFF2-40B4-BE49-F238E27FC236}">
                <a16:creationId xmlns:a16="http://schemas.microsoft.com/office/drawing/2014/main" id="{8E325B0F-D9A2-32D2-B403-629BAE4B54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028208" y="4843637"/>
            <a:ext cx="1177629" cy="1593253"/>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644E00D-8126-778B-E78F-4828390CFBE0}"/>
              </a:ext>
            </a:extLst>
          </p:cNvPr>
          <p:cNvPicPr>
            <a:picLocks noChangeAspect="1"/>
          </p:cNvPicPr>
          <p:nvPr/>
        </p:nvPicPr>
        <p:blipFill>
          <a:blip r:embed="rId7"/>
          <a:stretch>
            <a:fillRect/>
          </a:stretch>
        </p:blipFill>
        <p:spPr>
          <a:xfrm>
            <a:off x="6224425" y="5543876"/>
            <a:ext cx="635107" cy="517305"/>
          </a:xfrm>
          <a:prstGeom prst="rect">
            <a:avLst/>
          </a:prstGeom>
        </p:spPr>
      </p:pic>
      <p:sp>
        <p:nvSpPr>
          <p:cNvPr id="10" name="矢印: 環状 9">
            <a:extLst>
              <a:ext uri="{FF2B5EF4-FFF2-40B4-BE49-F238E27FC236}">
                <a16:creationId xmlns:a16="http://schemas.microsoft.com/office/drawing/2014/main" id="{7BE0120A-1A83-5BB3-9E08-B5BF6CCB112D}"/>
              </a:ext>
            </a:extLst>
          </p:cNvPr>
          <p:cNvSpPr/>
          <p:nvPr/>
        </p:nvSpPr>
        <p:spPr>
          <a:xfrm rot="19496248">
            <a:off x="6367669" y="3098239"/>
            <a:ext cx="1180730" cy="1180730"/>
          </a:xfrm>
          <a:prstGeom prst="circularArrow">
            <a:avLst>
              <a:gd name="adj1" fmla="val 12500"/>
              <a:gd name="adj2" fmla="val 1142319"/>
              <a:gd name="adj3" fmla="val 20457681"/>
              <a:gd name="adj4" fmla="val 16569348"/>
              <a:gd name="adj5" fmla="val 16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E8A4304C-650D-A608-F82C-AA22C593A7D0}"/>
              </a:ext>
            </a:extLst>
          </p:cNvPr>
          <p:cNvSpPr txBox="1"/>
          <p:nvPr/>
        </p:nvSpPr>
        <p:spPr>
          <a:xfrm>
            <a:off x="324240" y="1608121"/>
            <a:ext cx="3954929" cy="1200329"/>
          </a:xfrm>
          <a:prstGeom prst="rect">
            <a:avLst/>
          </a:prstGeom>
          <a:noFill/>
        </p:spPr>
        <p:txBody>
          <a:bodyPr wrap="none" rtlCol="0">
            <a:spAutoFit/>
          </a:bodyPr>
          <a:lstStyle/>
          <a:p>
            <a:r>
              <a:rPr kumimoji="1" lang="ja-JP" altLang="en-US" sz="2400" dirty="0"/>
              <a:t>ロボットの仕様や実現したい</a:t>
            </a:r>
            <a:endParaRPr kumimoji="1" lang="en-US" altLang="ja-JP" sz="2400" dirty="0"/>
          </a:p>
          <a:p>
            <a:r>
              <a:rPr kumimoji="1" lang="ja-JP" altLang="en-US" sz="2400" dirty="0"/>
              <a:t>要望（動作）を生成</a:t>
            </a:r>
            <a:r>
              <a:rPr kumimoji="1" lang="en-US" altLang="ja-JP" sz="2400" dirty="0"/>
              <a:t>AI</a:t>
            </a:r>
            <a:r>
              <a:rPr kumimoji="1" lang="ja-JP" altLang="en-US" sz="2400" dirty="0"/>
              <a:t>へ伝え，</a:t>
            </a:r>
            <a:endParaRPr kumimoji="1" lang="en-US" altLang="ja-JP" sz="2400" dirty="0"/>
          </a:p>
          <a:p>
            <a:r>
              <a:rPr kumimoji="1" lang="ja-JP" altLang="en-US" sz="2400" dirty="0"/>
              <a:t>会話を重ねて実現する</a:t>
            </a:r>
          </a:p>
        </p:txBody>
      </p:sp>
      <p:pic>
        <p:nvPicPr>
          <p:cNvPr id="13" name="図 12">
            <a:extLst>
              <a:ext uri="{FF2B5EF4-FFF2-40B4-BE49-F238E27FC236}">
                <a16:creationId xmlns:a16="http://schemas.microsoft.com/office/drawing/2014/main" id="{89D1C6F1-2F56-6D83-BDE9-3832539018DB}"/>
              </a:ext>
            </a:extLst>
          </p:cNvPr>
          <p:cNvPicPr>
            <a:picLocks noChangeAspect="1"/>
          </p:cNvPicPr>
          <p:nvPr/>
        </p:nvPicPr>
        <p:blipFill>
          <a:blip r:embed="rId8"/>
          <a:stretch>
            <a:fillRect/>
          </a:stretch>
        </p:blipFill>
        <p:spPr>
          <a:xfrm>
            <a:off x="324240" y="2873895"/>
            <a:ext cx="1275866" cy="813316"/>
          </a:xfrm>
          <a:prstGeom prst="rect">
            <a:avLst/>
          </a:prstGeom>
        </p:spPr>
      </p:pic>
      <p:pic>
        <p:nvPicPr>
          <p:cNvPr id="15" name="Picture 4" descr="AIのキャラクター（ひらめいた顔）">
            <a:extLst>
              <a:ext uri="{FF2B5EF4-FFF2-40B4-BE49-F238E27FC236}">
                <a16:creationId xmlns:a16="http://schemas.microsoft.com/office/drawing/2014/main" id="{4E6F882D-A2D1-C12A-E11C-065FBDE7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072" y="3165514"/>
            <a:ext cx="1387070" cy="1573567"/>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CFC8E766-502D-3686-DC99-FBE92E444E05}"/>
              </a:ext>
            </a:extLst>
          </p:cNvPr>
          <p:cNvPicPr>
            <a:picLocks noChangeAspect="1"/>
          </p:cNvPicPr>
          <p:nvPr/>
        </p:nvPicPr>
        <p:blipFill>
          <a:blip r:embed="rId5"/>
          <a:stretch>
            <a:fillRect/>
          </a:stretch>
        </p:blipFill>
        <p:spPr>
          <a:xfrm>
            <a:off x="241590" y="4511952"/>
            <a:ext cx="1251527" cy="1924938"/>
          </a:xfrm>
          <a:prstGeom prst="rect">
            <a:avLst/>
          </a:prstGeom>
        </p:spPr>
      </p:pic>
      <p:pic>
        <p:nvPicPr>
          <p:cNvPr id="18" name="図 17">
            <a:extLst>
              <a:ext uri="{FF2B5EF4-FFF2-40B4-BE49-F238E27FC236}">
                <a16:creationId xmlns:a16="http://schemas.microsoft.com/office/drawing/2014/main" id="{F24446C6-EBC8-4E89-D218-8CA7556C907A}"/>
              </a:ext>
            </a:extLst>
          </p:cNvPr>
          <p:cNvPicPr>
            <a:picLocks noChangeAspect="1"/>
          </p:cNvPicPr>
          <p:nvPr/>
        </p:nvPicPr>
        <p:blipFill>
          <a:blip r:embed="rId7"/>
          <a:stretch>
            <a:fillRect/>
          </a:stretch>
        </p:blipFill>
        <p:spPr>
          <a:xfrm>
            <a:off x="1262289" y="5551543"/>
            <a:ext cx="635107" cy="517305"/>
          </a:xfrm>
          <a:prstGeom prst="rect">
            <a:avLst/>
          </a:prstGeom>
        </p:spPr>
      </p:pic>
      <p:sp>
        <p:nvSpPr>
          <p:cNvPr id="19" name="矢印: 環状 18">
            <a:extLst>
              <a:ext uri="{FF2B5EF4-FFF2-40B4-BE49-F238E27FC236}">
                <a16:creationId xmlns:a16="http://schemas.microsoft.com/office/drawing/2014/main" id="{33903B34-9A3D-315D-FB00-916F1725EB05}"/>
              </a:ext>
            </a:extLst>
          </p:cNvPr>
          <p:cNvSpPr/>
          <p:nvPr/>
        </p:nvSpPr>
        <p:spPr>
          <a:xfrm rot="19496248">
            <a:off x="1405533" y="3105906"/>
            <a:ext cx="1180730" cy="1180730"/>
          </a:xfrm>
          <a:prstGeom prst="circularArrow">
            <a:avLst>
              <a:gd name="adj1" fmla="val 12500"/>
              <a:gd name="adj2" fmla="val 1142319"/>
              <a:gd name="adj3" fmla="val 20457681"/>
              <a:gd name="adj4" fmla="val 16569348"/>
              <a:gd name="adj5" fmla="val 16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38" name="Picture 14" descr="語学の勉強をする人のイラスト（男性・スピーキング）">
            <a:extLst>
              <a:ext uri="{FF2B5EF4-FFF2-40B4-BE49-F238E27FC236}">
                <a16:creationId xmlns:a16="http://schemas.microsoft.com/office/drawing/2014/main" id="{0B3366B3-C917-F505-0209-1D5FED24F2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2093006" y="4989354"/>
            <a:ext cx="1260589" cy="161867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E9A189F-B150-7DBC-1BEE-2C077E1536AE}"/>
              </a:ext>
            </a:extLst>
          </p:cNvPr>
          <p:cNvSpPr txBox="1"/>
          <p:nvPr/>
        </p:nvSpPr>
        <p:spPr>
          <a:xfrm>
            <a:off x="867353" y="1186559"/>
            <a:ext cx="2541080" cy="400110"/>
          </a:xfrm>
          <a:prstGeom prst="rect">
            <a:avLst/>
          </a:prstGeom>
          <a:noFill/>
        </p:spPr>
        <p:txBody>
          <a:bodyPr wrap="none" rtlCol="0">
            <a:spAutoFit/>
          </a:bodyPr>
          <a:lstStyle/>
          <a:p>
            <a:r>
              <a:rPr kumimoji="1" lang="ja-JP" altLang="en-US" sz="2000" b="1" dirty="0">
                <a:solidFill>
                  <a:srgbClr val="00B050"/>
                </a:solidFill>
              </a:rPr>
              <a:t>動作プログラムを作る</a:t>
            </a:r>
          </a:p>
        </p:txBody>
      </p:sp>
      <p:sp>
        <p:nvSpPr>
          <p:cNvPr id="6" name="テキスト ボックス 5">
            <a:extLst>
              <a:ext uri="{FF2B5EF4-FFF2-40B4-BE49-F238E27FC236}">
                <a16:creationId xmlns:a16="http://schemas.microsoft.com/office/drawing/2014/main" id="{D338E4FD-BCB5-C742-C3A8-8706750BFDCB}"/>
              </a:ext>
            </a:extLst>
          </p:cNvPr>
          <p:cNvSpPr txBox="1"/>
          <p:nvPr/>
        </p:nvSpPr>
        <p:spPr>
          <a:xfrm>
            <a:off x="5440224" y="1136341"/>
            <a:ext cx="2521844" cy="400110"/>
          </a:xfrm>
          <a:prstGeom prst="rect">
            <a:avLst/>
          </a:prstGeom>
          <a:noFill/>
        </p:spPr>
        <p:txBody>
          <a:bodyPr wrap="none" rtlCol="0">
            <a:spAutoFit/>
          </a:bodyPr>
          <a:lstStyle/>
          <a:p>
            <a:r>
              <a:rPr kumimoji="1" lang="ja-JP" altLang="en-US" sz="2000" b="1" dirty="0">
                <a:solidFill>
                  <a:srgbClr val="FF0000"/>
                </a:solidFill>
              </a:rPr>
              <a:t>プログラムのデバッグ</a:t>
            </a:r>
          </a:p>
        </p:txBody>
      </p:sp>
      <p:sp>
        <p:nvSpPr>
          <p:cNvPr id="8" name="スライド番号プレースホルダー 7">
            <a:extLst>
              <a:ext uri="{FF2B5EF4-FFF2-40B4-BE49-F238E27FC236}">
                <a16:creationId xmlns:a16="http://schemas.microsoft.com/office/drawing/2014/main" id="{22BB6328-724C-2293-49ED-D334C6AD5372}"/>
              </a:ext>
            </a:extLst>
          </p:cNvPr>
          <p:cNvSpPr>
            <a:spLocks noGrp="1"/>
          </p:cNvSpPr>
          <p:nvPr>
            <p:ph type="sldNum" sz="quarter" idx="12"/>
          </p:nvPr>
        </p:nvSpPr>
        <p:spPr/>
        <p:txBody>
          <a:bodyPr/>
          <a:lstStyle/>
          <a:p>
            <a:fld id="{1DCDAAC1-7D4F-441D-807A-83CCC1492F48}" type="slidenum">
              <a:rPr kumimoji="1" lang="ja-JP" altLang="en-US" smtClean="0"/>
              <a:t>25</a:t>
            </a:fld>
            <a:endParaRPr kumimoji="1" lang="ja-JP" altLang="en-US"/>
          </a:p>
        </p:txBody>
      </p:sp>
    </p:spTree>
    <p:extLst>
      <p:ext uri="{BB962C8B-B14F-4D97-AF65-F5344CB8AC3E}">
        <p14:creationId xmlns:p14="http://schemas.microsoft.com/office/powerpoint/2010/main" val="2917562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D5344-B569-6A20-5CDD-D73B1060C496}"/>
              </a:ext>
            </a:extLst>
          </p:cNvPr>
          <p:cNvSpPr>
            <a:spLocks noGrp="1"/>
          </p:cNvSpPr>
          <p:nvPr>
            <p:ph type="title"/>
          </p:nvPr>
        </p:nvSpPr>
        <p:spPr>
          <a:xfrm>
            <a:off x="175889" y="116552"/>
            <a:ext cx="5479187" cy="966524"/>
          </a:xfrm>
        </p:spPr>
        <p:txBody>
          <a:bodyPr/>
          <a:lstStyle/>
          <a:p>
            <a:r>
              <a:rPr kumimoji="1" lang="ja-JP" altLang="en-US" dirty="0"/>
              <a:t>お願いを考える</a:t>
            </a:r>
          </a:p>
        </p:txBody>
      </p:sp>
      <p:sp>
        <p:nvSpPr>
          <p:cNvPr id="4" name="テキスト ボックス 3">
            <a:extLst>
              <a:ext uri="{FF2B5EF4-FFF2-40B4-BE49-F238E27FC236}">
                <a16:creationId xmlns:a16="http://schemas.microsoft.com/office/drawing/2014/main" id="{7DA8FFD5-8491-F7CD-2596-800AB6C15B12}"/>
              </a:ext>
            </a:extLst>
          </p:cNvPr>
          <p:cNvSpPr txBox="1"/>
          <p:nvPr/>
        </p:nvSpPr>
        <p:spPr>
          <a:xfrm>
            <a:off x="985422" y="1060133"/>
            <a:ext cx="7173156" cy="2862322"/>
          </a:xfrm>
          <a:prstGeom prst="rect">
            <a:avLst/>
          </a:prstGeom>
          <a:solidFill>
            <a:schemeClr val="accent4">
              <a:lumMod val="20000"/>
              <a:lumOff val="80000"/>
            </a:schemeClr>
          </a:solidFill>
        </p:spPr>
        <p:txBody>
          <a:bodyPr wrap="square" rtlCol="0">
            <a:spAutoFit/>
          </a:bodyPr>
          <a:lstStyle/>
          <a:p>
            <a:r>
              <a:rPr kumimoji="1" lang="ja-JP" altLang="en-US" sz="2400" dirty="0"/>
              <a:t>目的：</a:t>
            </a:r>
            <a:r>
              <a:rPr kumimoji="1" lang="en-US" altLang="ja-JP" sz="2400" dirty="0"/>
              <a:t>DC</a:t>
            </a:r>
            <a:r>
              <a:rPr kumimoji="1" lang="ja-JP" altLang="en-US" sz="2400" dirty="0"/>
              <a:t>モータを回すプログラムを作る</a:t>
            </a:r>
            <a:endParaRPr kumimoji="1" lang="en-US" altLang="ja-JP" sz="2400" dirty="0"/>
          </a:p>
          <a:p>
            <a:r>
              <a:rPr kumimoji="1" lang="ja-JP" altLang="en-US" sz="2400" dirty="0"/>
              <a:t>　　　　</a:t>
            </a:r>
            <a:r>
              <a:rPr kumimoji="1" lang="en-US" altLang="ja-JP" sz="2400" dirty="0"/>
              <a:t>1</a:t>
            </a:r>
            <a:r>
              <a:rPr kumimoji="1" lang="ja-JP" altLang="en-US" sz="2400" dirty="0"/>
              <a:t>秒ごとに正転・逆転を繰り返し，</a:t>
            </a:r>
            <a:r>
              <a:rPr kumimoji="1" lang="en-US" altLang="ja-JP" sz="2400" dirty="0"/>
              <a:t>3</a:t>
            </a:r>
            <a:r>
              <a:rPr kumimoji="1" lang="ja-JP" altLang="en-US" sz="2400" dirty="0"/>
              <a:t>秒後に停止</a:t>
            </a:r>
          </a:p>
          <a:p>
            <a:r>
              <a:rPr kumimoji="1" lang="ja-JP" altLang="en-US" sz="1200" dirty="0"/>
              <a:t>　</a:t>
            </a:r>
            <a:endParaRPr kumimoji="1" lang="en-US" altLang="ja-JP" sz="2400" dirty="0"/>
          </a:p>
          <a:p>
            <a:r>
              <a:rPr kumimoji="1" lang="ja-JP" altLang="en-US" sz="2400" dirty="0"/>
              <a:t>生成</a:t>
            </a:r>
            <a:r>
              <a:rPr kumimoji="1" lang="en-US" altLang="ja-JP" sz="2400" dirty="0"/>
              <a:t>AI</a:t>
            </a:r>
            <a:r>
              <a:rPr kumimoji="1" lang="ja-JP" altLang="en-US" sz="2400" dirty="0"/>
              <a:t>へ伝える「ロボット」の仕様</a:t>
            </a:r>
            <a:endParaRPr kumimoji="1" lang="en-US" altLang="ja-JP" sz="2400" dirty="0"/>
          </a:p>
          <a:p>
            <a:r>
              <a:rPr kumimoji="1" lang="ja-JP" altLang="en-US" sz="2400" dirty="0"/>
              <a:t>・使う統合開発環境：</a:t>
            </a:r>
            <a:r>
              <a:rPr kumimoji="1" lang="en-US" altLang="ja-JP" sz="2400" dirty="0"/>
              <a:t>Arduino IDE</a:t>
            </a:r>
          </a:p>
          <a:p>
            <a:r>
              <a:rPr kumimoji="1" lang="ja-JP" altLang="en-US" sz="2400" dirty="0"/>
              <a:t>・</a:t>
            </a:r>
            <a:r>
              <a:rPr kumimoji="1" lang="en-US" altLang="ja-JP" sz="2400" dirty="0"/>
              <a:t>CPU</a:t>
            </a:r>
            <a:r>
              <a:rPr kumimoji="1" lang="ja-JP" altLang="en-US" sz="2400" dirty="0"/>
              <a:t>：</a:t>
            </a:r>
            <a:r>
              <a:rPr kumimoji="1" lang="en-US" altLang="ja-JP" sz="2400" dirty="0"/>
              <a:t>ESP32</a:t>
            </a:r>
          </a:p>
          <a:p>
            <a:r>
              <a:rPr kumimoji="1" lang="ja-JP" altLang="en-US" sz="2400" dirty="0"/>
              <a:t>・</a:t>
            </a:r>
            <a:r>
              <a:rPr kumimoji="1" lang="en-US" altLang="ja-JP" sz="2400" dirty="0"/>
              <a:t>DC</a:t>
            </a:r>
            <a:r>
              <a:rPr kumimoji="1" lang="ja-JP" altLang="en-US" sz="2400" dirty="0"/>
              <a:t>モータを</a:t>
            </a:r>
            <a:r>
              <a:rPr kumimoji="1" lang="en-US" altLang="ja-JP" sz="2400" dirty="0"/>
              <a:t>1</a:t>
            </a:r>
            <a:r>
              <a:rPr kumimoji="1" lang="ja-JP" altLang="en-US" sz="2400" dirty="0"/>
              <a:t>つ利用</a:t>
            </a:r>
            <a:endParaRPr kumimoji="1" lang="en-US" altLang="ja-JP" sz="2400" dirty="0"/>
          </a:p>
          <a:p>
            <a:r>
              <a:rPr kumimoji="1" lang="ja-JP" altLang="en-US" sz="2400" dirty="0"/>
              <a:t>・</a:t>
            </a:r>
            <a:r>
              <a:rPr kumimoji="1" lang="en-US" altLang="ja-JP" sz="2400" dirty="0"/>
              <a:t>PWM</a:t>
            </a:r>
            <a:r>
              <a:rPr kumimoji="1" lang="ja-JP" altLang="en-US" sz="2400" dirty="0"/>
              <a:t>制御でモータ出力を調整したい</a:t>
            </a:r>
            <a:endParaRPr kumimoji="1" lang="en-US" altLang="ja-JP" sz="2400" dirty="0"/>
          </a:p>
        </p:txBody>
      </p:sp>
      <p:pic>
        <p:nvPicPr>
          <p:cNvPr id="2050" name="Picture 2" descr="できる会社員のイラスト（男性）">
            <a:extLst>
              <a:ext uri="{FF2B5EF4-FFF2-40B4-BE49-F238E27FC236}">
                <a16:creationId xmlns:a16="http://schemas.microsoft.com/office/drawing/2014/main" id="{41598D44-E894-B35A-E5F4-726A8E6A0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45" y="4252391"/>
            <a:ext cx="1869120" cy="2173396"/>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5B409628-12E5-E642-12EC-63ED9A218612}"/>
              </a:ext>
            </a:extLst>
          </p:cNvPr>
          <p:cNvPicPr>
            <a:picLocks noChangeAspect="1"/>
          </p:cNvPicPr>
          <p:nvPr/>
        </p:nvPicPr>
        <p:blipFill>
          <a:blip r:embed="rId3"/>
          <a:stretch>
            <a:fillRect/>
          </a:stretch>
        </p:blipFill>
        <p:spPr>
          <a:xfrm>
            <a:off x="6336136" y="4252391"/>
            <a:ext cx="2484722" cy="2286824"/>
          </a:xfrm>
          <a:prstGeom prst="rect">
            <a:avLst/>
          </a:prstGeom>
        </p:spPr>
      </p:pic>
      <p:sp>
        <p:nvSpPr>
          <p:cNvPr id="10" name="吹き出し: 円形 9">
            <a:extLst>
              <a:ext uri="{FF2B5EF4-FFF2-40B4-BE49-F238E27FC236}">
                <a16:creationId xmlns:a16="http://schemas.microsoft.com/office/drawing/2014/main" id="{ABE64E6E-6AD3-6B95-CB30-64D99F4974D9}"/>
              </a:ext>
            </a:extLst>
          </p:cNvPr>
          <p:cNvSpPr/>
          <p:nvPr/>
        </p:nvSpPr>
        <p:spPr>
          <a:xfrm>
            <a:off x="3258106" y="4149294"/>
            <a:ext cx="3266982" cy="1923020"/>
          </a:xfrm>
          <a:prstGeom prst="wedgeEllipseCallout">
            <a:avLst>
              <a:gd name="adj1" fmla="val 63504"/>
              <a:gd name="adj2" fmla="val 14950"/>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4C67AC7-3E95-BF4E-9D91-63AC5F9EBBAA}"/>
              </a:ext>
            </a:extLst>
          </p:cNvPr>
          <p:cNvSpPr txBox="1"/>
          <p:nvPr/>
        </p:nvSpPr>
        <p:spPr>
          <a:xfrm>
            <a:off x="3608693" y="4602972"/>
            <a:ext cx="2768707" cy="1015663"/>
          </a:xfrm>
          <a:prstGeom prst="rect">
            <a:avLst/>
          </a:prstGeom>
          <a:noFill/>
        </p:spPr>
        <p:txBody>
          <a:bodyPr wrap="none" rtlCol="0">
            <a:spAutoFit/>
          </a:bodyPr>
          <a:lstStyle/>
          <a:p>
            <a:r>
              <a:rPr kumimoji="1" lang="ja-JP" altLang="en-US" sz="2000" dirty="0"/>
              <a:t>プログラマーへ</a:t>
            </a:r>
            <a:endParaRPr kumimoji="1" lang="en-US" altLang="ja-JP" sz="2000" dirty="0"/>
          </a:p>
          <a:p>
            <a:r>
              <a:rPr kumimoji="1" lang="ja-JP" altLang="en-US" sz="2000" dirty="0"/>
              <a:t>どんな風にお願いしたら</a:t>
            </a:r>
            <a:endParaRPr kumimoji="1" lang="en-US" altLang="ja-JP" sz="2000" dirty="0"/>
          </a:p>
          <a:p>
            <a:r>
              <a:rPr kumimoji="1" lang="ja-JP" altLang="en-US" sz="2000" dirty="0"/>
              <a:t>伝わるだろう？</a:t>
            </a:r>
          </a:p>
        </p:txBody>
      </p:sp>
      <p:sp>
        <p:nvSpPr>
          <p:cNvPr id="3" name="スライド番号プレースホルダー 2">
            <a:extLst>
              <a:ext uri="{FF2B5EF4-FFF2-40B4-BE49-F238E27FC236}">
                <a16:creationId xmlns:a16="http://schemas.microsoft.com/office/drawing/2014/main" id="{DAB965C2-CB6C-842A-54BB-7279ACB1CDD6}"/>
              </a:ext>
            </a:extLst>
          </p:cNvPr>
          <p:cNvSpPr>
            <a:spLocks noGrp="1"/>
          </p:cNvSpPr>
          <p:nvPr>
            <p:ph type="sldNum" sz="quarter" idx="12"/>
          </p:nvPr>
        </p:nvSpPr>
        <p:spPr/>
        <p:txBody>
          <a:bodyPr/>
          <a:lstStyle/>
          <a:p>
            <a:fld id="{1DCDAAC1-7D4F-441D-807A-83CCC1492F48}" type="slidenum">
              <a:rPr kumimoji="1" lang="ja-JP" altLang="en-US" smtClean="0"/>
              <a:t>26</a:t>
            </a:fld>
            <a:endParaRPr kumimoji="1" lang="ja-JP" altLang="en-US"/>
          </a:p>
        </p:txBody>
      </p:sp>
    </p:spTree>
    <p:extLst>
      <p:ext uri="{BB962C8B-B14F-4D97-AF65-F5344CB8AC3E}">
        <p14:creationId xmlns:p14="http://schemas.microsoft.com/office/powerpoint/2010/main" val="1514893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B1343-2514-D1BF-E658-06910F9964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E003A9-FF0C-B9B2-7001-4EA7B443F0A1}"/>
              </a:ext>
            </a:extLst>
          </p:cNvPr>
          <p:cNvSpPr>
            <a:spLocks noGrp="1"/>
          </p:cNvSpPr>
          <p:nvPr>
            <p:ph type="title"/>
          </p:nvPr>
        </p:nvSpPr>
        <p:spPr>
          <a:xfrm>
            <a:off x="175889" y="116552"/>
            <a:ext cx="5479187" cy="966524"/>
          </a:xfrm>
        </p:spPr>
        <p:txBody>
          <a:bodyPr/>
          <a:lstStyle/>
          <a:p>
            <a:r>
              <a:rPr kumimoji="1" lang="ja-JP" altLang="en-US" dirty="0"/>
              <a:t>「お願い」を考える</a:t>
            </a:r>
          </a:p>
        </p:txBody>
      </p:sp>
      <p:pic>
        <p:nvPicPr>
          <p:cNvPr id="2050" name="Picture 2" descr="できる会社員のイラスト（男性）">
            <a:extLst>
              <a:ext uri="{FF2B5EF4-FFF2-40B4-BE49-F238E27FC236}">
                <a16:creationId xmlns:a16="http://schemas.microsoft.com/office/drawing/2014/main" id="{791B257D-D35B-0DDB-962D-A8EF22DB0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445" y="3252661"/>
            <a:ext cx="1869120" cy="217339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21AB3BB-47C3-E2B5-6D5E-6F02ECC1E11D}"/>
              </a:ext>
            </a:extLst>
          </p:cNvPr>
          <p:cNvPicPr>
            <a:picLocks noChangeAspect="1"/>
          </p:cNvPicPr>
          <p:nvPr/>
        </p:nvPicPr>
        <p:blipFill>
          <a:blip r:embed="rId3"/>
          <a:stretch>
            <a:fillRect/>
          </a:stretch>
        </p:blipFill>
        <p:spPr>
          <a:xfrm flipH="1">
            <a:off x="7013356" y="3358021"/>
            <a:ext cx="1480004" cy="1962676"/>
          </a:xfrm>
          <a:prstGeom prst="rect">
            <a:avLst/>
          </a:prstGeom>
        </p:spPr>
      </p:pic>
      <p:sp>
        <p:nvSpPr>
          <p:cNvPr id="6" name="吹き出し: 角を丸めた四角形 5">
            <a:extLst>
              <a:ext uri="{FF2B5EF4-FFF2-40B4-BE49-F238E27FC236}">
                <a16:creationId xmlns:a16="http://schemas.microsoft.com/office/drawing/2014/main" id="{C72401F6-CD2A-AAD1-36BC-BF5EF8622E2F}"/>
              </a:ext>
            </a:extLst>
          </p:cNvPr>
          <p:cNvSpPr/>
          <p:nvPr/>
        </p:nvSpPr>
        <p:spPr>
          <a:xfrm>
            <a:off x="998370" y="985419"/>
            <a:ext cx="7337765" cy="2267241"/>
          </a:xfrm>
          <a:prstGeom prst="wedgeRoundRectCallout">
            <a:avLst>
              <a:gd name="adj1" fmla="val 33371"/>
              <a:gd name="adj2" fmla="val 82858"/>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rPr>
              <a:t>Arduino IDE</a:t>
            </a:r>
            <a:r>
              <a:rPr kumimoji="1" lang="ja-JP" altLang="en-US" sz="2800" dirty="0">
                <a:solidFill>
                  <a:schemeClr val="tx1"/>
                </a:solidFill>
              </a:rPr>
              <a:t>を使い開発します．</a:t>
            </a:r>
            <a:endParaRPr kumimoji="1" lang="en-US" altLang="ja-JP" sz="2800" dirty="0">
              <a:solidFill>
                <a:schemeClr val="tx1"/>
              </a:solidFill>
            </a:endParaRPr>
          </a:p>
          <a:p>
            <a:r>
              <a:rPr kumimoji="1" lang="en-US" altLang="ja-JP" sz="2800" dirty="0">
                <a:solidFill>
                  <a:schemeClr val="tx1"/>
                </a:solidFill>
              </a:rPr>
              <a:t>CPU</a:t>
            </a:r>
            <a:r>
              <a:rPr kumimoji="1" lang="ja-JP" altLang="en-US" sz="2800" dirty="0">
                <a:solidFill>
                  <a:schemeClr val="tx1"/>
                </a:solidFill>
              </a:rPr>
              <a:t>は</a:t>
            </a:r>
            <a:r>
              <a:rPr kumimoji="1" lang="en-US" altLang="ja-JP" sz="2800" dirty="0">
                <a:solidFill>
                  <a:schemeClr val="tx1"/>
                </a:solidFill>
              </a:rPr>
              <a:t>ESP32</a:t>
            </a:r>
            <a:r>
              <a:rPr kumimoji="1" lang="ja-JP" altLang="en-US" sz="2800" dirty="0">
                <a:solidFill>
                  <a:schemeClr val="tx1"/>
                </a:solidFill>
              </a:rPr>
              <a:t>です．使う</a:t>
            </a:r>
            <a:r>
              <a:rPr kumimoji="1" lang="en-US" altLang="ja-JP" sz="2800" dirty="0">
                <a:solidFill>
                  <a:schemeClr val="tx1"/>
                </a:solidFill>
              </a:rPr>
              <a:t>DC</a:t>
            </a:r>
            <a:r>
              <a:rPr kumimoji="1" lang="ja-JP" altLang="en-US" sz="2800" dirty="0">
                <a:solidFill>
                  <a:schemeClr val="tx1"/>
                </a:solidFill>
              </a:rPr>
              <a:t>モータは</a:t>
            </a:r>
            <a:r>
              <a:rPr kumimoji="1" lang="en-US" altLang="ja-JP" sz="2800" dirty="0">
                <a:solidFill>
                  <a:schemeClr val="tx1"/>
                </a:solidFill>
              </a:rPr>
              <a:t>1</a:t>
            </a:r>
            <a:r>
              <a:rPr kumimoji="1" lang="ja-JP" altLang="en-US" sz="2800" dirty="0">
                <a:solidFill>
                  <a:schemeClr val="tx1"/>
                </a:solidFill>
              </a:rPr>
              <a:t>個です．</a:t>
            </a:r>
            <a:endParaRPr kumimoji="1" lang="en-US" altLang="ja-JP" sz="2800" dirty="0">
              <a:solidFill>
                <a:schemeClr val="tx1"/>
              </a:solidFill>
            </a:endParaRPr>
          </a:p>
          <a:p>
            <a:r>
              <a:rPr kumimoji="1" lang="en-US" altLang="ja-JP" sz="2800" dirty="0">
                <a:solidFill>
                  <a:schemeClr val="tx1"/>
                </a:solidFill>
              </a:rPr>
              <a:t>PWM</a:t>
            </a:r>
            <a:r>
              <a:rPr kumimoji="1" lang="ja-JP" altLang="en-US" sz="2800" dirty="0">
                <a:solidFill>
                  <a:schemeClr val="tx1"/>
                </a:solidFill>
              </a:rPr>
              <a:t>制御で出力を変更したいです．</a:t>
            </a:r>
            <a:endParaRPr kumimoji="1" lang="en-US" altLang="ja-JP" sz="2800" dirty="0">
              <a:solidFill>
                <a:schemeClr val="tx1"/>
              </a:solidFill>
            </a:endParaRPr>
          </a:p>
          <a:p>
            <a:r>
              <a:rPr kumimoji="1" lang="en-US" altLang="ja-JP" sz="2800" dirty="0">
                <a:solidFill>
                  <a:schemeClr val="tx1"/>
                </a:solidFill>
              </a:rPr>
              <a:t>DC</a:t>
            </a:r>
            <a:r>
              <a:rPr kumimoji="1" lang="ja-JP" altLang="en-US" sz="2800" dirty="0">
                <a:solidFill>
                  <a:schemeClr val="tx1"/>
                </a:solidFill>
              </a:rPr>
              <a:t>モータの回転は，正転・逆転を</a:t>
            </a:r>
            <a:r>
              <a:rPr kumimoji="1" lang="en-US" altLang="ja-JP" sz="2800" dirty="0">
                <a:solidFill>
                  <a:schemeClr val="tx1"/>
                </a:solidFill>
              </a:rPr>
              <a:t>1</a:t>
            </a:r>
            <a:r>
              <a:rPr kumimoji="1" lang="ja-JP" altLang="en-US" sz="2800" dirty="0">
                <a:solidFill>
                  <a:schemeClr val="tx1"/>
                </a:solidFill>
              </a:rPr>
              <a:t>秒ごとに</a:t>
            </a:r>
            <a:endParaRPr kumimoji="1" lang="en-US" altLang="ja-JP" sz="2800" dirty="0">
              <a:solidFill>
                <a:schemeClr val="tx1"/>
              </a:solidFill>
            </a:endParaRPr>
          </a:p>
          <a:p>
            <a:r>
              <a:rPr kumimoji="1" lang="ja-JP" altLang="en-US" sz="2800" dirty="0">
                <a:solidFill>
                  <a:schemeClr val="tx1"/>
                </a:solidFill>
              </a:rPr>
              <a:t>切り替へ，３秒後に停止する様にしてください．</a:t>
            </a:r>
          </a:p>
        </p:txBody>
      </p:sp>
      <p:sp>
        <p:nvSpPr>
          <p:cNvPr id="8" name="テキスト ボックス 7">
            <a:extLst>
              <a:ext uri="{FF2B5EF4-FFF2-40B4-BE49-F238E27FC236}">
                <a16:creationId xmlns:a16="http://schemas.microsoft.com/office/drawing/2014/main" id="{68F70176-2547-B450-ACA2-866FA1E52541}"/>
              </a:ext>
            </a:extLst>
          </p:cNvPr>
          <p:cNvSpPr txBox="1"/>
          <p:nvPr/>
        </p:nvSpPr>
        <p:spPr>
          <a:xfrm>
            <a:off x="1844277" y="5507061"/>
            <a:ext cx="6604693" cy="1200329"/>
          </a:xfrm>
          <a:prstGeom prst="rect">
            <a:avLst/>
          </a:prstGeom>
          <a:solidFill>
            <a:schemeClr val="accent5">
              <a:lumMod val="20000"/>
              <a:lumOff val="80000"/>
            </a:schemeClr>
          </a:solidFill>
        </p:spPr>
        <p:txBody>
          <a:bodyPr wrap="none" rtlCol="0">
            <a:spAutoFit/>
          </a:bodyPr>
          <a:lstStyle/>
          <a:p>
            <a:r>
              <a:rPr kumimoji="1" lang="ja-JP" altLang="en-US" sz="2400" dirty="0"/>
              <a:t>文脈を読み取れる生成</a:t>
            </a:r>
            <a:r>
              <a:rPr kumimoji="1" lang="en-US" altLang="ja-JP" sz="2400" dirty="0"/>
              <a:t>AI</a:t>
            </a:r>
            <a:r>
              <a:rPr kumimoji="1" lang="ja-JP" altLang="en-US" sz="2400" dirty="0"/>
              <a:t>は，</a:t>
            </a:r>
            <a:endParaRPr kumimoji="1" lang="en-US" altLang="ja-JP" sz="2400" dirty="0"/>
          </a:p>
          <a:p>
            <a:r>
              <a:rPr kumimoji="1" lang="ja-JP" altLang="en-US" sz="2400" dirty="0"/>
              <a:t>プログラマーへの「お願い」を理解できます！</a:t>
            </a:r>
            <a:endParaRPr kumimoji="1" lang="en-US" altLang="ja-JP" sz="2400" dirty="0"/>
          </a:p>
          <a:p>
            <a:r>
              <a:rPr kumimoji="1" lang="ja-JP" altLang="en-US" sz="2400" dirty="0"/>
              <a:t>同じ「お願い」をプロンプトとして入力してみましょう</a:t>
            </a:r>
          </a:p>
        </p:txBody>
      </p:sp>
      <p:pic>
        <p:nvPicPr>
          <p:cNvPr id="12" name="Picture 4" descr="AIのキャラクター（ひらめいた顔）">
            <a:extLst>
              <a:ext uri="{FF2B5EF4-FFF2-40B4-BE49-F238E27FC236}">
                <a16:creationId xmlns:a16="http://schemas.microsoft.com/office/drawing/2014/main" id="{95301979-4397-0482-AEAD-E2E28C8BC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50" y="5541119"/>
            <a:ext cx="1058068"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9E39BAD1-92E5-E695-4DED-585AFD21C32D}"/>
              </a:ext>
            </a:extLst>
          </p:cNvPr>
          <p:cNvSpPr>
            <a:spLocks noGrp="1"/>
          </p:cNvSpPr>
          <p:nvPr>
            <p:ph type="sldNum" sz="quarter" idx="12"/>
          </p:nvPr>
        </p:nvSpPr>
        <p:spPr/>
        <p:txBody>
          <a:bodyPr/>
          <a:lstStyle/>
          <a:p>
            <a:fld id="{1DCDAAC1-7D4F-441D-807A-83CCC1492F48}" type="slidenum">
              <a:rPr kumimoji="1" lang="ja-JP" altLang="en-US" smtClean="0"/>
              <a:t>27</a:t>
            </a:fld>
            <a:endParaRPr kumimoji="1" lang="ja-JP" altLang="en-US"/>
          </a:p>
        </p:txBody>
      </p:sp>
    </p:spTree>
    <p:extLst>
      <p:ext uri="{BB962C8B-B14F-4D97-AF65-F5344CB8AC3E}">
        <p14:creationId xmlns:p14="http://schemas.microsoft.com/office/powerpoint/2010/main" val="3532609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5BCCC-D7CA-0543-8E9E-9B62138AECED}"/>
              </a:ext>
            </a:extLst>
          </p:cNvPr>
          <p:cNvSpPr>
            <a:spLocks noGrp="1"/>
          </p:cNvSpPr>
          <p:nvPr>
            <p:ph type="title"/>
          </p:nvPr>
        </p:nvSpPr>
        <p:spPr>
          <a:xfrm>
            <a:off x="123099" y="93911"/>
            <a:ext cx="2908425" cy="894629"/>
          </a:xfrm>
        </p:spPr>
        <p:txBody>
          <a:bodyPr>
            <a:normAutofit/>
          </a:bodyPr>
          <a:lstStyle/>
          <a:p>
            <a:r>
              <a:rPr kumimoji="1" lang="en-US" altLang="ja-JP" sz="4000" dirty="0"/>
              <a:t>Copilot </a:t>
            </a:r>
            <a:r>
              <a:rPr kumimoji="1" lang="ja-JP" altLang="en-US" sz="4000" dirty="0"/>
              <a:t>とは</a:t>
            </a:r>
          </a:p>
        </p:txBody>
      </p:sp>
      <p:sp>
        <p:nvSpPr>
          <p:cNvPr id="4" name="テキスト ボックス 3">
            <a:extLst>
              <a:ext uri="{FF2B5EF4-FFF2-40B4-BE49-F238E27FC236}">
                <a16:creationId xmlns:a16="http://schemas.microsoft.com/office/drawing/2014/main" id="{A2C6D8EF-FC99-94A0-C69F-EB9A060B14A4}"/>
              </a:ext>
            </a:extLst>
          </p:cNvPr>
          <p:cNvSpPr txBox="1"/>
          <p:nvPr/>
        </p:nvSpPr>
        <p:spPr>
          <a:xfrm>
            <a:off x="711807" y="969796"/>
            <a:ext cx="7964040" cy="1200329"/>
          </a:xfrm>
          <a:prstGeom prst="rect">
            <a:avLst/>
          </a:prstGeom>
          <a:noFill/>
        </p:spPr>
        <p:txBody>
          <a:bodyPr wrap="none" rtlCol="0">
            <a:spAutoFit/>
          </a:bodyPr>
          <a:lstStyle/>
          <a:p>
            <a:r>
              <a:rPr kumimoji="1" lang="ja-JP" altLang="en-US" sz="2400" dirty="0"/>
              <a:t>「</a:t>
            </a:r>
            <a:r>
              <a:rPr kumimoji="1" lang="en-US" altLang="ja-JP" sz="2400" dirty="0"/>
              <a:t>Microsoft Copilot</a:t>
            </a:r>
            <a:r>
              <a:rPr kumimoji="1" lang="ja-JP" altLang="en-US" sz="2400" dirty="0"/>
              <a:t>（マイクロソフト コパイロット）」は，</a:t>
            </a:r>
            <a:endParaRPr kumimoji="1" lang="en-US" altLang="ja-JP" sz="2400" dirty="0"/>
          </a:p>
          <a:p>
            <a:r>
              <a:rPr kumimoji="1" lang="en-US" altLang="ja-JP" sz="2400" dirty="0"/>
              <a:t>Microsoft</a:t>
            </a:r>
            <a:r>
              <a:rPr kumimoji="1" lang="ja-JP" altLang="en-US" sz="2400" dirty="0"/>
              <a:t>社が提供している生成</a:t>
            </a:r>
            <a:r>
              <a:rPr kumimoji="1" lang="en-US" altLang="ja-JP" sz="2400" dirty="0"/>
              <a:t>AI</a:t>
            </a:r>
            <a:r>
              <a:rPr kumimoji="1" lang="ja-JP" altLang="en-US" sz="2400" dirty="0"/>
              <a:t>ツールです</a:t>
            </a:r>
            <a:endParaRPr kumimoji="1" lang="en-US" altLang="ja-JP" sz="2400" dirty="0"/>
          </a:p>
          <a:p>
            <a:r>
              <a:rPr kumimoji="1" lang="ja-JP" altLang="en-US" sz="2400" dirty="0"/>
              <a:t>文章・コード（コンピュータプログラム）・画像などを生成します</a:t>
            </a:r>
          </a:p>
        </p:txBody>
      </p:sp>
      <p:sp>
        <p:nvSpPr>
          <p:cNvPr id="5" name="テキスト ボックス 4">
            <a:extLst>
              <a:ext uri="{FF2B5EF4-FFF2-40B4-BE49-F238E27FC236}">
                <a16:creationId xmlns:a16="http://schemas.microsoft.com/office/drawing/2014/main" id="{EAEA1080-056C-66F2-8237-5AE7CE25CB84}"/>
              </a:ext>
            </a:extLst>
          </p:cNvPr>
          <p:cNvSpPr txBox="1"/>
          <p:nvPr/>
        </p:nvSpPr>
        <p:spPr>
          <a:xfrm>
            <a:off x="968288" y="2342798"/>
            <a:ext cx="7207422" cy="3754874"/>
          </a:xfrm>
          <a:prstGeom prst="rect">
            <a:avLst/>
          </a:prstGeom>
          <a:solidFill>
            <a:schemeClr val="accent4">
              <a:lumMod val="20000"/>
              <a:lumOff val="80000"/>
            </a:schemeClr>
          </a:solidFill>
        </p:spPr>
        <p:txBody>
          <a:bodyPr wrap="none" rtlCol="0">
            <a:spAutoFit/>
          </a:bodyPr>
          <a:lstStyle/>
          <a:p>
            <a:r>
              <a:rPr kumimoji="1" lang="en-US" altLang="ja-JP" dirty="0"/>
              <a:t>1. </a:t>
            </a:r>
            <a:r>
              <a:rPr kumimoji="1" lang="ja-JP" altLang="en-US" dirty="0"/>
              <a:t>ブラウジング</a:t>
            </a:r>
            <a:endParaRPr kumimoji="1" lang="en-US" altLang="ja-JP" dirty="0"/>
          </a:p>
          <a:p>
            <a:r>
              <a:rPr kumimoji="1" lang="ja-JP" altLang="en-US" dirty="0"/>
              <a:t>　</a:t>
            </a:r>
            <a:r>
              <a:rPr kumimoji="1" lang="en-US" altLang="ja-JP" dirty="0"/>
              <a:t> </a:t>
            </a:r>
            <a:r>
              <a:rPr kumimoji="1" lang="ja-JP" altLang="en-US" dirty="0"/>
              <a:t>従来の検索エンジンでは，明確なキーワードを入力する必要があった．</a:t>
            </a:r>
            <a:endParaRPr kumimoji="1" lang="en-US" altLang="ja-JP" dirty="0"/>
          </a:p>
          <a:p>
            <a:r>
              <a:rPr kumimoji="1" lang="ja-JP" altLang="en-US" dirty="0"/>
              <a:t>　 </a:t>
            </a:r>
            <a:r>
              <a:rPr kumimoji="1" lang="en-US" altLang="ja-JP" dirty="0"/>
              <a:t>Copilot</a:t>
            </a:r>
            <a:r>
              <a:rPr kumimoji="1" lang="ja-JP" altLang="en-US" dirty="0"/>
              <a:t>では，対話形式で検索することができる</a:t>
            </a:r>
            <a:endParaRPr kumimoji="1" lang="en-US" altLang="ja-JP" dirty="0"/>
          </a:p>
          <a:p>
            <a:r>
              <a:rPr kumimoji="1" lang="ja-JP" altLang="en-US" sz="600" dirty="0"/>
              <a:t>　</a:t>
            </a:r>
            <a:endParaRPr kumimoji="1" lang="ja-JP" altLang="en-US" dirty="0"/>
          </a:p>
          <a:p>
            <a:r>
              <a:rPr kumimoji="1" lang="en-US" altLang="ja-JP" dirty="0"/>
              <a:t>2. </a:t>
            </a:r>
            <a:r>
              <a:rPr kumimoji="1" lang="ja-JP" altLang="en-US" dirty="0"/>
              <a:t>文章の生成</a:t>
            </a:r>
            <a:endParaRPr kumimoji="1" lang="en-US" altLang="ja-JP" dirty="0"/>
          </a:p>
          <a:p>
            <a:r>
              <a:rPr kumimoji="1" lang="en-US" altLang="ja-JP" dirty="0"/>
              <a:t> </a:t>
            </a:r>
            <a:r>
              <a:rPr kumimoji="1" lang="ja-JP" altLang="en-US" dirty="0"/>
              <a:t>　検索や質問だけでなく，ゼロから文章を作成することも可能</a:t>
            </a:r>
            <a:endParaRPr kumimoji="1" lang="en-US" altLang="ja-JP" dirty="0"/>
          </a:p>
          <a:p>
            <a:r>
              <a:rPr kumimoji="1" lang="ja-JP" altLang="en-US" dirty="0"/>
              <a:t>　 アイデア出しやコンテンツの生成に活用できる</a:t>
            </a:r>
          </a:p>
          <a:p>
            <a:r>
              <a:rPr kumimoji="1" lang="ja-JP" altLang="en-US" sz="600" dirty="0"/>
              <a:t>　</a:t>
            </a:r>
            <a:endParaRPr kumimoji="1" lang="ja-JP" altLang="en-US" dirty="0"/>
          </a:p>
          <a:p>
            <a:r>
              <a:rPr kumimoji="1" lang="en-US" altLang="ja-JP" dirty="0"/>
              <a:t>3. </a:t>
            </a:r>
            <a:r>
              <a:rPr kumimoji="1" lang="ja-JP" altLang="en-US" dirty="0"/>
              <a:t>画像の認識</a:t>
            </a:r>
            <a:endParaRPr kumimoji="1" lang="en-US" altLang="ja-JP" dirty="0"/>
          </a:p>
          <a:p>
            <a:r>
              <a:rPr kumimoji="1" lang="ja-JP" altLang="en-US" dirty="0"/>
              <a:t>　</a:t>
            </a:r>
            <a:r>
              <a:rPr kumimoji="1" lang="en-US" altLang="ja-JP" dirty="0"/>
              <a:t> </a:t>
            </a:r>
            <a:r>
              <a:rPr kumimoji="1" lang="ja-JP" altLang="en-US" dirty="0"/>
              <a:t>画像をアップロードすればその画像に関する情報を得たり，</a:t>
            </a:r>
            <a:endParaRPr kumimoji="1" lang="en-US" altLang="ja-JP" dirty="0"/>
          </a:p>
          <a:p>
            <a:r>
              <a:rPr kumimoji="1" lang="ja-JP" altLang="en-US" dirty="0"/>
              <a:t>　 画像に基づいた質問をすることができる</a:t>
            </a:r>
          </a:p>
          <a:p>
            <a:r>
              <a:rPr kumimoji="1" lang="ja-JP" altLang="en-US" sz="600" dirty="0"/>
              <a:t>　</a:t>
            </a:r>
            <a:endParaRPr kumimoji="1" lang="ja-JP" altLang="en-US" dirty="0"/>
          </a:p>
          <a:p>
            <a:r>
              <a:rPr kumimoji="1" lang="en-US" altLang="ja-JP" dirty="0"/>
              <a:t>4. </a:t>
            </a:r>
            <a:r>
              <a:rPr kumimoji="1" lang="ja-JP" altLang="en-US" dirty="0"/>
              <a:t>画像の生成</a:t>
            </a:r>
            <a:endParaRPr kumimoji="1" lang="en-US" altLang="ja-JP" dirty="0"/>
          </a:p>
          <a:p>
            <a:r>
              <a:rPr kumimoji="1" lang="ja-JP" altLang="en-US" dirty="0"/>
              <a:t>　</a:t>
            </a:r>
            <a:r>
              <a:rPr kumimoji="1" lang="en-US" altLang="ja-JP" dirty="0"/>
              <a:t> </a:t>
            </a:r>
            <a:r>
              <a:rPr kumimoji="1" lang="ja-JP" altLang="en-US" dirty="0"/>
              <a:t>プロンプト（指示文）を入力することで，</a:t>
            </a:r>
            <a:endParaRPr kumimoji="1" lang="en-US" altLang="ja-JP" dirty="0"/>
          </a:p>
          <a:p>
            <a:r>
              <a:rPr kumimoji="1" lang="ja-JP" altLang="en-US" dirty="0"/>
              <a:t>　 入力したテキストに合った画像を生成できる</a:t>
            </a:r>
          </a:p>
        </p:txBody>
      </p:sp>
      <p:sp>
        <p:nvSpPr>
          <p:cNvPr id="6" name="テキスト ボックス 5">
            <a:extLst>
              <a:ext uri="{FF2B5EF4-FFF2-40B4-BE49-F238E27FC236}">
                <a16:creationId xmlns:a16="http://schemas.microsoft.com/office/drawing/2014/main" id="{D256AD8B-132A-8612-D7E5-BCED56054EBD}"/>
              </a:ext>
            </a:extLst>
          </p:cNvPr>
          <p:cNvSpPr txBox="1"/>
          <p:nvPr/>
        </p:nvSpPr>
        <p:spPr>
          <a:xfrm>
            <a:off x="6300132" y="213609"/>
            <a:ext cx="2787943" cy="369332"/>
          </a:xfrm>
          <a:prstGeom prst="rect">
            <a:avLst/>
          </a:prstGeom>
          <a:solidFill>
            <a:schemeClr val="accent2">
              <a:lumMod val="20000"/>
              <a:lumOff val="80000"/>
            </a:schemeClr>
          </a:solidFill>
        </p:spPr>
        <p:txBody>
          <a:bodyPr wrap="none" rtlCol="0">
            <a:spAutoFit/>
          </a:bodyPr>
          <a:lstStyle/>
          <a:p>
            <a:r>
              <a:rPr kumimoji="1" lang="ja-JP" altLang="en-US" dirty="0"/>
              <a:t>この説明は，</a:t>
            </a:r>
            <a:r>
              <a:rPr kumimoji="1" lang="en-US" altLang="ja-JP" dirty="0"/>
              <a:t>Copilot</a:t>
            </a:r>
            <a:r>
              <a:rPr kumimoji="1" lang="ja-JP" altLang="en-US" dirty="0"/>
              <a:t>で生成</a:t>
            </a:r>
          </a:p>
        </p:txBody>
      </p:sp>
      <p:sp>
        <p:nvSpPr>
          <p:cNvPr id="7" name="テキスト ボックス 6">
            <a:extLst>
              <a:ext uri="{FF2B5EF4-FFF2-40B4-BE49-F238E27FC236}">
                <a16:creationId xmlns:a16="http://schemas.microsoft.com/office/drawing/2014/main" id="{10971322-D79E-6C7A-C12B-086052C32ED0}"/>
              </a:ext>
            </a:extLst>
          </p:cNvPr>
          <p:cNvSpPr txBox="1"/>
          <p:nvPr/>
        </p:nvSpPr>
        <p:spPr>
          <a:xfrm>
            <a:off x="410180" y="6377436"/>
            <a:ext cx="8468472" cy="369332"/>
          </a:xfrm>
          <a:prstGeom prst="rect">
            <a:avLst/>
          </a:prstGeom>
          <a:noFill/>
        </p:spPr>
        <p:txBody>
          <a:bodyPr wrap="none" rtlCol="0">
            <a:spAutoFit/>
          </a:bodyPr>
          <a:lstStyle/>
          <a:p>
            <a:r>
              <a:rPr kumimoji="1" lang="ja-JP" altLang="en-US" dirty="0"/>
              <a:t>有料版では</a:t>
            </a:r>
            <a:r>
              <a:rPr kumimoji="1" lang="en-US" altLang="ja-JP" dirty="0"/>
              <a:t>Microsoft 365</a:t>
            </a:r>
            <a:r>
              <a:rPr kumimoji="1" lang="ja-JP" altLang="en-US" dirty="0"/>
              <a:t>と連携することも可能（無料のブラウザ版で講義を進めます）</a:t>
            </a:r>
          </a:p>
        </p:txBody>
      </p:sp>
      <p:sp>
        <p:nvSpPr>
          <p:cNvPr id="3" name="スライド番号プレースホルダー 2">
            <a:extLst>
              <a:ext uri="{FF2B5EF4-FFF2-40B4-BE49-F238E27FC236}">
                <a16:creationId xmlns:a16="http://schemas.microsoft.com/office/drawing/2014/main" id="{7DB2CB2F-7835-937A-E307-38BBE5C40C41}"/>
              </a:ext>
            </a:extLst>
          </p:cNvPr>
          <p:cNvSpPr>
            <a:spLocks noGrp="1"/>
          </p:cNvSpPr>
          <p:nvPr>
            <p:ph type="sldNum" sz="quarter" idx="12"/>
          </p:nvPr>
        </p:nvSpPr>
        <p:spPr/>
        <p:txBody>
          <a:bodyPr/>
          <a:lstStyle/>
          <a:p>
            <a:fld id="{1DCDAAC1-7D4F-441D-807A-83CCC1492F48}" type="slidenum">
              <a:rPr kumimoji="1" lang="ja-JP" altLang="en-US" smtClean="0"/>
              <a:t>28</a:t>
            </a:fld>
            <a:endParaRPr kumimoji="1" lang="ja-JP" altLang="en-US"/>
          </a:p>
        </p:txBody>
      </p:sp>
    </p:spTree>
    <p:extLst>
      <p:ext uri="{BB962C8B-B14F-4D97-AF65-F5344CB8AC3E}">
        <p14:creationId xmlns:p14="http://schemas.microsoft.com/office/powerpoint/2010/main" val="3611360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CFD293-B9FB-71C7-3B65-416D50363C22}"/>
              </a:ext>
            </a:extLst>
          </p:cNvPr>
          <p:cNvSpPr>
            <a:spLocks noGrp="1"/>
          </p:cNvSpPr>
          <p:nvPr>
            <p:ph type="title"/>
          </p:nvPr>
        </p:nvSpPr>
        <p:spPr>
          <a:xfrm>
            <a:off x="162358" y="135651"/>
            <a:ext cx="6617061" cy="964487"/>
          </a:xfrm>
        </p:spPr>
        <p:txBody>
          <a:bodyPr>
            <a:normAutofit/>
          </a:bodyPr>
          <a:lstStyle/>
          <a:p>
            <a:r>
              <a:rPr kumimoji="1" lang="ja-JP" altLang="en-US" sz="4000" dirty="0"/>
              <a:t>手軽なマイクロソフト「</a:t>
            </a:r>
            <a:r>
              <a:rPr kumimoji="1" lang="en-US" altLang="ja-JP" sz="4000" dirty="0">
                <a:latin typeface="+mj-ea"/>
              </a:rPr>
              <a:t>Copilot</a:t>
            </a:r>
            <a:r>
              <a:rPr kumimoji="1" lang="ja-JP" altLang="en-US" sz="4000" dirty="0"/>
              <a:t>」</a:t>
            </a:r>
          </a:p>
        </p:txBody>
      </p:sp>
      <p:pic>
        <p:nvPicPr>
          <p:cNvPr id="5" name="図 4">
            <a:extLst>
              <a:ext uri="{FF2B5EF4-FFF2-40B4-BE49-F238E27FC236}">
                <a16:creationId xmlns:a16="http://schemas.microsoft.com/office/drawing/2014/main" id="{5E4EA964-20D7-1CBA-52E4-44C971C7159B}"/>
              </a:ext>
            </a:extLst>
          </p:cNvPr>
          <p:cNvPicPr>
            <a:picLocks noChangeAspect="1"/>
          </p:cNvPicPr>
          <p:nvPr/>
        </p:nvPicPr>
        <p:blipFill>
          <a:blip r:embed="rId2"/>
          <a:stretch>
            <a:fillRect/>
          </a:stretch>
        </p:blipFill>
        <p:spPr>
          <a:xfrm>
            <a:off x="0" y="1100138"/>
            <a:ext cx="9144000" cy="1526557"/>
          </a:xfrm>
          <a:prstGeom prst="rect">
            <a:avLst/>
          </a:prstGeom>
        </p:spPr>
      </p:pic>
      <p:sp>
        <p:nvSpPr>
          <p:cNvPr id="6" name="楕円 5">
            <a:extLst>
              <a:ext uri="{FF2B5EF4-FFF2-40B4-BE49-F238E27FC236}">
                <a16:creationId xmlns:a16="http://schemas.microsoft.com/office/drawing/2014/main" id="{AFA56061-9548-4BE0-A04C-DEC7C45B6296}"/>
              </a:ext>
            </a:extLst>
          </p:cNvPr>
          <p:cNvSpPr/>
          <p:nvPr/>
        </p:nvSpPr>
        <p:spPr>
          <a:xfrm>
            <a:off x="5879306" y="2069564"/>
            <a:ext cx="635794" cy="63579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CE628F83-8215-758B-0A5D-94465ED990CB}"/>
              </a:ext>
            </a:extLst>
          </p:cNvPr>
          <p:cNvSpPr/>
          <p:nvPr/>
        </p:nvSpPr>
        <p:spPr>
          <a:xfrm rot="14400000">
            <a:off x="6343651" y="2752355"/>
            <a:ext cx="492919" cy="450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5FF1168-86CD-8A9E-7B86-A593EDED6171}"/>
              </a:ext>
            </a:extLst>
          </p:cNvPr>
          <p:cNvSpPr txBox="1"/>
          <p:nvPr/>
        </p:nvSpPr>
        <p:spPr>
          <a:xfrm>
            <a:off x="6779419" y="2905780"/>
            <a:ext cx="2175596" cy="523220"/>
          </a:xfrm>
          <a:prstGeom prst="rect">
            <a:avLst/>
          </a:prstGeom>
          <a:noFill/>
        </p:spPr>
        <p:txBody>
          <a:bodyPr wrap="none" rtlCol="0">
            <a:spAutoFit/>
          </a:bodyPr>
          <a:lstStyle/>
          <a:p>
            <a:r>
              <a:rPr kumimoji="1" lang="ja-JP" altLang="en-US" sz="2800" dirty="0"/>
              <a:t>ココをクリック</a:t>
            </a:r>
          </a:p>
        </p:txBody>
      </p:sp>
      <p:pic>
        <p:nvPicPr>
          <p:cNvPr id="10" name="図 9">
            <a:extLst>
              <a:ext uri="{FF2B5EF4-FFF2-40B4-BE49-F238E27FC236}">
                <a16:creationId xmlns:a16="http://schemas.microsoft.com/office/drawing/2014/main" id="{61C56CB8-E6CB-5447-E1A9-4569CD0E1B75}"/>
              </a:ext>
            </a:extLst>
          </p:cNvPr>
          <p:cNvPicPr>
            <a:picLocks noChangeAspect="1"/>
          </p:cNvPicPr>
          <p:nvPr/>
        </p:nvPicPr>
        <p:blipFill>
          <a:blip r:embed="rId3"/>
          <a:stretch>
            <a:fillRect/>
          </a:stretch>
        </p:blipFill>
        <p:spPr>
          <a:xfrm>
            <a:off x="907176" y="2977383"/>
            <a:ext cx="3929650" cy="3266818"/>
          </a:xfrm>
          <a:prstGeom prst="rect">
            <a:avLst/>
          </a:prstGeom>
        </p:spPr>
      </p:pic>
      <p:sp>
        <p:nvSpPr>
          <p:cNvPr id="11" name="矢印: 右 10">
            <a:extLst>
              <a:ext uri="{FF2B5EF4-FFF2-40B4-BE49-F238E27FC236}">
                <a16:creationId xmlns:a16="http://schemas.microsoft.com/office/drawing/2014/main" id="{FBF5EE37-A56E-C67D-3786-190C7BDC1F9D}"/>
              </a:ext>
            </a:extLst>
          </p:cNvPr>
          <p:cNvSpPr/>
          <p:nvPr/>
        </p:nvSpPr>
        <p:spPr>
          <a:xfrm rot="8468322">
            <a:off x="3917561" y="5228387"/>
            <a:ext cx="874897" cy="45005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8EF0AC-D601-214D-8EFB-684BCFE22DF7}"/>
              </a:ext>
            </a:extLst>
          </p:cNvPr>
          <p:cNvSpPr txBox="1"/>
          <p:nvPr/>
        </p:nvSpPr>
        <p:spPr>
          <a:xfrm>
            <a:off x="5110377" y="4133738"/>
            <a:ext cx="2959465" cy="954107"/>
          </a:xfrm>
          <a:prstGeom prst="rect">
            <a:avLst/>
          </a:prstGeom>
          <a:solidFill>
            <a:schemeClr val="bg1"/>
          </a:solidFill>
          <a:ln w="38100">
            <a:solidFill>
              <a:srgbClr val="00B050"/>
            </a:solidFill>
          </a:ln>
        </p:spPr>
        <p:txBody>
          <a:bodyPr wrap="none" rtlCol="0">
            <a:spAutoFit/>
          </a:bodyPr>
          <a:lstStyle/>
          <a:p>
            <a:r>
              <a:rPr kumimoji="1" lang="ja-JP" altLang="en-US" sz="2800" dirty="0"/>
              <a:t>語りかけるように，</a:t>
            </a:r>
            <a:endParaRPr kumimoji="1" lang="en-US" altLang="ja-JP" sz="2800" dirty="0"/>
          </a:p>
          <a:p>
            <a:r>
              <a:rPr kumimoji="1" lang="ja-JP" altLang="en-US" sz="2800" dirty="0"/>
              <a:t>お願いを入力</a:t>
            </a:r>
          </a:p>
        </p:txBody>
      </p:sp>
      <p:sp>
        <p:nvSpPr>
          <p:cNvPr id="3" name="テキスト ボックス 2">
            <a:extLst>
              <a:ext uri="{FF2B5EF4-FFF2-40B4-BE49-F238E27FC236}">
                <a16:creationId xmlns:a16="http://schemas.microsoft.com/office/drawing/2014/main" id="{36C69BFA-985E-7705-55BB-A328DD3B71CD}"/>
              </a:ext>
            </a:extLst>
          </p:cNvPr>
          <p:cNvSpPr txBox="1"/>
          <p:nvPr/>
        </p:nvSpPr>
        <p:spPr>
          <a:xfrm>
            <a:off x="5110377" y="5426055"/>
            <a:ext cx="3674404" cy="954107"/>
          </a:xfrm>
          <a:prstGeom prst="rect">
            <a:avLst/>
          </a:prstGeom>
          <a:noFill/>
        </p:spPr>
        <p:txBody>
          <a:bodyPr wrap="none" rtlCol="0">
            <a:spAutoFit/>
          </a:bodyPr>
          <a:lstStyle/>
          <a:p>
            <a:r>
              <a:rPr kumimoji="1" lang="ja-JP" altLang="en-US" sz="2800" b="1" dirty="0">
                <a:solidFill>
                  <a:srgbClr val="006600"/>
                </a:solidFill>
              </a:rPr>
              <a:t>この作業指示を</a:t>
            </a:r>
            <a:endParaRPr kumimoji="1" lang="en-US" altLang="ja-JP" sz="2800" b="1" dirty="0">
              <a:solidFill>
                <a:srgbClr val="006600"/>
              </a:solidFill>
            </a:endParaRPr>
          </a:p>
          <a:p>
            <a:r>
              <a:rPr kumimoji="1" lang="ja-JP" altLang="en-US" sz="2800" b="1" dirty="0">
                <a:solidFill>
                  <a:srgbClr val="006600"/>
                </a:solidFill>
              </a:rPr>
              <a:t>「プロンプト」と呼びます</a:t>
            </a:r>
          </a:p>
        </p:txBody>
      </p:sp>
      <p:sp>
        <p:nvSpPr>
          <p:cNvPr id="4" name="スライド番号プレースホルダー 3">
            <a:extLst>
              <a:ext uri="{FF2B5EF4-FFF2-40B4-BE49-F238E27FC236}">
                <a16:creationId xmlns:a16="http://schemas.microsoft.com/office/drawing/2014/main" id="{30A3ABD1-2294-AD57-9428-37077AD16F9E}"/>
              </a:ext>
            </a:extLst>
          </p:cNvPr>
          <p:cNvSpPr>
            <a:spLocks noGrp="1"/>
          </p:cNvSpPr>
          <p:nvPr>
            <p:ph type="sldNum" sz="quarter" idx="12"/>
          </p:nvPr>
        </p:nvSpPr>
        <p:spPr/>
        <p:txBody>
          <a:bodyPr/>
          <a:lstStyle/>
          <a:p>
            <a:fld id="{1DCDAAC1-7D4F-441D-807A-83CCC1492F48}" type="slidenum">
              <a:rPr kumimoji="1" lang="ja-JP" altLang="en-US" smtClean="0"/>
              <a:t>29</a:t>
            </a:fld>
            <a:endParaRPr kumimoji="1" lang="ja-JP" altLang="en-US"/>
          </a:p>
        </p:txBody>
      </p:sp>
    </p:spTree>
    <p:extLst>
      <p:ext uri="{BB962C8B-B14F-4D97-AF65-F5344CB8AC3E}">
        <p14:creationId xmlns:p14="http://schemas.microsoft.com/office/powerpoint/2010/main" val="406542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C3885-9E6C-736F-BAAF-BB91DC205A60}"/>
              </a:ext>
            </a:extLst>
          </p:cNvPr>
          <p:cNvSpPr>
            <a:spLocks noGrp="1"/>
          </p:cNvSpPr>
          <p:nvPr>
            <p:ph type="title"/>
          </p:nvPr>
        </p:nvSpPr>
        <p:spPr>
          <a:xfrm>
            <a:off x="135164" y="154670"/>
            <a:ext cx="4516664" cy="941160"/>
          </a:xfrm>
        </p:spPr>
        <p:txBody>
          <a:bodyPr/>
          <a:lstStyle/>
          <a:p>
            <a:r>
              <a:rPr kumimoji="1" lang="ja-JP" altLang="en-US" dirty="0"/>
              <a:t>１．生成</a:t>
            </a:r>
            <a:r>
              <a:rPr kumimoji="1" lang="en-US" altLang="ja-JP" dirty="0"/>
              <a:t>AI</a:t>
            </a:r>
            <a:r>
              <a:rPr kumimoji="1" lang="ja-JP" altLang="en-US" dirty="0"/>
              <a:t>の現状</a:t>
            </a:r>
          </a:p>
        </p:txBody>
      </p:sp>
      <p:pic>
        <p:nvPicPr>
          <p:cNvPr id="1026" name="Picture 2" descr="地球のイラスト（惑星）">
            <a:extLst>
              <a:ext uri="{FF2B5EF4-FFF2-40B4-BE49-F238E27FC236}">
                <a16:creationId xmlns:a16="http://schemas.microsoft.com/office/drawing/2014/main" id="{F8C41977-8491-ED67-5858-236F5B499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21" y="2717231"/>
            <a:ext cx="2034263" cy="199866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4432C47-6CC7-CBBB-6466-E7B55190AA1A}"/>
              </a:ext>
            </a:extLst>
          </p:cNvPr>
          <p:cNvPicPr>
            <a:picLocks noChangeAspect="1"/>
          </p:cNvPicPr>
          <p:nvPr/>
        </p:nvPicPr>
        <p:blipFill>
          <a:blip r:embed="rId4"/>
          <a:stretch>
            <a:fillRect/>
          </a:stretch>
        </p:blipFill>
        <p:spPr>
          <a:xfrm>
            <a:off x="2644856" y="4867728"/>
            <a:ext cx="1007574" cy="1649189"/>
          </a:xfrm>
          <a:prstGeom prst="rect">
            <a:avLst/>
          </a:prstGeom>
        </p:spPr>
      </p:pic>
      <p:pic>
        <p:nvPicPr>
          <p:cNvPr id="1030" name="Picture 6" descr="黒人女性の表情のイラスト「ひらめいた顔」">
            <a:extLst>
              <a:ext uri="{FF2B5EF4-FFF2-40B4-BE49-F238E27FC236}">
                <a16:creationId xmlns:a16="http://schemas.microsoft.com/office/drawing/2014/main" id="{3176D1B8-3CB7-9953-4A10-9F5B0B7AD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465" y="4867728"/>
            <a:ext cx="993261" cy="1321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斜め後ろから見たノートパソコンのイラスト">
            <a:extLst>
              <a:ext uri="{FF2B5EF4-FFF2-40B4-BE49-F238E27FC236}">
                <a16:creationId xmlns:a16="http://schemas.microsoft.com/office/drawing/2014/main" id="{7EB2617C-C024-ACEB-D2FB-66BA19775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9654" y="5630566"/>
            <a:ext cx="1073150" cy="8155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タブレットを使う人のイラスト（お爺さん）">
            <a:extLst>
              <a:ext uri="{FF2B5EF4-FFF2-40B4-BE49-F238E27FC236}">
                <a16:creationId xmlns:a16="http://schemas.microsoft.com/office/drawing/2014/main" id="{729B4781-7619-BA02-835E-DFB78A3EB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90378" y="4016256"/>
            <a:ext cx="1024870" cy="199866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6888299-2F97-229F-5C56-81B35AFC6800}"/>
              </a:ext>
            </a:extLst>
          </p:cNvPr>
          <p:cNvPicPr>
            <a:picLocks noChangeAspect="1"/>
          </p:cNvPicPr>
          <p:nvPr/>
        </p:nvPicPr>
        <p:blipFill>
          <a:blip r:embed="rId8"/>
          <a:stretch>
            <a:fillRect/>
          </a:stretch>
        </p:blipFill>
        <p:spPr>
          <a:xfrm>
            <a:off x="3780086" y="4490394"/>
            <a:ext cx="1725682" cy="1547969"/>
          </a:xfrm>
          <a:prstGeom prst="rect">
            <a:avLst/>
          </a:prstGeom>
        </p:spPr>
      </p:pic>
      <p:sp>
        <p:nvSpPr>
          <p:cNvPr id="8" name="テキスト ボックス 7">
            <a:extLst>
              <a:ext uri="{FF2B5EF4-FFF2-40B4-BE49-F238E27FC236}">
                <a16:creationId xmlns:a16="http://schemas.microsoft.com/office/drawing/2014/main" id="{D74AF2D7-37B7-34C7-216C-A499D21667A1}"/>
              </a:ext>
            </a:extLst>
          </p:cNvPr>
          <p:cNvSpPr txBox="1"/>
          <p:nvPr/>
        </p:nvSpPr>
        <p:spPr>
          <a:xfrm>
            <a:off x="428911" y="1047822"/>
            <a:ext cx="6936386" cy="954107"/>
          </a:xfrm>
          <a:prstGeom prst="rect">
            <a:avLst/>
          </a:prstGeom>
          <a:noFill/>
        </p:spPr>
        <p:txBody>
          <a:bodyPr wrap="none" rtlCol="0">
            <a:spAutoFit/>
          </a:bodyPr>
          <a:lstStyle/>
          <a:p>
            <a:r>
              <a:rPr kumimoji="1" lang="ja-JP" altLang="en-US" sz="2800" dirty="0"/>
              <a:t>２０２２年</a:t>
            </a:r>
            <a:r>
              <a:rPr kumimoji="1" lang="en-US" altLang="ja-JP" sz="2800" dirty="0"/>
              <a:t>11</a:t>
            </a:r>
            <a:r>
              <a:rPr kumimoji="1" lang="ja-JP" altLang="en-US" sz="2800" dirty="0"/>
              <a:t>月　</a:t>
            </a:r>
            <a:r>
              <a:rPr kumimoji="1" lang="en-US" altLang="ja-JP" sz="2800" dirty="0"/>
              <a:t>OpenAI</a:t>
            </a:r>
            <a:r>
              <a:rPr kumimoji="1" lang="ja-JP" altLang="en-US" sz="2800" dirty="0"/>
              <a:t>社が「</a:t>
            </a:r>
            <a:r>
              <a:rPr kumimoji="1" lang="en-US" altLang="ja-JP" sz="2800" dirty="0"/>
              <a:t>ChatGPT</a:t>
            </a:r>
            <a:r>
              <a:rPr kumimoji="1" lang="ja-JP" altLang="en-US" sz="2800" dirty="0"/>
              <a:t>」を公開</a:t>
            </a:r>
            <a:endParaRPr kumimoji="1" lang="en-US" altLang="ja-JP" sz="2800" dirty="0"/>
          </a:p>
          <a:p>
            <a:r>
              <a:rPr kumimoji="1" lang="ja-JP" altLang="en-US" sz="2800" dirty="0"/>
              <a:t>世界中で生成</a:t>
            </a:r>
            <a:r>
              <a:rPr kumimoji="1" lang="en-US" altLang="ja-JP" sz="2800" dirty="0"/>
              <a:t>AI</a:t>
            </a:r>
            <a:r>
              <a:rPr kumimoji="1" lang="ja-JP" altLang="en-US" sz="2800" dirty="0"/>
              <a:t>がはじまりました</a:t>
            </a:r>
          </a:p>
        </p:txBody>
      </p:sp>
      <p:pic>
        <p:nvPicPr>
          <p:cNvPr id="1040" name="Picture 16" descr="データセンターのイラスト（複数）">
            <a:extLst>
              <a:ext uri="{FF2B5EF4-FFF2-40B4-BE49-F238E27FC236}">
                <a16:creationId xmlns:a16="http://schemas.microsoft.com/office/drawing/2014/main" id="{A0A2A804-57C7-F4FC-5634-C0BDC37BBC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7104" y="2116736"/>
            <a:ext cx="1055772" cy="855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データセンターのイラスト（複数）">
            <a:extLst>
              <a:ext uri="{FF2B5EF4-FFF2-40B4-BE49-F238E27FC236}">
                <a16:creationId xmlns:a16="http://schemas.microsoft.com/office/drawing/2014/main" id="{961EDD2C-DC0E-8247-2DAA-F6E3AE6D8E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218" y="2396968"/>
            <a:ext cx="1055772" cy="85517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D3D2A5C-CB16-7296-790A-2CBF522CC389}"/>
              </a:ext>
            </a:extLst>
          </p:cNvPr>
          <p:cNvSpPr txBox="1"/>
          <p:nvPr/>
        </p:nvSpPr>
        <p:spPr>
          <a:xfrm>
            <a:off x="3753180" y="2888233"/>
            <a:ext cx="1611339" cy="369332"/>
          </a:xfrm>
          <a:prstGeom prst="rect">
            <a:avLst/>
          </a:prstGeom>
          <a:noFill/>
        </p:spPr>
        <p:txBody>
          <a:bodyPr wrap="none" rtlCol="0">
            <a:spAutoFit/>
          </a:bodyPr>
          <a:lstStyle/>
          <a:p>
            <a:r>
              <a:rPr kumimoji="1" lang="ja-JP" altLang="en-US" dirty="0"/>
              <a:t>データセンター</a:t>
            </a:r>
          </a:p>
        </p:txBody>
      </p:sp>
      <p:sp>
        <p:nvSpPr>
          <p:cNvPr id="11" name="テキスト ボックス 10">
            <a:extLst>
              <a:ext uri="{FF2B5EF4-FFF2-40B4-BE49-F238E27FC236}">
                <a16:creationId xmlns:a16="http://schemas.microsoft.com/office/drawing/2014/main" id="{7A39466A-CE42-C2D4-8CD8-3A36D5EB49DA}"/>
              </a:ext>
            </a:extLst>
          </p:cNvPr>
          <p:cNvSpPr txBox="1"/>
          <p:nvPr/>
        </p:nvSpPr>
        <p:spPr>
          <a:xfrm>
            <a:off x="271710" y="3178532"/>
            <a:ext cx="1611339" cy="369332"/>
          </a:xfrm>
          <a:prstGeom prst="rect">
            <a:avLst/>
          </a:prstGeom>
          <a:noFill/>
        </p:spPr>
        <p:txBody>
          <a:bodyPr wrap="none" rtlCol="0">
            <a:spAutoFit/>
          </a:bodyPr>
          <a:lstStyle/>
          <a:p>
            <a:r>
              <a:rPr kumimoji="1" lang="ja-JP" altLang="en-US" dirty="0"/>
              <a:t>データセンター</a:t>
            </a:r>
          </a:p>
        </p:txBody>
      </p:sp>
      <p:sp>
        <p:nvSpPr>
          <p:cNvPr id="12" name="テキスト ボックス 11">
            <a:extLst>
              <a:ext uri="{FF2B5EF4-FFF2-40B4-BE49-F238E27FC236}">
                <a16:creationId xmlns:a16="http://schemas.microsoft.com/office/drawing/2014/main" id="{B1FE844E-813D-21CE-DCCD-B0306AA8A3E3}"/>
              </a:ext>
            </a:extLst>
          </p:cNvPr>
          <p:cNvSpPr txBox="1"/>
          <p:nvPr/>
        </p:nvSpPr>
        <p:spPr>
          <a:xfrm>
            <a:off x="5799258" y="1906294"/>
            <a:ext cx="2996333" cy="646331"/>
          </a:xfrm>
          <a:prstGeom prst="rect">
            <a:avLst/>
          </a:prstGeom>
          <a:solidFill>
            <a:schemeClr val="accent4">
              <a:lumMod val="20000"/>
              <a:lumOff val="80000"/>
            </a:schemeClr>
          </a:solidFill>
        </p:spPr>
        <p:txBody>
          <a:bodyPr wrap="none" rtlCol="0">
            <a:spAutoFit/>
          </a:bodyPr>
          <a:lstStyle/>
          <a:p>
            <a:r>
              <a:rPr kumimoji="1" lang="ja-JP" altLang="en-US" dirty="0"/>
              <a:t>無料公開で世界中の</a:t>
            </a:r>
            <a:endParaRPr kumimoji="1" lang="en-US" altLang="ja-JP" dirty="0"/>
          </a:p>
          <a:p>
            <a:r>
              <a:rPr kumimoji="1" lang="ja-JP" altLang="en-US" dirty="0"/>
              <a:t>　多様な利用者が増加します</a:t>
            </a:r>
            <a:endParaRPr kumimoji="1" lang="en-US" altLang="ja-JP" dirty="0"/>
          </a:p>
        </p:txBody>
      </p:sp>
      <p:sp>
        <p:nvSpPr>
          <p:cNvPr id="13" name="矢印: 下 12">
            <a:extLst>
              <a:ext uri="{FF2B5EF4-FFF2-40B4-BE49-F238E27FC236}">
                <a16:creationId xmlns:a16="http://schemas.microsoft.com/office/drawing/2014/main" id="{A877A3E1-C180-7620-D241-E561A756AF0F}"/>
              </a:ext>
            </a:extLst>
          </p:cNvPr>
          <p:cNvSpPr/>
          <p:nvPr/>
        </p:nvSpPr>
        <p:spPr>
          <a:xfrm>
            <a:off x="7072452" y="2614085"/>
            <a:ext cx="449943" cy="2871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433777F-9E21-5AF7-A168-F287848CE423}"/>
              </a:ext>
            </a:extLst>
          </p:cNvPr>
          <p:cNvSpPr txBox="1"/>
          <p:nvPr/>
        </p:nvSpPr>
        <p:spPr>
          <a:xfrm>
            <a:off x="5799258" y="2979431"/>
            <a:ext cx="2901756" cy="646331"/>
          </a:xfrm>
          <a:prstGeom prst="rect">
            <a:avLst/>
          </a:prstGeom>
          <a:solidFill>
            <a:schemeClr val="accent4">
              <a:lumMod val="40000"/>
              <a:lumOff val="60000"/>
            </a:schemeClr>
          </a:solidFill>
        </p:spPr>
        <p:txBody>
          <a:bodyPr wrap="none" rtlCol="0">
            <a:spAutoFit/>
          </a:bodyPr>
          <a:lstStyle/>
          <a:p>
            <a:r>
              <a:rPr kumimoji="1" lang="ja-JP" altLang="en-US" dirty="0"/>
              <a:t>言語・文脈・目的の異なる</a:t>
            </a:r>
            <a:endParaRPr kumimoji="1" lang="en-US" altLang="ja-JP" dirty="0"/>
          </a:p>
          <a:p>
            <a:r>
              <a:rPr kumimoji="1" lang="ja-JP" altLang="en-US" dirty="0"/>
              <a:t>　データが大量に集まります</a:t>
            </a:r>
            <a:endParaRPr kumimoji="1" lang="en-US" altLang="ja-JP" dirty="0"/>
          </a:p>
        </p:txBody>
      </p:sp>
      <p:sp>
        <p:nvSpPr>
          <p:cNvPr id="15" name="矢印: 下 14">
            <a:extLst>
              <a:ext uri="{FF2B5EF4-FFF2-40B4-BE49-F238E27FC236}">
                <a16:creationId xmlns:a16="http://schemas.microsoft.com/office/drawing/2014/main" id="{03D1E533-2F81-A2FC-F1FB-3692061E6D1E}"/>
              </a:ext>
            </a:extLst>
          </p:cNvPr>
          <p:cNvSpPr/>
          <p:nvPr/>
        </p:nvSpPr>
        <p:spPr>
          <a:xfrm>
            <a:off x="7072452" y="3703975"/>
            <a:ext cx="449943" cy="2871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B0CAE61-9FA0-3F00-7843-D5BB5CCF8598}"/>
              </a:ext>
            </a:extLst>
          </p:cNvPr>
          <p:cNvSpPr txBox="1"/>
          <p:nvPr/>
        </p:nvSpPr>
        <p:spPr>
          <a:xfrm>
            <a:off x="5749563" y="4074798"/>
            <a:ext cx="3095719" cy="646331"/>
          </a:xfrm>
          <a:prstGeom prst="rect">
            <a:avLst/>
          </a:prstGeom>
          <a:solidFill>
            <a:schemeClr val="accent4">
              <a:lumMod val="60000"/>
              <a:lumOff val="40000"/>
            </a:schemeClr>
          </a:solidFill>
        </p:spPr>
        <p:txBody>
          <a:bodyPr wrap="none" rtlCol="0">
            <a:spAutoFit/>
          </a:bodyPr>
          <a:lstStyle/>
          <a:p>
            <a:r>
              <a:rPr kumimoji="1" lang="ja-JP" altLang="en-US" dirty="0"/>
              <a:t>これらのデータが生成</a:t>
            </a:r>
            <a:r>
              <a:rPr kumimoji="1" lang="en-US" altLang="ja-JP" dirty="0"/>
              <a:t>AI</a:t>
            </a:r>
            <a:r>
              <a:rPr kumimoji="1" lang="ja-JP" altLang="en-US" dirty="0"/>
              <a:t>の</a:t>
            </a:r>
            <a:endParaRPr kumimoji="1" lang="en-US" altLang="ja-JP" dirty="0"/>
          </a:p>
          <a:p>
            <a:r>
              <a:rPr kumimoji="1" lang="ja-JP" altLang="en-US" dirty="0"/>
              <a:t>　改良や新機能の開発に活用</a:t>
            </a:r>
            <a:endParaRPr kumimoji="1" lang="en-US" altLang="ja-JP" dirty="0"/>
          </a:p>
        </p:txBody>
      </p:sp>
      <p:sp>
        <p:nvSpPr>
          <p:cNvPr id="17" name="テキスト ボックス 16">
            <a:extLst>
              <a:ext uri="{FF2B5EF4-FFF2-40B4-BE49-F238E27FC236}">
                <a16:creationId xmlns:a16="http://schemas.microsoft.com/office/drawing/2014/main" id="{6715503F-5EB1-97B9-309C-44B5BA0B50F0}"/>
              </a:ext>
            </a:extLst>
          </p:cNvPr>
          <p:cNvSpPr txBox="1"/>
          <p:nvPr/>
        </p:nvSpPr>
        <p:spPr>
          <a:xfrm>
            <a:off x="5799258" y="5586948"/>
            <a:ext cx="2585964" cy="954107"/>
          </a:xfrm>
          <a:prstGeom prst="rect">
            <a:avLst/>
          </a:prstGeom>
          <a:solidFill>
            <a:schemeClr val="accent2">
              <a:lumMod val="60000"/>
              <a:lumOff val="40000"/>
            </a:schemeClr>
          </a:solidFill>
        </p:spPr>
        <p:txBody>
          <a:bodyPr wrap="none" rtlCol="0">
            <a:spAutoFit/>
          </a:bodyPr>
          <a:lstStyle/>
          <a:p>
            <a:r>
              <a:rPr kumimoji="1" lang="ja-JP" altLang="en-US" sz="2800" dirty="0"/>
              <a:t>整理された</a:t>
            </a:r>
            <a:endParaRPr kumimoji="1" lang="en-US" altLang="ja-JP" sz="2800" dirty="0"/>
          </a:p>
          <a:p>
            <a:r>
              <a:rPr kumimoji="1" lang="ja-JP" altLang="en-US" sz="2800" dirty="0"/>
              <a:t>データは財産！</a:t>
            </a:r>
          </a:p>
        </p:txBody>
      </p:sp>
      <p:pic>
        <p:nvPicPr>
          <p:cNvPr id="1042" name="Picture 18" descr="宝船のイラスト">
            <a:extLst>
              <a:ext uri="{FF2B5EF4-FFF2-40B4-BE49-F238E27FC236}">
                <a16:creationId xmlns:a16="http://schemas.microsoft.com/office/drawing/2014/main" id="{79100CBB-DDED-D17B-FECE-76EA7CA2C9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2895" y="4715894"/>
            <a:ext cx="1459063" cy="1404348"/>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E65A027B-2F8D-2E11-24DA-AFCE8E078958}"/>
              </a:ext>
            </a:extLst>
          </p:cNvPr>
          <p:cNvSpPr>
            <a:spLocks noGrp="1"/>
          </p:cNvSpPr>
          <p:nvPr>
            <p:ph type="sldNum" sz="quarter" idx="12"/>
          </p:nvPr>
        </p:nvSpPr>
        <p:spPr/>
        <p:txBody>
          <a:bodyPr/>
          <a:lstStyle/>
          <a:p>
            <a:fld id="{1DCDAAC1-7D4F-441D-807A-83CCC1492F48}" type="slidenum">
              <a:rPr kumimoji="1" lang="ja-JP" altLang="en-US" smtClean="0"/>
              <a:t>3</a:t>
            </a:fld>
            <a:endParaRPr kumimoji="1" lang="ja-JP" altLang="en-US"/>
          </a:p>
        </p:txBody>
      </p:sp>
    </p:spTree>
    <p:extLst>
      <p:ext uri="{BB962C8B-B14F-4D97-AF65-F5344CB8AC3E}">
        <p14:creationId xmlns:p14="http://schemas.microsoft.com/office/powerpoint/2010/main" val="362099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06DF49A7-86D1-B7E5-ED94-107DC1AE5D98}"/>
              </a:ext>
            </a:extLst>
          </p:cNvPr>
          <p:cNvPicPr>
            <a:picLocks noChangeAspect="1"/>
          </p:cNvPicPr>
          <p:nvPr/>
        </p:nvPicPr>
        <p:blipFill>
          <a:blip r:embed="rId3"/>
          <a:stretch>
            <a:fillRect/>
          </a:stretch>
        </p:blipFill>
        <p:spPr>
          <a:xfrm>
            <a:off x="686351" y="1340619"/>
            <a:ext cx="8002117" cy="1895740"/>
          </a:xfrm>
          <a:prstGeom prst="rect">
            <a:avLst/>
          </a:prstGeom>
        </p:spPr>
      </p:pic>
      <p:sp>
        <p:nvSpPr>
          <p:cNvPr id="2" name="タイトル 1">
            <a:extLst>
              <a:ext uri="{FF2B5EF4-FFF2-40B4-BE49-F238E27FC236}">
                <a16:creationId xmlns:a16="http://schemas.microsoft.com/office/drawing/2014/main" id="{FE76CBF6-F697-DC4B-0796-831E74F47010}"/>
              </a:ext>
            </a:extLst>
          </p:cNvPr>
          <p:cNvSpPr>
            <a:spLocks noGrp="1"/>
          </p:cNvSpPr>
          <p:nvPr>
            <p:ph type="title"/>
          </p:nvPr>
        </p:nvSpPr>
        <p:spPr>
          <a:xfrm>
            <a:off x="229155" y="211091"/>
            <a:ext cx="6482363" cy="939891"/>
          </a:xfrm>
        </p:spPr>
        <p:txBody>
          <a:bodyPr/>
          <a:lstStyle/>
          <a:p>
            <a:r>
              <a:rPr kumimoji="1" lang="en-US" altLang="ja-JP" dirty="0"/>
              <a:t>Copilot</a:t>
            </a:r>
            <a:r>
              <a:rPr kumimoji="1" lang="ja-JP" altLang="en-US" dirty="0"/>
              <a:t>へ「お願い」を入力</a:t>
            </a:r>
          </a:p>
        </p:txBody>
      </p:sp>
      <p:sp>
        <p:nvSpPr>
          <p:cNvPr id="6" name="テキスト ボックス 5">
            <a:extLst>
              <a:ext uri="{FF2B5EF4-FFF2-40B4-BE49-F238E27FC236}">
                <a16:creationId xmlns:a16="http://schemas.microsoft.com/office/drawing/2014/main" id="{D6FF6A6D-4464-8467-CE82-AE97469DD1C5}"/>
              </a:ext>
            </a:extLst>
          </p:cNvPr>
          <p:cNvSpPr txBox="1"/>
          <p:nvPr/>
        </p:nvSpPr>
        <p:spPr>
          <a:xfrm>
            <a:off x="4045372" y="3308659"/>
            <a:ext cx="5052986" cy="461665"/>
          </a:xfrm>
          <a:prstGeom prst="rect">
            <a:avLst/>
          </a:prstGeom>
          <a:noFill/>
        </p:spPr>
        <p:txBody>
          <a:bodyPr wrap="none" rtlCol="0">
            <a:spAutoFit/>
          </a:bodyPr>
          <a:lstStyle/>
          <a:p>
            <a:r>
              <a:rPr kumimoji="1" lang="ja-JP" altLang="en-US" sz="2400" dirty="0"/>
              <a:t>入力が終わったら　　　　　をクリック！</a:t>
            </a:r>
          </a:p>
        </p:txBody>
      </p:sp>
      <p:pic>
        <p:nvPicPr>
          <p:cNvPr id="10" name="図 9">
            <a:extLst>
              <a:ext uri="{FF2B5EF4-FFF2-40B4-BE49-F238E27FC236}">
                <a16:creationId xmlns:a16="http://schemas.microsoft.com/office/drawing/2014/main" id="{9A2A31F7-4588-C4BA-5ABC-D663B7404B79}"/>
              </a:ext>
            </a:extLst>
          </p:cNvPr>
          <p:cNvPicPr>
            <a:picLocks noChangeAspect="1"/>
          </p:cNvPicPr>
          <p:nvPr/>
        </p:nvPicPr>
        <p:blipFill>
          <a:blip r:embed="rId4"/>
          <a:stretch>
            <a:fillRect/>
          </a:stretch>
        </p:blipFill>
        <p:spPr>
          <a:xfrm>
            <a:off x="6609766" y="3304791"/>
            <a:ext cx="619048" cy="532163"/>
          </a:xfrm>
          <a:prstGeom prst="rect">
            <a:avLst/>
          </a:prstGeom>
        </p:spPr>
      </p:pic>
      <p:sp>
        <p:nvSpPr>
          <p:cNvPr id="5" name="テキスト ボックス 4">
            <a:extLst>
              <a:ext uri="{FF2B5EF4-FFF2-40B4-BE49-F238E27FC236}">
                <a16:creationId xmlns:a16="http://schemas.microsoft.com/office/drawing/2014/main" id="{F0AF5AC1-AF2F-615B-C061-C8566F2E2208}"/>
              </a:ext>
            </a:extLst>
          </p:cNvPr>
          <p:cNvSpPr txBox="1"/>
          <p:nvPr/>
        </p:nvSpPr>
        <p:spPr>
          <a:xfrm>
            <a:off x="4045372" y="6257460"/>
            <a:ext cx="5052986" cy="461665"/>
          </a:xfrm>
          <a:prstGeom prst="rect">
            <a:avLst/>
          </a:prstGeom>
          <a:noFill/>
        </p:spPr>
        <p:txBody>
          <a:bodyPr wrap="none" rtlCol="0">
            <a:spAutoFit/>
          </a:bodyPr>
          <a:lstStyle/>
          <a:p>
            <a:r>
              <a:rPr kumimoji="1" lang="ja-JP" altLang="en-US" sz="2400" dirty="0"/>
              <a:t>入力が終わったら　　　　　をクリック！</a:t>
            </a:r>
          </a:p>
        </p:txBody>
      </p:sp>
      <p:pic>
        <p:nvPicPr>
          <p:cNvPr id="8" name="図 7">
            <a:extLst>
              <a:ext uri="{FF2B5EF4-FFF2-40B4-BE49-F238E27FC236}">
                <a16:creationId xmlns:a16="http://schemas.microsoft.com/office/drawing/2014/main" id="{8361AF61-7783-31C4-35F5-C455A5821C0C}"/>
              </a:ext>
            </a:extLst>
          </p:cNvPr>
          <p:cNvPicPr>
            <a:picLocks noChangeAspect="1"/>
          </p:cNvPicPr>
          <p:nvPr/>
        </p:nvPicPr>
        <p:blipFill>
          <a:blip r:embed="rId5"/>
          <a:stretch>
            <a:fillRect/>
          </a:stretch>
        </p:blipFill>
        <p:spPr>
          <a:xfrm>
            <a:off x="6660643" y="6251702"/>
            <a:ext cx="567283" cy="544128"/>
          </a:xfrm>
          <a:prstGeom prst="rect">
            <a:avLst/>
          </a:prstGeom>
        </p:spPr>
      </p:pic>
      <p:sp>
        <p:nvSpPr>
          <p:cNvPr id="9" name="テキスト ボックス 8">
            <a:extLst>
              <a:ext uri="{FF2B5EF4-FFF2-40B4-BE49-F238E27FC236}">
                <a16:creationId xmlns:a16="http://schemas.microsoft.com/office/drawing/2014/main" id="{AA8833D3-601C-4C99-27F3-802A2EE59EE3}"/>
              </a:ext>
            </a:extLst>
          </p:cNvPr>
          <p:cNvSpPr txBox="1"/>
          <p:nvPr/>
        </p:nvSpPr>
        <p:spPr>
          <a:xfrm>
            <a:off x="913147" y="966316"/>
            <a:ext cx="3329758" cy="369332"/>
          </a:xfrm>
          <a:prstGeom prst="rect">
            <a:avLst/>
          </a:prstGeom>
          <a:noFill/>
        </p:spPr>
        <p:txBody>
          <a:bodyPr wrap="none" rtlCol="0">
            <a:spAutoFit/>
          </a:bodyPr>
          <a:lstStyle/>
          <a:p>
            <a:r>
              <a:rPr kumimoji="1" lang="en-US" altLang="ja-JP" dirty="0"/>
              <a:t>User</a:t>
            </a:r>
            <a:r>
              <a:rPr kumimoji="1" lang="ja-JP" altLang="en-US" dirty="0"/>
              <a:t>登録 ＋ サインイン した場合</a:t>
            </a:r>
          </a:p>
        </p:txBody>
      </p:sp>
      <p:sp>
        <p:nvSpPr>
          <p:cNvPr id="11" name="テキスト ボックス 10">
            <a:extLst>
              <a:ext uri="{FF2B5EF4-FFF2-40B4-BE49-F238E27FC236}">
                <a16:creationId xmlns:a16="http://schemas.microsoft.com/office/drawing/2014/main" id="{737C26AD-BC1B-18AC-65E8-9517B8086DF5}"/>
              </a:ext>
            </a:extLst>
          </p:cNvPr>
          <p:cNvSpPr txBox="1"/>
          <p:nvPr/>
        </p:nvSpPr>
        <p:spPr>
          <a:xfrm>
            <a:off x="1869697" y="3855019"/>
            <a:ext cx="3526928" cy="369332"/>
          </a:xfrm>
          <a:prstGeom prst="rect">
            <a:avLst/>
          </a:prstGeom>
          <a:noFill/>
        </p:spPr>
        <p:txBody>
          <a:bodyPr wrap="none" rtlCol="0">
            <a:spAutoFit/>
          </a:bodyPr>
          <a:lstStyle/>
          <a:p>
            <a:r>
              <a:rPr kumimoji="1" lang="ja-JP" altLang="en-US" dirty="0"/>
              <a:t>サインイン しなくても利用できます</a:t>
            </a:r>
          </a:p>
        </p:txBody>
      </p:sp>
      <p:sp>
        <p:nvSpPr>
          <p:cNvPr id="3" name="スライド番号プレースホルダー 2">
            <a:extLst>
              <a:ext uri="{FF2B5EF4-FFF2-40B4-BE49-F238E27FC236}">
                <a16:creationId xmlns:a16="http://schemas.microsoft.com/office/drawing/2014/main" id="{A2F05C76-DE00-D053-CF58-2BBF297885B4}"/>
              </a:ext>
            </a:extLst>
          </p:cNvPr>
          <p:cNvSpPr>
            <a:spLocks noGrp="1"/>
          </p:cNvSpPr>
          <p:nvPr>
            <p:ph type="sldNum" sz="quarter" idx="12"/>
          </p:nvPr>
        </p:nvSpPr>
        <p:spPr/>
        <p:txBody>
          <a:bodyPr/>
          <a:lstStyle/>
          <a:p>
            <a:fld id="{1DCDAAC1-7D4F-441D-807A-83CCC1492F48}" type="slidenum">
              <a:rPr kumimoji="1" lang="ja-JP" altLang="en-US" smtClean="0"/>
              <a:t>30</a:t>
            </a:fld>
            <a:endParaRPr kumimoji="1" lang="ja-JP" altLang="en-US"/>
          </a:p>
        </p:txBody>
      </p:sp>
      <p:pic>
        <p:nvPicPr>
          <p:cNvPr id="19" name="図 18">
            <a:extLst>
              <a:ext uri="{FF2B5EF4-FFF2-40B4-BE49-F238E27FC236}">
                <a16:creationId xmlns:a16="http://schemas.microsoft.com/office/drawing/2014/main" id="{70A26E2A-63DC-1E22-BE78-69036D84A542}"/>
              </a:ext>
            </a:extLst>
          </p:cNvPr>
          <p:cNvPicPr>
            <a:picLocks noChangeAspect="1"/>
          </p:cNvPicPr>
          <p:nvPr/>
        </p:nvPicPr>
        <p:blipFill>
          <a:blip r:embed="rId6"/>
          <a:stretch>
            <a:fillRect/>
          </a:stretch>
        </p:blipFill>
        <p:spPr>
          <a:xfrm>
            <a:off x="1429405" y="4350672"/>
            <a:ext cx="7259063" cy="1686160"/>
          </a:xfrm>
          <a:prstGeom prst="rect">
            <a:avLst/>
          </a:prstGeom>
        </p:spPr>
      </p:pic>
    </p:spTree>
    <p:extLst>
      <p:ext uri="{BB962C8B-B14F-4D97-AF65-F5344CB8AC3E}">
        <p14:creationId xmlns:p14="http://schemas.microsoft.com/office/powerpoint/2010/main" val="1067554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97D52-4DB7-F49F-3771-15AFE0424F9F}"/>
            </a:ext>
          </a:extLst>
        </p:cNvPr>
        <p:cNvGrpSpPr/>
        <p:nvPr/>
      </p:nvGrpSpPr>
      <p:grpSpPr>
        <a:xfrm>
          <a:off x="0" y="0"/>
          <a:ext cx="0" cy="0"/>
          <a:chOff x="0" y="0"/>
          <a:chExt cx="0" cy="0"/>
        </a:xfrm>
      </p:grpSpPr>
      <p:pic>
        <p:nvPicPr>
          <p:cNvPr id="12" name="図 11">
            <a:extLst>
              <a:ext uri="{FF2B5EF4-FFF2-40B4-BE49-F238E27FC236}">
                <a16:creationId xmlns:a16="http://schemas.microsoft.com/office/drawing/2014/main" id="{577664DE-26F4-8FDB-B1F7-0F65148B20BF}"/>
              </a:ext>
            </a:extLst>
          </p:cNvPr>
          <p:cNvPicPr>
            <a:picLocks noChangeAspect="1"/>
          </p:cNvPicPr>
          <p:nvPr/>
        </p:nvPicPr>
        <p:blipFill>
          <a:blip r:embed="rId3"/>
          <a:stretch>
            <a:fillRect/>
          </a:stretch>
        </p:blipFill>
        <p:spPr>
          <a:xfrm>
            <a:off x="172303" y="3658317"/>
            <a:ext cx="4567935" cy="2698963"/>
          </a:xfrm>
          <a:prstGeom prst="rect">
            <a:avLst/>
          </a:prstGeom>
        </p:spPr>
      </p:pic>
      <p:sp>
        <p:nvSpPr>
          <p:cNvPr id="2" name="タイトル 1">
            <a:extLst>
              <a:ext uri="{FF2B5EF4-FFF2-40B4-BE49-F238E27FC236}">
                <a16:creationId xmlns:a16="http://schemas.microsoft.com/office/drawing/2014/main" id="{0B7EB92E-7E5D-9CB2-DC06-CDB5D945FCC0}"/>
              </a:ext>
            </a:extLst>
          </p:cNvPr>
          <p:cNvSpPr>
            <a:spLocks noGrp="1"/>
          </p:cNvSpPr>
          <p:nvPr>
            <p:ph type="title"/>
          </p:nvPr>
        </p:nvSpPr>
        <p:spPr>
          <a:xfrm>
            <a:off x="0" y="0"/>
            <a:ext cx="3996616" cy="832746"/>
          </a:xfrm>
        </p:spPr>
        <p:txBody>
          <a:bodyPr>
            <a:normAutofit/>
          </a:bodyPr>
          <a:lstStyle/>
          <a:p>
            <a:r>
              <a:rPr kumimoji="1" lang="en-US" altLang="ja-JP" sz="3600" dirty="0"/>
              <a:t>Copilot</a:t>
            </a:r>
            <a:r>
              <a:rPr kumimoji="1" lang="ja-JP" altLang="en-US" sz="3600" dirty="0"/>
              <a:t>の回答</a:t>
            </a:r>
          </a:p>
        </p:txBody>
      </p:sp>
      <p:sp>
        <p:nvSpPr>
          <p:cNvPr id="6" name="テキスト ボックス 5">
            <a:extLst>
              <a:ext uri="{FF2B5EF4-FFF2-40B4-BE49-F238E27FC236}">
                <a16:creationId xmlns:a16="http://schemas.microsoft.com/office/drawing/2014/main" id="{B3CDD33D-291C-45DC-F089-84BC73BC995B}"/>
              </a:ext>
            </a:extLst>
          </p:cNvPr>
          <p:cNvSpPr txBox="1"/>
          <p:nvPr/>
        </p:nvSpPr>
        <p:spPr>
          <a:xfrm>
            <a:off x="4800872" y="4022513"/>
            <a:ext cx="3714478" cy="2308324"/>
          </a:xfrm>
          <a:prstGeom prst="rect">
            <a:avLst/>
          </a:prstGeom>
          <a:noFill/>
        </p:spPr>
        <p:txBody>
          <a:bodyPr wrap="none" rtlCol="0">
            <a:spAutoFit/>
          </a:bodyPr>
          <a:lstStyle/>
          <a:p>
            <a:r>
              <a:rPr kumimoji="1" lang="ja-JP" altLang="en-US" dirty="0"/>
              <a:t>①回答をよく読み，「コード例」を確認</a:t>
            </a:r>
            <a:endParaRPr kumimoji="1" lang="en-US" altLang="ja-JP" dirty="0"/>
          </a:p>
          <a:p>
            <a:r>
              <a:rPr kumimoji="1" lang="ja-JP" altLang="en-US" dirty="0"/>
              <a:t>②ピン設定の内容を確認</a:t>
            </a:r>
            <a:endParaRPr kumimoji="1" lang="en-US" altLang="ja-JP" dirty="0"/>
          </a:p>
          <a:p>
            <a:r>
              <a:rPr kumimoji="1" lang="ja-JP" altLang="en-US" dirty="0"/>
              <a:t>　　コード例では，</a:t>
            </a:r>
            <a:endParaRPr kumimoji="1" lang="en-US" altLang="ja-JP" dirty="0"/>
          </a:p>
          <a:p>
            <a:r>
              <a:rPr kumimoji="1" lang="ja-JP" altLang="en-US" dirty="0"/>
              <a:t>　　</a:t>
            </a:r>
            <a:r>
              <a:rPr kumimoji="1" lang="en-US" altLang="ja-JP" dirty="0"/>
              <a:t>IN1</a:t>
            </a:r>
            <a:r>
              <a:rPr kumimoji="1" lang="ja-JP" altLang="en-US" dirty="0"/>
              <a:t>に</a:t>
            </a:r>
            <a:r>
              <a:rPr kumimoji="1" lang="en-US" altLang="ja-JP" dirty="0"/>
              <a:t>18</a:t>
            </a:r>
            <a:r>
              <a:rPr kumimoji="1" lang="ja-JP" altLang="en-US" dirty="0"/>
              <a:t>番　  ←デジタル</a:t>
            </a:r>
            <a:endParaRPr kumimoji="1" lang="en-US" altLang="ja-JP" dirty="0"/>
          </a:p>
          <a:p>
            <a:r>
              <a:rPr kumimoji="1" lang="ja-JP" altLang="en-US" dirty="0"/>
              <a:t>　　</a:t>
            </a:r>
            <a:r>
              <a:rPr kumimoji="1" lang="en-US" altLang="ja-JP" dirty="0"/>
              <a:t>IN2</a:t>
            </a:r>
            <a:r>
              <a:rPr kumimoji="1" lang="ja-JP" altLang="en-US" dirty="0"/>
              <a:t>に</a:t>
            </a:r>
            <a:r>
              <a:rPr kumimoji="1" lang="en-US" altLang="ja-JP" dirty="0"/>
              <a:t>19</a:t>
            </a:r>
            <a:r>
              <a:rPr kumimoji="1" lang="ja-JP" altLang="en-US" dirty="0"/>
              <a:t>番　←デジタル</a:t>
            </a:r>
            <a:endParaRPr kumimoji="1" lang="en-US" altLang="ja-JP" dirty="0"/>
          </a:p>
          <a:p>
            <a:r>
              <a:rPr kumimoji="1" lang="ja-JP" altLang="en-US" dirty="0"/>
              <a:t>　　</a:t>
            </a:r>
            <a:r>
              <a:rPr kumimoji="1" lang="en-US" altLang="ja-JP" dirty="0"/>
              <a:t>EN</a:t>
            </a:r>
            <a:r>
              <a:rPr kumimoji="1" lang="ja-JP" altLang="en-US" dirty="0"/>
              <a:t>に</a:t>
            </a:r>
            <a:r>
              <a:rPr kumimoji="1" lang="en-US" altLang="ja-JP" dirty="0"/>
              <a:t>5</a:t>
            </a:r>
            <a:r>
              <a:rPr kumimoji="1" lang="ja-JP" altLang="en-US" dirty="0"/>
              <a:t>番　　 ←</a:t>
            </a:r>
            <a:r>
              <a:rPr kumimoji="1" lang="en-US" altLang="ja-JP" dirty="0"/>
              <a:t>PWM</a:t>
            </a:r>
          </a:p>
          <a:p>
            <a:r>
              <a:rPr kumimoji="1" lang="ja-JP" altLang="en-US" dirty="0"/>
              <a:t>③動かしたい</a:t>
            </a:r>
            <a:r>
              <a:rPr kumimoji="1" lang="en-US" altLang="ja-JP" dirty="0"/>
              <a:t>DC</a:t>
            </a:r>
            <a:r>
              <a:rPr kumimoji="1" lang="ja-JP" altLang="en-US" dirty="0"/>
              <a:t>モータの</a:t>
            </a:r>
            <a:endParaRPr kumimoji="1" lang="en-US" altLang="ja-JP" dirty="0"/>
          </a:p>
          <a:p>
            <a:r>
              <a:rPr kumimoji="1" lang="ja-JP" altLang="en-US" dirty="0"/>
              <a:t>　　ピン設定を確認</a:t>
            </a:r>
            <a:endParaRPr kumimoji="1" lang="en-US" altLang="ja-JP" dirty="0"/>
          </a:p>
        </p:txBody>
      </p:sp>
      <p:pic>
        <p:nvPicPr>
          <p:cNvPr id="14" name="Picture 2" descr="CPUのイラスト（コンピューター）">
            <a:extLst>
              <a:ext uri="{FF2B5EF4-FFF2-40B4-BE49-F238E27FC236}">
                <a16:creationId xmlns:a16="http://schemas.microsoft.com/office/drawing/2014/main" id="{77EDE47D-A882-4E97-B5F0-60109D23F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7331" y="4821641"/>
            <a:ext cx="1019147" cy="87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横長の集積回路のイラスト">
            <a:extLst>
              <a:ext uri="{FF2B5EF4-FFF2-40B4-BE49-F238E27FC236}">
                <a16:creationId xmlns:a16="http://schemas.microsoft.com/office/drawing/2014/main" id="{540C253F-60DD-E833-2669-FB3F1F306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2404" y="4717075"/>
            <a:ext cx="983580" cy="983580"/>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E6742C37-EB27-5772-0779-E3A763ED90DF}"/>
              </a:ext>
            </a:extLst>
          </p:cNvPr>
          <p:cNvSpPr>
            <a:spLocks noGrp="1"/>
          </p:cNvSpPr>
          <p:nvPr>
            <p:ph type="sldNum" sz="quarter" idx="12"/>
          </p:nvPr>
        </p:nvSpPr>
        <p:spPr/>
        <p:txBody>
          <a:bodyPr/>
          <a:lstStyle/>
          <a:p>
            <a:fld id="{1DCDAAC1-7D4F-441D-807A-83CCC1492F48}" type="slidenum">
              <a:rPr kumimoji="1" lang="ja-JP" altLang="en-US" smtClean="0"/>
              <a:t>31</a:t>
            </a:fld>
            <a:endParaRPr kumimoji="1" lang="ja-JP" altLang="en-US"/>
          </a:p>
        </p:txBody>
      </p:sp>
      <p:pic>
        <p:nvPicPr>
          <p:cNvPr id="8" name="図 7">
            <a:extLst>
              <a:ext uri="{FF2B5EF4-FFF2-40B4-BE49-F238E27FC236}">
                <a16:creationId xmlns:a16="http://schemas.microsoft.com/office/drawing/2014/main" id="{ABC3575B-1990-2398-1B1E-2AA7B35C1D06}"/>
              </a:ext>
            </a:extLst>
          </p:cNvPr>
          <p:cNvPicPr>
            <a:picLocks noChangeAspect="1"/>
          </p:cNvPicPr>
          <p:nvPr/>
        </p:nvPicPr>
        <p:blipFill>
          <a:blip r:embed="rId6"/>
          <a:stretch>
            <a:fillRect/>
          </a:stretch>
        </p:blipFill>
        <p:spPr>
          <a:xfrm>
            <a:off x="666205" y="732248"/>
            <a:ext cx="7811590" cy="2286319"/>
          </a:xfrm>
          <a:prstGeom prst="rect">
            <a:avLst/>
          </a:prstGeom>
        </p:spPr>
      </p:pic>
      <p:sp>
        <p:nvSpPr>
          <p:cNvPr id="9" name="テキスト ボックス 8">
            <a:extLst>
              <a:ext uri="{FF2B5EF4-FFF2-40B4-BE49-F238E27FC236}">
                <a16:creationId xmlns:a16="http://schemas.microsoft.com/office/drawing/2014/main" id="{F69D0835-65F5-C20C-2046-76F73BF0A212}"/>
              </a:ext>
            </a:extLst>
          </p:cNvPr>
          <p:cNvSpPr txBox="1"/>
          <p:nvPr/>
        </p:nvSpPr>
        <p:spPr>
          <a:xfrm>
            <a:off x="4410254" y="2095237"/>
            <a:ext cx="2874505" cy="923330"/>
          </a:xfrm>
          <a:prstGeom prst="rect">
            <a:avLst/>
          </a:prstGeom>
          <a:solidFill>
            <a:schemeClr val="accent2">
              <a:lumMod val="20000"/>
              <a:lumOff val="80000"/>
            </a:schemeClr>
          </a:solidFill>
        </p:spPr>
        <p:txBody>
          <a:bodyPr wrap="none" rtlCol="0">
            <a:spAutoFit/>
          </a:bodyPr>
          <a:lstStyle/>
          <a:p>
            <a:r>
              <a:rPr kumimoji="1" lang="en-US" altLang="ja-JP" dirty="0"/>
              <a:t>RDC</a:t>
            </a:r>
            <a:r>
              <a:rPr kumimoji="1" lang="ja-JP" altLang="en-US" dirty="0"/>
              <a:t>搭載のモータドライバは</a:t>
            </a:r>
            <a:endParaRPr kumimoji="1" lang="en-US" altLang="ja-JP" dirty="0"/>
          </a:p>
          <a:p>
            <a:r>
              <a:rPr kumimoji="1" lang="en-US" altLang="ja-JP" dirty="0"/>
              <a:t>L298N</a:t>
            </a:r>
            <a:r>
              <a:rPr kumimoji="1" lang="ja-JP" altLang="en-US" dirty="0"/>
              <a:t>ではありませんが，</a:t>
            </a:r>
            <a:endParaRPr kumimoji="1" lang="en-US" altLang="ja-JP" dirty="0"/>
          </a:p>
          <a:p>
            <a:r>
              <a:rPr kumimoji="1" lang="ja-JP" altLang="en-US" dirty="0"/>
              <a:t>命令方法は同じです</a:t>
            </a:r>
          </a:p>
        </p:txBody>
      </p:sp>
    </p:spTree>
    <p:extLst>
      <p:ext uri="{BB962C8B-B14F-4D97-AF65-F5344CB8AC3E}">
        <p14:creationId xmlns:p14="http://schemas.microsoft.com/office/powerpoint/2010/main" val="106077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4351D-76BF-A4EC-3610-460D34D646D2}"/>
              </a:ext>
            </a:extLst>
          </p:cNvPr>
          <p:cNvSpPr>
            <a:spLocks noGrp="1"/>
          </p:cNvSpPr>
          <p:nvPr>
            <p:ph type="title"/>
          </p:nvPr>
        </p:nvSpPr>
        <p:spPr>
          <a:xfrm>
            <a:off x="184766" y="125429"/>
            <a:ext cx="7886700" cy="744583"/>
          </a:xfrm>
        </p:spPr>
        <p:txBody>
          <a:bodyPr>
            <a:normAutofit/>
          </a:bodyPr>
          <a:lstStyle/>
          <a:p>
            <a:r>
              <a:rPr lang="ja-JP" altLang="en-US" sz="3600" dirty="0"/>
              <a:t>コードをコピー＆ペースト（貼付け）</a:t>
            </a:r>
            <a:endParaRPr kumimoji="1" lang="ja-JP" altLang="en-US" sz="3600" dirty="0"/>
          </a:p>
        </p:txBody>
      </p:sp>
      <p:pic>
        <p:nvPicPr>
          <p:cNvPr id="5" name="図 4">
            <a:extLst>
              <a:ext uri="{FF2B5EF4-FFF2-40B4-BE49-F238E27FC236}">
                <a16:creationId xmlns:a16="http://schemas.microsoft.com/office/drawing/2014/main" id="{17AADED3-FA40-BD78-433C-985198AFAE17}"/>
              </a:ext>
            </a:extLst>
          </p:cNvPr>
          <p:cNvPicPr>
            <a:picLocks noChangeAspect="1"/>
          </p:cNvPicPr>
          <p:nvPr/>
        </p:nvPicPr>
        <p:blipFill>
          <a:blip r:embed="rId2"/>
          <a:stretch>
            <a:fillRect/>
          </a:stretch>
        </p:blipFill>
        <p:spPr>
          <a:xfrm>
            <a:off x="97656" y="2582830"/>
            <a:ext cx="3160450" cy="2930966"/>
          </a:xfrm>
          <a:prstGeom prst="rect">
            <a:avLst/>
          </a:prstGeom>
        </p:spPr>
      </p:pic>
      <p:pic>
        <p:nvPicPr>
          <p:cNvPr id="7" name="図 6">
            <a:extLst>
              <a:ext uri="{FF2B5EF4-FFF2-40B4-BE49-F238E27FC236}">
                <a16:creationId xmlns:a16="http://schemas.microsoft.com/office/drawing/2014/main" id="{527FC1CF-3319-1BBE-2574-2DFED13DFE57}"/>
              </a:ext>
            </a:extLst>
          </p:cNvPr>
          <p:cNvPicPr>
            <a:picLocks noChangeAspect="1"/>
          </p:cNvPicPr>
          <p:nvPr/>
        </p:nvPicPr>
        <p:blipFill>
          <a:blip r:embed="rId3"/>
          <a:stretch>
            <a:fillRect/>
          </a:stretch>
        </p:blipFill>
        <p:spPr>
          <a:xfrm>
            <a:off x="539483" y="1658993"/>
            <a:ext cx="2276793" cy="733527"/>
          </a:xfrm>
          <a:prstGeom prst="rect">
            <a:avLst/>
          </a:prstGeom>
        </p:spPr>
      </p:pic>
      <p:sp>
        <p:nvSpPr>
          <p:cNvPr id="8" name="吹き出し: 四角形 7">
            <a:extLst>
              <a:ext uri="{FF2B5EF4-FFF2-40B4-BE49-F238E27FC236}">
                <a16:creationId xmlns:a16="http://schemas.microsoft.com/office/drawing/2014/main" id="{B0B857E8-FBC8-CB2E-407A-52A36249FCA9}"/>
              </a:ext>
            </a:extLst>
          </p:cNvPr>
          <p:cNvSpPr/>
          <p:nvPr/>
        </p:nvSpPr>
        <p:spPr>
          <a:xfrm>
            <a:off x="403935" y="1499766"/>
            <a:ext cx="2547891" cy="941590"/>
          </a:xfrm>
          <a:prstGeom prst="wedgeRectCallout">
            <a:avLst>
              <a:gd name="adj1" fmla="val 35327"/>
              <a:gd name="adj2" fmla="val 66032"/>
            </a:avLst>
          </a:prstGeom>
          <a:noFill/>
          <a:ln w="76200">
            <a:solidFill>
              <a:srgbClr val="464F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DCF44E0D-C00A-A75D-508E-2FA32CED5A27}"/>
              </a:ext>
            </a:extLst>
          </p:cNvPr>
          <p:cNvPicPr>
            <a:picLocks noChangeAspect="1"/>
          </p:cNvPicPr>
          <p:nvPr/>
        </p:nvPicPr>
        <p:blipFill>
          <a:blip r:embed="rId4"/>
          <a:stretch>
            <a:fillRect/>
          </a:stretch>
        </p:blipFill>
        <p:spPr>
          <a:xfrm>
            <a:off x="3737498" y="1820833"/>
            <a:ext cx="5122416" cy="3605604"/>
          </a:xfrm>
          <a:prstGeom prst="rect">
            <a:avLst/>
          </a:prstGeom>
        </p:spPr>
      </p:pic>
      <p:sp>
        <p:nvSpPr>
          <p:cNvPr id="11" name="テキスト ボックス 10">
            <a:extLst>
              <a:ext uri="{FF2B5EF4-FFF2-40B4-BE49-F238E27FC236}">
                <a16:creationId xmlns:a16="http://schemas.microsoft.com/office/drawing/2014/main" id="{3BD93127-53DA-45D0-3330-C08BABD527DA}"/>
              </a:ext>
            </a:extLst>
          </p:cNvPr>
          <p:cNvSpPr txBox="1"/>
          <p:nvPr/>
        </p:nvSpPr>
        <p:spPr>
          <a:xfrm>
            <a:off x="97656" y="918827"/>
            <a:ext cx="3523722" cy="461665"/>
          </a:xfrm>
          <a:prstGeom prst="rect">
            <a:avLst/>
          </a:prstGeom>
          <a:noFill/>
        </p:spPr>
        <p:txBody>
          <a:bodyPr wrap="none" rtlCol="0">
            <a:spAutoFit/>
          </a:bodyPr>
          <a:lstStyle/>
          <a:p>
            <a:r>
              <a:rPr kumimoji="1" lang="ja-JP" altLang="en-US" sz="2400" dirty="0"/>
              <a:t>①</a:t>
            </a:r>
            <a:r>
              <a:rPr kumimoji="1" lang="en-US" altLang="ja-JP" sz="2400" dirty="0"/>
              <a:t>Copilot</a:t>
            </a:r>
            <a:r>
              <a:rPr kumimoji="1" lang="ja-JP" altLang="en-US" sz="2400" dirty="0"/>
              <a:t>のコードをコピー</a:t>
            </a:r>
          </a:p>
        </p:txBody>
      </p:sp>
      <p:sp>
        <p:nvSpPr>
          <p:cNvPr id="12" name="テキスト ボックス 11">
            <a:extLst>
              <a:ext uri="{FF2B5EF4-FFF2-40B4-BE49-F238E27FC236}">
                <a16:creationId xmlns:a16="http://schemas.microsoft.com/office/drawing/2014/main" id="{EC999719-4C95-AA2D-AF9A-F3537383FC35}"/>
              </a:ext>
            </a:extLst>
          </p:cNvPr>
          <p:cNvSpPr txBox="1"/>
          <p:nvPr/>
        </p:nvSpPr>
        <p:spPr>
          <a:xfrm>
            <a:off x="3989933" y="1277256"/>
            <a:ext cx="4617546" cy="461665"/>
          </a:xfrm>
          <a:prstGeom prst="rect">
            <a:avLst/>
          </a:prstGeom>
          <a:noFill/>
        </p:spPr>
        <p:txBody>
          <a:bodyPr wrap="none" rtlCol="0">
            <a:spAutoFit/>
          </a:bodyPr>
          <a:lstStyle/>
          <a:p>
            <a:r>
              <a:rPr kumimoji="1" lang="ja-JP" altLang="en-US" sz="2400" dirty="0"/>
              <a:t>②</a:t>
            </a:r>
            <a:r>
              <a:rPr kumimoji="1" lang="en-US" altLang="ja-JP" sz="2400" dirty="0"/>
              <a:t>Arduino IDE</a:t>
            </a:r>
            <a:r>
              <a:rPr kumimoji="1" lang="ja-JP" altLang="en-US" sz="2400" dirty="0"/>
              <a:t> にペースト（貼付け）</a:t>
            </a:r>
            <a:endParaRPr kumimoji="1" lang="en-US" altLang="ja-JP" sz="2400" dirty="0"/>
          </a:p>
        </p:txBody>
      </p:sp>
      <p:sp>
        <p:nvSpPr>
          <p:cNvPr id="13" name="テキスト ボックス 12">
            <a:extLst>
              <a:ext uri="{FF2B5EF4-FFF2-40B4-BE49-F238E27FC236}">
                <a16:creationId xmlns:a16="http://schemas.microsoft.com/office/drawing/2014/main" id="{DCAE1B69-83B8-71A7-19A9-88D7F11C4B4D}"/>
              </a:ext>
            </a:extLst>
          </p:cNvPr>
          <p:cNvSpPr txBox="1"/>
          <p:nvPr/>
        </p:nvSpPr>
        <p:spPr>
          <a:xfrm>
            <a:off x="628650" y="5707916"/>
            <a:ext cx="7821372" cy="830997"/>
          </a:xfrm>
          <a:prstGeom prst="rect">
            <a:avLst/>
          </a:prstGeom>
          <a:noFill/>
        </p:spPr>
        <p:txBody>
          <a:bodyPr wrap="none" rtlCol="0">
            <a:spAutoFit/>
          </a:bodyPr>
          <a:lstStyle/>
          <a:p>
            <a:r>
              <a:rPr kumimoji="1" lang="ja-JP" altLang="en-US" sz="2400" dirty="0"/>
              <a:t>③</a:t>
            </a:r>
            <a:r>
              <a:rPr kumimoji="1" lang="en-US" altLang="ja-JP" sz="2400" dirty="0"/>
              <a:t>Arduino IDE</a:t>
            </a:r>
            <a:r>
              <a:rPr kumimoji="1" lang="ja-JP" altLang="en-US" sz="2400" dirty="0"/>
              <a:t> 上でピンの設定を，</a:t>
            </a:r>
            <a:r>
              <a:rPr kumimoji="1" lang="en-US" altLang="ja-JP" sz="2400" dirty="0"/>
              <a:t>RDC-ESP32_Type3</a:t>
            </a:r>
            <a:r>
              <a:rPr kumimoji="1" lang="ja-JP" altLang="en-US" sz="2400" dirty="0"/>
              <a:t>指定</a:t>
            </a:r>
            <a:endParaRPr kumimoji="1" lang="en-US" altLang="ja-JP" sz="2400" dirty="0"/>
          </a:p>
          <a:p>
            <a:r>
              <a:rPr kumimoji="1" lang="ja-JP" altLang="en-US" sz="2400" dirty="0"/>
              <a:t>　　に変更し，コンパイル→</a:t>
            </a:r>
            <a:r>
              <a:rPr kumimoji="1" lang="en-US" altLang="ja-JP" sz="2400" dirty="0"/>
              <a:t>Upload </a:t>
            </a:r>
            <a:r>
              <a:rPr kumimoji="1" lang="ja-JP" altLang="en-US" sz="2400" dirty="0"/>
              <a:t>すれば動作確認できます</a:t>
            </a:r>
            <a:endParaRPr kumimoji="1" lang="en-US" altLang="ja-JP" sz="2400" dirty="0"/>
          </a:p>
        </p:txBody>
      </p:sp>
      <p:sp>
        <p:nvSpPr>
          <p:cNvPr id="3" name="スライド番号プレースホルダー 2">
            <a:extLst>
              <a:ext uri="{FF2B5EF4-FFF2-40B4-BE49-F238E27FC236}">
                <a16:creationId xmlns:a16="http://schemas.microsoft.com/office/drawing/2014/main" id="{5869898B-C4CC-DE54-7B9F-AE679A5730EB}"/>
              </a:ext>
            </a:extLst>
          </p:cNvPr>
          <p:cNvSpPr>
            <a:spLocks noGrp="1"/>
          </p:cNvSpPr>
          <p:nvPr>
            <p:ph type="sldNum" sz="quarter" idx="12"/>
          </p:nvPr>
        </p:nvSpPr>
        <p:spPr/>
        <p:txBody>
          <a:bodyPr/>
          <a:lstStyle/>
          <a:p>
            <a:fld id="{1DCDAAC1-7D4F-441D-807A-83CCC1492F48}" type="slidenum">
              <a:rPr kumimoji="1" lang="ja-JP" altLang="en-US" smtClean="0"/>
              <a:t>32</a:t>
            </a:fld>
            <a:endParaRPr kumimoji="1" lang="ja-JP" altLang="en-US"/>
          </a:p>
        </p:txBody>
      </p:sp>
    </p:spTree>
    <p:extLst>
      <p:ext uri="{BB962C8B-B14F-4D97-AF65-F5344CB8AC3E}">
        <p14:creationId xmlns:p14="http://schemas.microsoft.com/office/powerpoint/2010/main" val="4130280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051F6-B316-86EB-FCCA-A3FCE3B3CA99}"/>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sp>
        <p:nvSpPr>
          <p:cNvPr id="8" name="テキスト ボックス 7">
            <a:extLst>
              <a:ext uri="{FF2B5EF4-FFF2-40B4-BE49-F238E27FC236}">
                <a16:creationId xmlns:a16="http://schemas.microsoft.com/office/drawing/2014/main" id="{2F926492-CED0-2D48-A9B6-51F02ECE4D62}"/>
              </a:ext>
            </a:extLst>
          </p:cNvPr>
          <p:cNvSpPr txBox="1"/>
          <p:nvPr/>
        </p:nvSpPr>
        <p:spPr>
          <a:xfrm>
            <a:off x="406710" y="807868"/>
            <a:ext cx="2868093" cy="523220"/>
          </a:xfrm>
          <a:prstGeom prst="rect">
            <a:avLst/>
          </a:prstGeom>
          <a:noFill/>
        </p:spPr>
        <p:txBody>
          <a:bodyPr wrap="none" rtlCol="0">
            <a:spAutoFit/>
          </a:bodyPr>
          <a:lstStyle/>
          <a:p>
            <a:r>
              <a:rPr kumimoji="1" lang="ja-JP" altLang="en-US" sz="2800" dirty="0"/>
              <a:t>プログラムの構造</a:t>
            </a:r>
          </a:p>
        </p:txBody>
      </p:sp>
      <p:pic>
        <p:nvPicPr>
          <p:cNvPr id="11" name="図 10">
            <a:extLst>
              <a:ext uri="{FF2B5EF4-FFF2-40B4-BE49-F238E27FC236}">
                <a16:creationId xmlns:a16="http://schemas.microsoft.com/office/drawing/2014/main" id="{41F9854C-B433-213C-1AFE-33FE3A9E6E80}"/>
              </a:ext>
            </a:extLst>
          </p:cNvPr>
          <p:cNvPicPr>
            <a:picLocks noChangeAspect="1"/>
          </p:cNvPicPr>
          <p:nvPr/>
        </p:nvPicPr>
        <p:blipFill>
          <a:blip r:embed="rId3"/>
          <a:stretch>
            <a:fillRect/>
          </a:stretch>
        </p:blipFill>
        <p:spPr>
          <a:xfrm>
            <a:off x="0" y="1461481"/>
            <a:ext cx="4651899" cy="5217824"/>
          </a:xfrm>
          <a:prstGeom prst="rect">
            <a:avLst/>
          </a:prstGeom>
        </p:spPr>
      </p:pic>
      <p:sp>
        <p:nvSpPr>
          <p:cNvPr id="12" name="右中かっこ 11">
            <a:extLst>
              <a:ext uri="{FF2B5EF4-FFF2-40B4-BE49-F238E27FC236}">
                <a16:creationId xmlns:a16="http://schemas.microsoft.com/office/drawing/2014/main" id="{877F3A34-9FA0-CECF-99C2-2585F302FDC8}"/>
              </a:ext>
            </a:extLst>
          </p:cNvPr>
          <p:cNvSpPr/>
          <p:nvPr/>
        </p:nvSpPr>
        <p:spPr>
          <a:xfrm>
            <a:off x="4651899" y="1461481"/>
            <a:ext cx="363985" cy="13172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FEBE2B8-4064-980A-F37B-68488FE480D2}"/>
              </a:ext>
            </a:extLst>
          </p:cNvPr>
          <p:cNvSpPr txBox="1"/>
          <p:nvPr/>
        </p:nvSpPr>
        <p:spPr>
          <a:xfrm>
            <a:off x="5282213" y="1461481"/>
            <a:ext cx="2811988" cy="1200329"/>
          </a:xfrm>
          <a:prstGeom prst="rect">
            <a:avLst/>
          </a:prstGeom>
          <a:noFill/>
        </p:spPr>
        <p:txBody>
          <a:bodyPr wrap="none" rtlCol="0">
            <a:spAutoFit/>
          </a:bodyPr>
          <a:lstStyle/>
          <a:p>
            <a:r>
              <a:rPr kumimoji="1" lang="ja-JP" altLang="en-US" dirty="0"/>
              <a:t>初期化処理部：</a:t>
            </a:r>
            <a:endParaRPr kumimoji="1" lang="en-US" altLang="ja-JP" dirty="0"/>
          </a:p>
          <a:p>
            <a:r>
              <a:rPr kumimoji="1" lang="ja-JP" altLang="en-US" dirty="0"/>
              <a:t>・利用するライブラリの宣言</a:t>
            </a:r>
            <a:endParaRPr kumimoji="1" lang="en-US" altLang="ja-JP" dirty="0"/>
          </a:p>
          <a:p>
            <a:r>
              <a:rPr kumimoji="1" lang="ja-JP" altLang="en-US" dirty="0"/>
              <a:t>・</a:t>
            </a:r>
            <a:r>
              <a:rPr kumimoji="1" lang="en-US" altLang="ja-JP" dirty="0"/>
              <a:t>PIN</a:t>
            </a:r>
            <a:r>
              <a:rPr kumimoji="1" lang="ja-JP" altLang="en-US" dirty="0"/>
              <a:t>番号の定義や宣言</a:t>
            </a:r>
            <a:endParaRPr kumimoji="1" lang="en-US" altLang="ja-JP" dirty="0"/>
          </a:p>
          <a:p>
            <a:r>
              <a:rPr kumimoji="1" lang="ja-JP" altLang="en-US" dirty="0"/>
              <a:t>・変数の宣言</a:t>
            </a:r>
          </a:p>
        </p:txBody>
      </p:sp>
      <p:sp>
        <p:nvSpPr>
          <p:cNvPr id="14" name="右中かっこ 13">
            <a:extLst>
              <a:ext uri="{FF2B5EF4-FFF2-40B4-BE49-F238E27FC236}">
                <a16:creationId xmlns:a16="http://schemas.microsoft.com/office/drawing/2014/main" id="{C7A47BCE-D71D-E1ED-6D10-F9622B638A8C}"/>
              </a:ext>
            </a:extLst>
          </p:cNvPr>
          <p:cNvSpPr/>
          <p:nvPr/>
        </p:nvSpPr>
        <p:spPr>
          <a:xfrm>
            <a:off x="3463771" y="2936654"/>
            <a:ext cx="363985" cy="82747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9652726-95EA-FB3D-07B6-156A482FDFFB}"/>
              </a:ext>
            </a:extLst>
          </p:cNvPr>
          <p:cNvSpPr txBox="1"/>
          <p:nvPr/>
        </p:nvSpPr>
        <p:spPr>
          <a:xfrm>
            <a:off x="4323425" y="2888728"/>
            <a:ext cx="2802242" cy="923330"/>
          </a:xfrm>
          <a:prstGeom prst="rect">
            <a:avLst/>
          </a:prstGeom>
          <a:noFill/>
        </p:spPr>
        <p:txBody>
          <a:bodyPr wrap="none" rtlCol="0">
            <a:spAutoFit/>
          </a:bodyPr>
          <a:lstStyle/>
          <a:p>
            <a:r>
              <a:rPr kumimoji="1" lang="ja-JP" altLang="en-US" dirty="0"/>
              <a:t>起動処理部「</a:t>
            </a:r>
            <a:r>
              <a:rPr kumimoji="1" lang="en-US" altLang="ja-JP" dirty="0"/>
              <a:t>void setup()</a:t>
            </a:r>
            <a:r>
              <a:rPr kumimoji="1" lang="ja-JP" altLang="en-US" dirty="0"/>
              <a:t>」：</a:t>
            </a:r>
            <a:endParaRPr kumimoji="1" lang="en-US" altLang="ja-JP" dirty="0"/>
          </a:p>
          <a:p>
            <a:r>
              <a:rPr kumimoji="1" lang="ja-JP" altLang="en-US" dirty="0"/>
              <a:t>　</a:t>
            </a:r>
            <a:r>
              <a:rPr kumimoji="1" lang="en-US" altLang="ja-JP" dirty="0"/>
              <a:t>CPU</a:t>
            </a:r>
            <a:r>
              <a:rPr kumimoji="1" lang="ja-JP" altLang="en-US" dirty="0"/>
              <a:t>が起動して</a:t>
            </a:r>
            <a:r>
              <a:rPr kumimoji="1" lang="en-US" altLang="ja-JP" dirty="0"/>
              <a:t>setup() </a:t>
            </a:r>
            <a:r>
              <a:rPr kumimoji="1" lang="ja-JP" altLang="en-US" dirty="0"/>
              <a:t>が</a:t>
            </a:r>
            <a:endParaRPr kumimoji="1" lang="en-US" altLang="ja-JP" dirty="0"/>
          </a:p>
          <a:p>
            <a:r>
              <a:rPr kumimoji="1" lang="ja-JP" altLang="en-US" dirty="0"/>
              <a:t>　一度だけ実行される</a:t>
            </a:r>
          </a:p>
        </p:txBody>
      </p:sp>
      <p:sp>
        <p:nvSpPr>
          <p:cNvPr id="18" name="右中かっこ 17">
            <a:extLst>
              <a:ext uri="{FF2B5EF4-FFF2-40B4-BE49-F238E27FC236}">
                <a16:creationId xmlns:a16="http://schemas.microsoft.com/office/drawing/2014/main" id="{277FBC0E-CE22-C4AC-9B3E-A4FE21DA1D6D}"/>
              </a:ext>
            </a:extLst>
          </p:cNvPr>
          <p:cNvSpPr/>
          <p:nvPr/>
        </p:nvSpPr>
        <p:spPr>
          <a:xfrm>
            <a:off x="4040820" y="4079288"/>
            <a:ext cx="363985" cy="236589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2C49D3B-FF73-0CE9-C99D-F3E75C55382D}"/>
              </a:ext>
            </a:extLst>
          </p:cNvPr>
          <p:cNvSpPr txBox="1"/>
          <p:nvPr/>
        </p:nvSpPr>
        <p:spPr>
          <a:xfrm>
            <a:off x="4740676" y="4800572"/>
            <a:ext cx="2883610" cy="923330"/>
          </a:xfrm>
          <a:prstGeom prst="rect">
            <a:avLst/>
          </a:prstGeom>
          <a:noFill/>
        </p:spPr>
        <p:txBody>
          <a:bodyPr wrap="none" rtlCol="0">
            <a:spAutoFit/>
          </a:bodyPr>
          <a:lstStyle/>
          <a:p>
            <a:r>
              <a:rPr kumimoji="1" lang="ja-JP" altLang="en-US" dirty="0"/>
              <a:t>動作処理部「</a:t>
            </a:r>
            <a:r>
              <a:rPr kumimoji="1" lang="en-US" altLang="ja-JP" dirty="0"/>
              <a:t> void loop() </a:t>
            </a:r>
            <a:r>
              <a:rPr kumimoji="1" lang="ja-JP" altLang="en-US" dirty="0"/>
              <a:t>」：</a:t>
            </a:r>
            <a:endParaRPr kumimoji="1" lang="en-US" altLang="ja-JP" dirty="0"/>
          </a:p>
          <a:p>
            <a:r>
              <a:rPr kumimoji="1" lang="ja-JP" altLang="en-US" dirty="0"/>
              <a:t>　</a:t>
            </a:r>
            <a:r>
              <a:rPr kumimoji="1" lang="en-US" altLang="ja-JP" dirty="0"/>
              <a:t>CPU</a:t>
            </a:r>
            <a:r>
              <a:rPr kumimoji="1" lang="ja-JP" altLang="en-US" dirty="0"/>
              <a:t>が起動している間，</a:t>
            </a:r>
            <a:endParaRPr kumimoji="1" lang="en-US" altLang="ja-JP" dirty="0"/>
          </a:p>
          <a:p>
            <a:r>
              <a:rPr kumimoji="1" lang="ja-JP" altLang="en-US" dirty="0"/>
              <a:t>　常に実行される処理部</a:t>
            </a:r>
          </a:p>
        </p:txBody>
      </p:sp>
      <p:sp>
        <p:nvSpPr>
          <p:cNvPr id="20" name="テキスト ボックス 19">
            <a:extLst>
              <a:ext uri="{FF2B5EF4-FFF2-40B4-BE49-F238E27FC236}">
                <a16:creationId xmlns:a16="http://schemas.microsoft.com/office/drawing/2014/main" id="{32C70410-C14E-4701-CF28-150C53B55169}"/>
              </a:ext>
            </a:extLst>
          </p:cNvPr>
          <p:cNvSpPr txBox="1"/>
          <p:nvPr/>
        </p:nvSpPr>
        <p:spPr>
          <a:xfrm>
            <a:off x="4849412" y="3922075"/>
            <a:ext cx="3915944" cy="646331"/>
          </a:xfrm>
          <a:prstGeom prst="rect">
            <a:avLst/>
          </a:prstGeom>
          <a:solidFill>
            <a:schemeClr val="accent4"/>
          </a:solidFill>
        </p:spPr>
        <p:txBody>
          <a:bodyPr wrap="none" rtlCol="0">
            <a:spAutoFit/>
          </a:bodyPr>
          <a:lstStyle/>
          <a:p>
            <a:r>
              <a:rPr kumimoji="1" lang="ja-JP" altLang="en-US" dirty="0"/>
              <a:t>「宣言」，「定義」，「</a:t>
            </a:r>
            <a:r>
              <a:rPr kumimoji="1" lang="en-US" altLang="ja-JP" dirty="0"/>
              <a:t>void</a:t>
            </a:r>
            <a:r>
              <a:rPr kumimoji="1" lang="ja-JP" altLang="en-US" dirty="0"/>
              <a:t>」など，判らない</a:t>
            </a:r>
            <a:endParaRPr kumimoji="1" lang="en-US" altLang="ja-JP" dirty="0"/>
          </a:p>
          <a:p>
            <a:r>
              <a:rPr kumimoji="1" lang="ja-JP" altLang="en-US" dirty="0"/>
              <a:t>言葉の意味を生成</a:t>
            </a:r>
            <a:r>
              <a:rPr kumimoji="1" lang="en-US" altLang="ja-JP" dirty="0"/>
              <a:t>AI</a:t>
            </a:r>
            <a:r>
              <a:rPr kumimoji="1" lang="ja-JP" altLang="en-US" dirty="0"/>
              <a:t>に質問しよう！</a:t>
            </a:r>
          </a:p>
        </p:txBody>
      </p:sp>
      <p:sp>
        <p:nvSpPr>
          <p:cNvPr id="3" name="スライド番号プレースホルダー 2">
            <a:extLst>
              <a:ext uri="{FF2B5EF4-FFF2-40B4-BE49-F238E27FC236}">
                <a16:creationId xmlns:a16="http://schemas.microsoft.com/office/drawing/2014/main" id="{D440D415-E291-698E-C5CE-56F3F2FAA299}"/>
              </a:ext>
            </a:extLst>
          </p:cNvPr>
          <p:cNvSpPr>
            <a:spLocks noGrp="1"/>
          </p:cNvSpPr>
          <p:nvPr>
            <p:ph type="sldNum" sz="quarter" idx="12"/>
          </p:nvPr>
        </p:nvSpPr>
        <p:spPr/>
        <p:txBody>
          <a:bodyPr/>
          <a:lstStyle/>
          <a:p>
            <a:fld id="{1DCDAAC1-7D4F-441D-807A-83CCC1492F48}" type="slidenum">
              <a:rPr kumimoji="1" lang="ja-JP" altLang="en-US" smtClean="0"/>
              <a:t>33</a:t>
            </a:fld>
            <a:endParaRPr kumimoji="1" lang="ja-JP" altLang="en-US"/>
          </a:p>
        </p:txBody>
      </p:sp>
      <p:sp>
        <p:nvSpPr>
          <p:cNvPr id="4" name="テキスト ボックス 3">
            <a:extLst>
              <a:ext uri="{FF2B5EF4-FFF2-40B4-BE49-F238E27FC236}">
                <a16:creationId xmlns:a16="http://schemas.microsoft.com/office/drawing/2014/main" id="{BFFDEEDA-E61E-77F6-EBBB-4E180D880F31}"/>
              </a:ext>
            </a:extLst>
          </p:cNvPr>
          <p:cNvSpPr txBox="1"/>
          <p:nvPr/>
        </p:nvSpPr>
        <p:spPr>
          <a:xfrm>
            <a:off x="5015770" y="746312"/>
            <a:ext cx="3978974" cy="646331"/>
          </a:xfrm>
          <a:prstGeom prst="rect">
            <a:avLst/>
          </a:prstGeom>
          <a:solidFill>
            <a:schemeClr val="accent2">
              <a:lumMod val="20000"/>
              <a:lumOff val="80000"/>
            </a:schemeClr>
          </a:solidFill>
        </p:spPr>
        <p:txBody>
          <a:bodyPr wrap="none" rtlCol="0">
            <a:spAutoFit/>
          </a:bodyPr>
          <a:lstStyle/>
          <a:p>
            <a:r>
              <a:rPr kumimoji="1" lang="ja-JP" altLang="en-US" dirty="0"/>
              <a:t>注意：生成されるコードは，</a:t>
            </a:r>
            <a:endParaRPr kumimoji="1" lang="en-US" altLang="ja-JP" dirty="0"/>
          </a:p>
          <a:p>
            <a:r>
              <a:rPr kumimoji="1" lang="ja-JP" altLang="en-US" dirty="0"/>
              <a:t>　　　　同じ回答にならないことが多い！</a:t>
            </a:r>
            <a:endParaRPr kumimoji="1" lang="en-US" altLang="ja-JP" dirty="0"/>
          </a:p>
        </p:txBody>
      </p:sp>
    </p:spTree>
    <p:extLst>
      <p:ext uri="{BB962C8B-B14F-4D97-AF65-F5344CB8AC3E}">
        <p14:creationId xmlns:p14="http://schemas.microsoft.com/office/powerpoint/2010/main" val="560595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FAE22-E645-BBD6-956C-6EA640E78AB1}"/>
            </a:ext>
          </a:extLst>
        </p:cNvPr>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88440DC7-0B17-3EA6-745D-3B34CFAD5038}"/>
              </a:ext>
            </a:extLst>
          </p:cNvPr>
          <p:cNvSpPr/>
          <p:nvPr/>
        </p:nvSpPr>
        <p:spPr>
          <a:xfrm>
            <a:off x="4838634" y="2610035"/>
            <a:ext cx="4132863" cy="4247965"/>
          </a:xfrm>
          <a:prstGeom prst="roundRect">
            <a:avLst>
              <a:gd name="adj" fmla="val 5497"/>
            </a:avLst>
          </a:prstGeom>
          <a:solidFill>
            <a:schemeClr val="accent4">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05A50C4-589F-0A4E-9AAD-200B9DED7349}"/>
              </a:ext>
            </a:extLst>
          </p:cNvPr>
          <p:cNvSpPr>
            <a:spLocks noGrp="1"/>
          </p:cNvSpPr>
          <p:nvPr>
            <p:ph type="title"/>
          </p:nvPr>
        </p:nvSpPr>
        <p:spPr>
          <a:xfrm>
            <a:off x="149255" y="178695"/>
            <a:ext cx="6659917" cy="629173"/>
          </a:xfrm>
        </p:spPr>
        <p:txBody>
          <a:bodyPr>
            <a:normAutofit/>
          </a:bodyPr>
          <a:lstStyle/>
          <a:p>
            <a:r>
              <a:rPr lang="ja-JP" altLang="en-US" sz="3600" dirty="0"/>
              <a:t>このコードが回答されていたら</a:t>
            </a:r>
            <a:endParaRPr kumimoji="1" lang="ja-JP" altLang="en-US" sz="3600" dirty="0"/>
          </a:p>
        </p:txBody>
      </p:sp>
      <p:sp>
        <p:nvSpPr>
          <p:cNvPr id="8" name="テキスト ボックス 7">
            <a:extLst>
              <a:ext uri="{FF2B5EF4-FFF2-40B4-BE49-F238E27FC236}">
                <a16:creationId xmlns:a16="http://schemas.microsoft.com/office/drawing/2014/main" id="{F0C82E43-0927-9E0C-4C26-B8019996AC4E}"/>
              </a:ext>
            </a:extLst>
          </p:cNvPr>
          <p:cNvSpPr txBox="1"/>
          <p:nvPr/>
        </p:nvSpPr>
        <p:spPr>
          <a:xfrm>
            <a:off x="406710" y="807868"/>
            <a:ext cx="7880684" cy="523220"/>
          </a:xfrm>
          <a:prstGeom prst="rect">
            <a:avLst/>
          </a:prstGeom>
          <a:noFill/>
        </p:spPr>
        <p:txBody>
          <a:bodyPr wrap="none" rtlCol="0">
            <a:spAutoFit/>
          </a:bodyPr>
          <a:lstStyle/>
          <a:p>
            <a:r>
              <a:rPr kumimoji="1" lang="ja-JP" altLang="en-US" sz="2800" dirty="0"/>
              <a:t>このプログラムは「</a:t>
            </a:r>
            <a:r>
              <a:rPr kumimoji="1" lang="en-US" altLang="ja-JP" sz="2800" dirty="0"/>
              <a:t>H</a:t>
            </a:r>
            <a:r>
              <a:rPr kumimoji="1" lang="ja-JP" altLang="en-US" sz="2800" dirty="0"/>
              <a:t>ブリッジ制御」向けのコードです</a:t>
            </a:r>
          </a:p>
        </p:txBody>
      </p:sp>
      <p:pic>
        <p:nvPicPr>
          <p:cNvPr id="11" name="図 10">
            <a:extLst>
              <a:ext uri="{FF2B5EF4-FFF2-40B4-BE49-F238E27FC236}">
                <a16:creationId xmlns:a16="http://schemas.microsoft.com/office/drawing/2014/main" id="{B0A580B3-F7BB-C4FE-5E69-3902F8B9AF59}"/>
              </a:ext>
            </a:extLst>
          </p:cNvPr>
          <p:cNvPicPr>
            <a:picLocks noChangeAspect="1"/>
          </p:cNvPicPr>
          <p:nvPr/>
        </p:nvPicPr>
        <p:blipFill>
          <a:blip r:embed="rId3"/>
          <a:stretch>
            <a:fillRect/>
          </a:stretch>
        </p:blipFill>
        <p:spPr>
          <a:xfrm>
            <a:off x="0" y="1461481"/>
            <a:ext cx="4651899" cy="5217824"/>
          </a:xfrm>
          <a:prstGeom prst="rect">
            <a:avLst/>
          </a:prstGeom>
        </p:spPr>
      </p:pic>
      <p:sp>
        <p:nvSpPr>
          <p:cNvPr id="12" name="右中かっこ 11">
            <a:extLst>
              <a:ext uri="{FF2B5EF4-FFF2-40B4-BE49-F238E27FC236}">
                <a16:creationId xmlns:a16="http://schemas.microsoft.com/office/drawing/2014/main" id="{8C4F81EB-255D-31F7-2AAA-C9EE6D1BE411}"/>
              </a:ext>
            </a:extLst>
          </p:cNvPr>
          <p:cNvSpPr/>
          <p:nvPr/>
        </p:nvSpPr>
        <p:spPr>
          <a:xfrm>
            <a:off x="4536842" y="1437041"/>
            <a:ext cx="363985" cy="13172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CDE718A-255B-1C04-E7C5-A48CDC1B677C}"/>
              </a:ext>
            </a:extLst>
          </p:cNvPr>
          <p:cNvSpPr txBox="1"/>
          <p:nvPr/>
        </p:nvSpPr>
        <p:spPr>
          <a:xfrm>
            <a:off x="5024434" y="1421652"/>
            <a:ext cx="3905236" cy="1077218"/>
          </a:xfrm>
          <a:prstGeom prst="rect">
            <a:avLst/>
          </a:prstGeom>
          <a:noFill/>
        </p:spPr>
        <p:txBody>
          <a:bodyPr wrap="none" rtlCol="0">
            <a:spAutoFit/>
          </a:bodyPr>
          <a:lstStyle/>
          <a:p>
            <a:r>
              <a:rPr kumimoji="1" lang="ja-JP" altLang="en-US" dirty="0"/>
              <a:t>初期化処理部の</a:t>
            </a:r>
            <a:r>
              <a:rPr kumimoji="1" lang="en-US" altLang="ja-JP" dirty="0"/>
              <a:t>PIN</a:t>
            </a:r>
            <a:r>
              <a:rPr kumimoji="1" lang="ja-JP" altLang="en-US" dirty="0"/>
              <a:t>番号の定義から，</a:t>
            </a:r>
            <a:endParaRPr kumimoji="1" lang="en-US" altLang="ja-JP" dirty="0"/>
          </a:p>
          <a:p>
            <a:r>
              <a:rPr kumimoji="1" lang="ja-JP" altLang="en-US" sz="2800" dirty="0"/>
              <a:t>２つ</a:t>
            </a:r>
            <a:r>
              <a:rPr kumimoji="1" lang="ja-JP" altLang="en-US" dirty="0"/>
              <a:t>の</a:t>
            </a:r>
            <a:r>
              <a:rPr kumimoji="1" lang="en-US" altLang="ja-JP" dirty="0"/>
              <a:t>PWM</a:t>
            </a:r>
            <a:r>
              <a:rPr kumimoji="1" lang="ja-JP" altLang="en-US" dirty="0"/>
              <a:t>対応</a:t>
            </a:r>
            <a:r>
              <a:rPr kumimoji="1" lang="en-US" altLang="ja-JP" dirty="0"/>
              <a:t>PIN</a:t>
            </a:r>
            <a:r>
              <a:rPr kumimoji="1" lang="ja-JP" altLang="en-US" dirty="0"/>
              <a:t>で，</a:t>
            </a:r>
            <a:endParaRPr kumimoji="1" lang="en-US" altLang="ja-JP" dirty="0"/>
          </a:p>
          <a:p>
            <a:r>
              <a:rPr kumimoji="1" lang="ja-JP" altLang="en-US" dirty="0"/>
              <a:t>モータ制御していることが判ります</a:t>
            </a:r>
            <a:endParaRPr kumimoji="1" lang="en-US" altLang="ja-JP" dirty="0"/>
          </a:p>
        </p:txBody>
      </p:sp>
      <p:sp>
        <p:nvSpPr>
          <p:cNvPr id="3" name="テキスト ボックス 2">
            <a:extLst>
              <a:ext uri="{FF2B5EF4-FFF2-40B4-BE49-F238E27FC236}">
                <a16:creationId xmlns:a16="http://schemas.microsoft.com/office/drawing/2014/main" id="{A3F736A5-539B-4B6B-924D-1830FEE0E03F}"/>
              </a:ext>
            </a:extLst>
          </p:cNvPr>
          <p:cNvSpPr txBox="1"/>
          <p:nvPr/>
        </p:nvSpPr>
        <p:spPr>
          <a:xfrm>
            <a:off x="6905067" y="2778106"/>
            <a:ext cx="1883849" cy="1477328"/>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25</a:t>
            </a:r>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26</a:t>
            </a:r>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b="1" dirty="0">
                <a:solidFill>
                  <a:srgbClr val="FF0000"/>
                </a:solidFill>
              </a:rPr>
              <a:t>pin </a:t>
            </a:r>
            <a:r>
              <a:rPr kumimoji="1" lang="ja-JP" altLang="en-US" b="1" dirty="0">
                <a:solidFill>
                  <a:srgbClr val="FF0000"/>
                </a:solidFill>
              </a:rPr>
              <a:t>＝ </a:t>
            </a:r>
            <a:r>
              <a:rPr kumimoji="1" lang="en-US" altLang="ja-JP" b="1" dirty="0">
                <a:solidFill>
                  <a:srgbClr val="FF0000"/>
                </a:solidFill>
              </a:rPr>
              <a:t>27</a:t>
            </a:r>
          </a:p>
        </p:txBody>
      </p:sp>
      <p:pic>
        <p:nvPicPr>
          <p:cNvPr id="7" name="図 6">
            <a:extLst>
              <a:ext uri="{FF2B5EF4-FFF2-40B4-BE49-F238E27FC236}">
                <a16:creationId xmlns:a16="http://schemas.microsoft.com/office/drawing/2014/main" id="{249626DB-9C13-0323-F88B-38056EB59E02}"/>
              </a:ext>
            </a:extLst>
          </p:cNvPr>
          <p:cNvPicPr>
            <a:picLocks noChangeAspect="1"/>
          </p:cNvPicPr>
          <p:nvPr/>
        </p:nvPicPr>
        <p:blipFill>
          <a:blip r:embed="rId4"/>
          <a:stretch>
            <a:fillRect/>
          </a:stretch>
        </p:blipFill>
        <p:spPr>
          <a:xfrm>
            <a:off x="5024434" y="2812883"/>
            <a:ext cx="1686160" cy="1390844"/>
          </a:xfrm>
          <a:prstGeom prst="rect">
            <a:avLst/>
          </a:prstGeom>
        </p:spPr>
      </p:pic>
      <p:sp>
        <p:nvSpPr>
          <p:cNvPr id="9" name="テキスト ボックス 8">
            <a:extLst>
              <a:ext uri="{FF2B5EF4-FFF2-40B4-BE49-F238E27FC236}">
                <a16:creationId xmlns:a16="http://schemas.microsoft.com/office/drawing/2014/main" id="{B3F53F14-75E3-D82C-E0F1-6584C74C9DCB}"/>
              </a:ext>
            </a:extLst>
          </p:cNvPr>
          <p:cNvSpPr txBox="1"/>
          <p:nvPr/>
        </p:nvSpPr>
        <p:spPr>
          <a:xfrm>
            <a:off x="4838635" y="4568854"/>
            <a:ext cx="4132863" cy="523220"/>
          </a:xfrm>
          <a:prstGeom prst="rect">
            <a:avLst/>
          </a:prstGeom>
          <a:noFill/>
        </p:spPr>
        <p:txBody>
          <a:bodyPr wrap="none" rtlCol="0">
            <a:spAutoFit/>
          </a:bodyPr>
          <a:lstStyle/>
          <a:p>
            <a:r>
              <a:rPr kumimoji="1" lang="ja-JP" altLang="en-US" sz="2800" dirty="0"/>
              <a:t>「</a:t>
            </a:r>
            <a:r>
              <a:rPr kumimoji="1" lang="en-US" altLang="ja-JP" sz="2800" dirty="0"/>
              <a:t>PWM</a:t>
            </a:r>
            <a:r>
              <a:rPr kumimoji="1" lang="ja-JP" altLang="en-US" sz="2800" dirty="0"/>
              <a:t>付き</a:t>
            </a:r>
            <a:r>
              <a:rPr kumimoji="1" lang="en-US" altLang="ja-JP" sz="2800" dirty="0"/>
              <a:t>H</a:t>
            </a:r>
            <a:r>
              <a:rPr kumimoji="1" lang="ja-JP" altLang="en-US" sz="2800" dirty="0"/>
              <a:t>ブリッジ制御」</a:t>
            </a:r>
          </a:p>
        </p:txBody>
      </p:sp>
      <p:sp>
        <p:nvSpPr>
          <p:cNvPr id="10" name="テキスト ボックス 9">
            <a:extLst>
              <a:ext uri="{FF2B5EF4-FFF2-40B4-BE49-F238E27FC236}">
                <a16:creationId xmlns:a16="http://schemas.microsoft.com/office/drawing/2014/main" id="{E451A16A-359F-5645-D9CA-DB9F860BDDBB}"/>
              </a:ext>
            </a:extLst>
          </p:cNvPr>
          <p:cNvSpPr txBox="1"/>
          <p:nvPr/>
        </p:nvSpPr>
        <p:spPr>
          <a:xfrm>
            <a:off x="8061633" y="5021732"/>
            <a:ext cx="845103" cy="369332"/>
          </a:xfrm>
          <a:prstGeom prst="rect">
            <a:avLst/>
          </a:prstGeom>
          <a:noFill/>
        </p:spPr>
        <p:txBody>
          <a:bodyPr wrap="none" rtlCol="0">
            <a:spAutoFit/>
          </a:bodyPr>
          <a:lstStyle/>
          <a:p>
            <a:r>
              <a:rPr kumimoji="1" lang="ja-JP" altLang="en-US" dirty="0"/>
              <a:t>です！</a:t>
            </a:r>
          </a:p>
        </p:txBody>
      </p:sp>
      <p:sp>
        <p:nvSpPr>
          <p:cNvPr id="16" name="テキスト ボックス 15">
            <a:extLst>
              <a:ext uri="{FF2B5EF4-FFF2-40B4-BE49-F238E27FC236}">
                <a16:creationId xmlns:a16="http://schemas.microsoft.com/office/drawing/2014/main" id="{26891C5F-40C2-DB44-56C0-A120AE0D2707}"/>
              </a:ext>
            </a:extLst>
          </p:cNvPr>
          <p:cNvSpPr txBox="1"/>
          <p:nvPr/>
        </p:nvSpPr>
        <p:spPr>
          <a:xfrm>
            <a:off x="5220310" y="5582076"/>
            <a:ext cx="3568606" cy="830997"/>
          </a:xfrm>
          <a:prstGeom prst="rect">
            <a:avLst/>
          </a:prstGeom>
          <a:solidFill>
            <a:schemeClr val="accent5">
              <a:lumMod val="40000"/>
              <a:lumOff val="60000"/>
            </a:schemeClr>
          </a:solidFill>
        </p:spPr>
        <p:txBody>
          <a:bodyPr wrap="none" rtlCol="0">
            <a:spAutoFit/>
          </a:bodyPr>
          <a:lstStyle/>
          <a:p>
            <a:r>
              <a:rPr lang="en-US" altLang="ja-JP" sz="2400" dirty="0"/>
              <a:t>PWM</a:t>
            </a:r>
            <a:r>
              <a:rPr lang="ja-JP" altLang="en-US" sz="2400" dirty="0"/>
              <a:t>付き</a:t>
            </a:r>
            <a:r>
              <a:rPr lang="en-US" altLang="ja-JP" sz="2400" dirty="0"/>
              <a:t>H</a:t>
            </a:r>
            <a:r>
              <a:rPr lang="ja-JP" altLang="en-US" sz="2400" dirty="0"/>
              <a:t>ブリッジ制御の</a:t>
            </a:r>
            <a:endParaRPr lang="en-US" altLang="ja-JP" sz="2400" dirty="0"/>
          </a:p>
          <a:p>
            <a:r>
              <a:rPr lang="ja-JP" altLang="en-US" sz="2400" dirty="0"/>
              <a:t>コードへ変更してください</a:t>
            </a:r>
            <a:endParaRPr kumimoji="1" lang="ja-JP" altLang="en-US" sz="2400" dirty="0"/>
          </a:p>
        </p:txBody>
      </p:sp>
      <p:sp>
        <p:nvSpPr>
          <p:cNvPr id="17" name="テキスト ボックス 16">
            <a:extLst>
              <a:ext uri="{FF2B5EF4-FFF2-40B4-BE49-F238E27FC236}">
                <a16:creationId xmlns:a16="http://schemas.microsoft.com/office/drawing/2014/main" id="{9187DC17-7E5A-7C59-B3E0-C1DC1D93D3CB}"/>
              </a:ext>
            </a:extLst>
          </p:cNvPr>
          <p:cNvSpPr txBox="1"/>
          <p:nvPr/>
        </p:nvSpPr>
        <p:spPr>
          <a:xfrm>
            <a:off x="4900827" y="5129454"/>
            <a:ext cx="1560042" cy="523220"/>
          </a:xfrm>
          <a:prstGeom prst="rect">
            <a:avLst/>
          </a:prstGeom>
          <a:noFill/>
        </p:spPr>
        <p:txBody>
          <a:bodyPr wrap="none" rtlCol="0">
            <a:spAutoFit/>
          </a:bodyPr>
          <a:lstStyle/>
          <a:p>
            <a:r>
              <a:rPr kumimoji="1" lang="ja-JP" altLang="en-US" sz="2800" dirty="0">
                <a:solidFill>
                  <a:srgbClr val="C00000"/>
                </a:solidFill>
              </a:rPr>
              <a:t>生成</a:t>
            </a:r>
            <a:r>
              <a:rPr kumimoji="1" lang="en-US" altLang="ja-JP" sz="2800" dirty="0">
                <a:solidFill>
                  <a:srgbClr val="C00000"/>
                </a:solidFill>
              </a:rPr>
              <a:t>AI</a:t>
            </a:r>
            <a:r>
              <a:rPr kumimoji="1" lang="ja-JP" altLang="en-US" sz="2800" dirty="0">
                <a:solidFill>
                  <a:srgbClr val="C00000"/>
                </a:solidFill>
              </a:rPr>
              <a:t>へ</a:t>
            </a:r>
          </a:p>
        </p:txBody>
      </p:sp>
      <p:sp>
        <p:nvSpPr>
          <p:cNvPr id="21" name="テキスト ボックス 20">
            <a:extLst>
              <a:ext uri="{FF2B5EF4-FFF2-40B4-BE49-F238E27FC236}">
                <a16:creationId xmlns:a16="http://schemas.microsoft.com/office/drawing/2014/main" id="{D39CD274-160F-7C53-47D6-ED07AA02CE51}"/>
              </a:ext>
            </a:extLst>
          </p:cNvPr>
          <p:cNvSpPr txBox="1"/>
          <p:nvPr/>
        </p:nvSpPr>
        <p:spPr>
          <a:xfrm>
            <a:off x="6898532" y="6429810"/>
            <a:ext cx="1951175" cy="369332"/>
          </a:xfrm>
          <a:prstGeom prst="rect">
            <a:avLst/>
          </a:prstGeom>
          <a:noFill/>
        </p:spPr>
        <p:txBody>
          <a:bodyPr wrap="none" rtlCol="0">
            <a:spAutoFit/>
          </a:bodyPr>
          <a:lstStyle/>
          <a:p>
            <a:r>
              <a:rPr kumimoji="1" lang="ja-JP" altLang="en-US" dirty="0"/>
              <a:t>と指示してください</a:t>
            </a:r>
          </a:p>
        </p:txBody>
      </p:sp>
      <p:sp>
        <p:nvSpPr>
          <p:cNvPr id="4" name="スライド番号プレースホルダー 3">
            <a:extLst>
              <a:ext uri="{FF2B5EF4-FFF2-40B4-BE49-F238E27FC236}">
                <a16:creationId xmlns:a16="http://schemas.microsoft.com/office/drawing/2014/main" id="{0B630DA6-7563-651D-DBFF-9A7F422679EB}"/>
              </a:ext>
            </a:extLst>
          </p:cNvPr>
          <p:cNvSpPr>
            <a:spLocks noGrp="1"/>
          </p:cNvSpPr>
          <p:nvPr>
            <p:ph type="sldNum" sz="quarter" idx="12"/>
          </p:nvPr>
        </p:nvSpPr>
        <p:spPr/>
        <p:txBody>
          <a:bodyPr/>
          <a:lstStyle/>
          <a:p>
            <a:fld id="{1DCDAAC1-7D4F-441D-807A-83CCC1492F48}" type="slidenum">
              <a:rPr kumimoji="1" lang="ja-JP" altLang="en-US" smtClean="0"/>
              <a:t>34</a:t>
            </a:fld>
            <a:endParaRPr kumimoji="1" lang="ja-JP" altLang="en-US"/>
          </a:p>
        </p:txBody>
      </p:sp>
      <p:sp>
        <p:nvSpPr>
          <p:cNvPr id="5" name="テキスト ボックス 4">
            <a:extLst>
              <a:ext uri="{FF2B5EF4-FFF2-40B4-BE49-F238E27FC236}">
                <a16:creationId xmlns:a16="http://schemas.microsoft.com/office/drawing/2014/main" id="{C9F681F1-1276-6EB2-E9DC-CB9BF3DE8151}"/>
              </a:ext>
            </a:extLst>
          </p:cNvPr>
          <p:cNvSpPr txBox="1"/>
          <p:nvPr/>
        </p:nvSpPr>
        <p:spPr>
          <a:xfrm>
            <a:off x="4978337" y="4253508"/>
            <a:ext cx="2070760" cy="369332"/>
          </a:xfrm>
          <a:prstGeom prst="rect">
            <a:avLst/>
          </a:prstGeom>
          <a:noFill/>
        </p:spPr>
        <p:txBody>
          <a:bodyPr wrap="none" rtlCol="0">
            <a:spAutoFit/>
          </a:bodyPr>
          <a:lstStyle/>
          <a:p>
            <a:r>
              <a:rPr kumimoji="1" lang="en-US" altLang="ja-JP" dirty="0"/>
              <a:t>RDC-ESP32TYPE3 </a:t>
            </a:r>
            <a:r>
              <a:rPr kumimoji="1" lang="ja-JP" altLang="en-US" dirty="0"/>
              <a:t>は</a:t>
            </a:r>
            <a:endParaRPr kumimoji="1" lang="en-US" altLang="ja-JP" dirty="0"/>
          </a:p>
        </p:txBody>
      </p:sp>
    </p:spTree>
    <p:extLst>
      <p:ext uri="{BB962C8B-B14F-4D97-AF65-F5344CB8AC3E}">
        <p14:creationId xmlns:p14="http://schemas.microsoft.com/office/powerpoint/2010/main" val="39780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F3A9C-1884-F521-BEAE-71BEC0948D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F64AD2C-2781-9A05-0740-4FE7F894C5D8}"/>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pic>
        <p:nvPicPr>
          <p:cNvPr id="5" name="図 4">
            <a:extLst>
              <a:ext uri="{FF2B5EF4-FFF2-40B4-BE49-F238E27FC236}">
                <a16:creationId xmlns:a16="http://schemas.microsoft.com/office/drawing/2014/main" id="{860697B4-F92D-FCDA-DA92-F0A8B24E0DFC}"/>
              </a:ext>
            </a:extLst>
          </p:cNvPr>
          <p:cNvPicPr>
            <a:picLocks noChangeAspect="1"/>
          </p:cNvPicPr>
          <p:nvPr/>
        </p:nvPicPr>
        <p:blipFill>
          <a:blip r:embed="rId3"/>
          <a:stretch>
            <a:fillRect/>
          </a:stretch>
        </p:blipFill>
        <p:spPr>
          <a:xfrm>
            <a:off x="465196" y="1898706"/>
            <a:ext cx="4127472" cy="2762071"/>
          </a:xfrm>
          <a:prstGeom prst="rect">
            <a:avLst/>
          </a:prstGeom>
        </p:spPr>
      </p:pic>
      <p:pic>
        <p:nvPicPr>
          <p:cNvPr id="7" name="図 6">
            <a:extLst>
              <a:ext uri="{FF2B5EF4-FFF2-40B4-BE49-F238E27FC236}">
                <a16:creationId xmlns:a16="http://schemas.microsoft.com/office/drawing/2014/main" id="{57BA1119-633E-9C30-313D-76610C8CCF22}"/>
              </a:ext>
            </a:extLst>
          </p:cNvPr>
          <p:cNvPicPr>
            <a:picLocks noChangeAspect="1"/>
          </p:cNvPicPr>
          <p:nvPr/>
        </p:nvPicPr>
        <p:blipFill>
          <a:blip r:embed="rId4"/>
          <a:stretch>
            <a:fillRect/>
          </a:stretch>
        </p:blipFill>
        <p:spPr>
          <a:xfrm>
            <a:off x="4782091" y="1898706"/>
            <a:ext cx="3678327" cy="4361130"/>
          </a:xfrm>
          <a:prstGeom prst="rect">
            <a:avLst/>
          </a:prstGeom>
        </p:spPr>
      </p:pic>
      <p:sp>
        <p:nvSpPr>
          <p:cNvPr id="8" name="テキスト ボックス 7">
            <a:extLst>
              <a:ext uri="{FF2B5EF4-FFF2-40B4-BE49-F238E27FC236}">
                <a16:creationId xmlns:a16="http://schemas.microsoft.com/office/drawing/2014/main" id="{4E65D5D4-6A5E-BAF4-33DA-A5DEF1759104}"/>
              </a:ext>
            </a:extLst>
          </p:cNvPr>
          <p:cNvSpPr txBox="1"/>
          <p:nvPr/>
        </p:nvSpPr>
        <p:spPr>
          <a:xfrm>
            <a:off x="323809" y="704200"/>
            <a:ext cx="5503430" cy="830997"/>
          </a:xfrm>
          <a:prstGeom prst="rect">
            <a:avLst/>
          </a:prstGeom>
          <a:noFill/>
        </p:spPr>
        <p:txBody>
          <a:bodyPr wrap="none" rtlCol="0">
            <a:spAutoFit/>
          </a:bodyPr>
          <a:lstStyle/>
          <a:p>
            <a:r>
              <a:rPr kumimoji="1" lang="ja-JP" altLang="en-US" sz="2400" dirty="0"/>
              <a:t>回答として，</a:t>
            </a:r>
            <a:endParaRPr kumimoji="1" lang="en-US" altLang="ja-JP" sz="2400" dirty="0"/>
          </a:p>
          <a:p>
            <a:r>
              <a:rPr kumimoji="1" lang="ja-JP" altLang="en-US" sz="2400" dirty="0"/>
              <a:t>どちらかのコードが出力されたと思います</a:t>
            </a:r>
          </a:p>
        </p:txBody>
      </p:sp>
      <p:sp>
        <p:nvSpPr>
          <p:cNvPr id="9" name="テキスト ボックス 8">
            <a:extLst>
              <a:ext uri="{FF2B5EF4-FFF2-40B4-BE49-F238E27FC236}">
                <a16:creationId xmlns:a16="http://schemas.microsoft.com/office/drawing/2014/main" id="{32060D90-BD21-9D49-83D8-98D68567B310}"/>
              </a:ext>
            </a:extLst>
          </p:cNvPr>
          <p:cNvSpPr txBox="1"/>
          <p:nvPr/>
        </p:nvSpPr>
        <p:spPr>
          <a:xfrm>
            <a:off x="314798" y="1477267"/>
            <a:ext cx="5056192" cy="369332"/>
          </a:xfrm>
          <a:prstGeom prst="rect">
            <a:avLst/>
          </a:prstGeom>
          <a:noFill/>
        </p:spPr>
        <p:txBody>
          <a:bodyPr wrap="none" rtlCol="0">
            <a:spAutoFit/>
          </a:bodyPr>
          <a:lstStyle/>
          <a:p>
            <a:r>
              <a:rPr kumimoji="1" lang="ja-JP" altLang="en-US" dirty="0"/>
              <a:t>例１：</a:t>
            </a:r>
            <a:r>
              <a:rPr kumimoji="1" lang="en-US" altLang="ja-JP" dirty="0"/>
              <a:t>if</a:t>
            </a:r>
            <a:r>
              <a:rPr kumimoji="1" lang="ja-JP" altLang="en-US" dirty="0"/>
              <a:t>文と</a:t>
            </a:r>
            <a:r>
              <a:rPr kumimoji="1" lang="en-US" altLang="ja-JP" dirty="0"/>
              <a:t>bool</a:t>
            </a:r>
            <a:r>
              <a:rPr kumimoji="1" lang="ja-JP" altLang="en-US" dirty="0"/>
              <a:t>型変数による正転・逆転の切り替え</a:t>
            </a:r>
          </a:p>
        </p:txBody>
      </p:sp>
      <p:sp>
        <p:nvSpPr>
          <p:cNvPr id="3" name="正方形/長方形 2">
            <a:extLst>
              <a:ext uri="{FF2B5EF4-FFF2-40B4-BE49-F238E27FC236}">
                <a16:creationId xmlns:a16="http://schemas.microsoft.com/office/drawing/2014/main" id="{15ABC0D2-A02F-0521-2DE8-917D3B64C5EC}"/>
              </a:ext>
            </a:extLst>
          </p:cNvPr>
          <p:cNvSpPr/>
          <p:nvPr/>
        </p:nvSpPr>
        <p:spPr>
          <a:xfrm>
            <a:off x="843379" y="2814221"/>
            <a:ext cx="1899821" cy="48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96E73A9-9684-B0D7-CD0B-675AE4698225}"/>
              </a:ext>
            </a:extLst>
          </p:cNvPr>
          <p:cNvSpPr/>
          <p:nvPr/>
        </p:nvSpPr>
        <p:spPr>
          <a:xfrm>
            <a:off x="5505636" y="5381349"/>
            <a:ext cx="1899821" cy="48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4EE813E0-2DAE-D35A-D2D3-829EE5263F6F}"/>
              </a:ext>
            </a:extLst>
          </p:cNvPr>
          <p:cNvSpPr/>
          <p:nvPr/>
        </p:nvSpPr>
        <p:spPr>
          <a:xfrm rot="2700000">
            <a:off x="6632838" y="1693574"/>
            <a:ext cx="266330" cy="426921"/>
          </a:xfrm>
          <a:prstGeom prst="downArrow">
            <a:avLst>
              <a:gd name="adj1" fmla="val 50000"/>
              <a:gd name="adj2" fmla="val 9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C3CA390-FF05-0556-A973-456F0BB2F187}"/>
              </a:ext>
            </a:extLst>
          </p:cNvPr>
          <p:cNvSpPr txBox="1"/>
          <p:nvPr/>
        </p:nvSpPr>
        <p:spPr>
          <a:xfrm>
            <a:off x="6196632" y="388214"/>
            <a:ext cx="2417650" cy="1200329"/>
          </a:xfrm>
          <a:prstGeom prst="rect">
            <a:avLst/>
          </a:prstGeom>
          <a:solidFill>
            <a:schemeClr val="accent4">
              <a:lumMod val="20000"/>
              <a:lumOff val="80000"/>
            </a:schemeClr>
          </a:solidFill>
        </p:spPr>
        <p:txBody>
          <a:bodyPr wrap="none" rtlCol="0">
            <a:spAutoFit/>
          </a:bodyPr>
          <a:lstStyle/>
          <a:p>
            <a:r>
              <a:rPr kumimoji="1" lang="en-US" altLang="ja-JP" dirty="0"/>
              <a:t>forward </a:t>
            </a:r>
            <a:r>
              <a:rPr kumimoji="1" lang="ja-JP" altLang="en-US" dirty="0"/>
              <a:t>が </a:t>
            </a:r>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a:t>
            </a:r>
          </a:p>
          <a:p>
            <a:r>
              <a:rPr kumimoji="1" lang="ja-JP" altLang="en-US" dirty="0"/>
              <a:t>　　もしくは </a:t>
            </a:r>
            <a:r>
              <a:rPr kumimoji="1" lang="en-US" altLang="ja-JP" dirty="0">
                <a:solidFill>
                  <a:srgbClr val="FF0000"/>
                </a:solidFill>
              </a:rPr>
              <a:t>false(</a:t>
            </a:r>
            <a:r>
              <a:rPr kumimoji="1" lang="ja-JP" altLang="en-US" dirty="0">
                <a:solidFill>
                  <a:srgbClr val="FF0000"/>
                </a:solidFill>
              </a:rPr>
              <a:t>偽</a:t>
            </a:r>
            <a:r>
              <a:rPr kumimoji="1" lang="en-US" altLang="ja-JP" dirty="0">
                <a:solidFill>
                  <a:srgbClr val="FF0000"/>
                </a:solidFill>
              </a:rPr>
              <a:t>)</a:t>
            </a:r>
          </a:p>
          <a:p>
            <a:r>
              <a:rPr kumimoji="1" lang="ja-JP" altLang="en-US" dirty="0"/>
              <a:t>　  （</a:t>
            </a:r>
            <a:r>
              <a:rPr kumimoji="1" lang="en-US" altLang="ja-JP" dirty="0">
                <a:solidFill>
                  <a:srgbClr val="002060"/>
                </a:solidFill>
              </a:rPr>
              <a:t> true(</a:t>
            </a:r>
            <a:r>
              <a:rPr kumimoji="1" lang="ja-JP" altLang="en-US" dirty="0">
                <a:solidFill>
                  <a:srgbClr val="002060"/>
                </a:solidFill>
              </a:rPr>
              <a:t>真</a:t>
            </a:r>
            <a:r>
              <a:rPr kumimoji="1" lang="en-US" altLang="ja-JP" dirty="0">
                <a:solidFill>
                  <a:srgbClr val="002060"/>
                </a:solidFill>
              </a:rPr>
              <a:t>)</a:t>
            </a:r>
            <a:r>
              <a:rPr kumimoji="1" lang="ja-JP" altLang="en-US" dirty="0"/>
              <a:t>以外か？）</a:t>
            </a:r>
            <a:endParaRPr kumimoji="1" lang="en-US" altLang="ja-JP" dirty="0"/>
          </a:p>
          <a:p>
            <a:r>
              <a:rPr kumimoji="1" lang="ja-JP" altLang="en-US" dirty="0"/>
              <a:t>を </a:t>
            </a:r>
            <a:r>
              <a:rPr kumimoji="1" lang="en-US" altLang="ja-JP" dirty="0"/>
              <a:t>if</a:t>
            </a:r>
            <a:r>
              <a:rPr kumimoji="1" lang="ja-JP" altLang="en-US" dirty="0"/>
              <a:t>文で分岐</a:t>
            </a:r>
          </a:p>
        </p:txBody>
      </p:sp>
      <p:sp>
        <p:nvSpPr>
          <p:cNvPr id="12" name="矢印: 下 11">
            <a:extLst>
              <a:ext uri="{FF2B5EF4-FFF2-40B4-BE49-F238E27FC236}">
                <a16:creationId xmlns:a16="http://schemas.microsoft.com/office/drawing/2014/main" id="{77FE1083-910B-AAD3-D772-339A47FDA5E3}"/>
              </a:ext>
            </a:extLst>
          </p:cNvPr>
          <p:cNvSpPr/>
          <p:nvPr/>
        </p:nvSpPr>
        <p:spPr>
          <a:xfrm rot="7200000">
            <a:off x="7548328" y="5553262"/>
            <a:ext cx="266330" cy="426921"/>
          </a:xfrm>
          <a:prstGeom prst="downArrow">
            <a:avLst>
              <a:gd name="adj1" fmla="val 50000"/>
              <a:gd name="adj2" fmla="val 9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971CDE01-FF9A-29E1-FE91-F694D4FC5F99}"/>
              </a:ext>
            </a:extLst>
          </p:cNvPr>
          <p:cNvSpPr txBox="1"/>
          <p:nvPr/>
        </p:nvSpPr>
        <p:spPr>
          <a:xfrm>
            <a:off x="5977694" y="5988777"/>
            <a:ext cx="2855525" cy="646331"/>
          </a:xfrm>
          <a:prstGeom prst="rect">
            <a:avLst/>
          </a:prstGeom>
          <a:solidFill>
            <a:schemeClr val="accent4">
              <a:lumMod val="20000"/>
              <a:lumOff val="80000"/>
            </a:schemeClr>
          </a:solidFill>
        </p:spPr>
        <p:txBody>
          <a:bodyPr wrap="none" rtlCol="0">
            <a:spAutoFit/>
          </a:bodyPr>
          <a:lstStyle/>
          <a:p>
            <a:r>
              <a:rPr kumimoji="1" lang="ja-JP" altLang="en-US" dirty="0"/>
              <a:t>感嘆符「！」で </a:t>
            </a:r>
            <a:r>
              <a:rPr kumimoji="1" lang="en-US" altLang="ja-JP" dirty="0"/>
              <a:t>forward </a:t>
            </a:r>
            <a:r>
              <a:rPr kumimoji="1" lang="ja-JP" altLang="en-US" dirty="0"/>
              <a:t>内の</a:t>
            </a:r>
            <a:endParaRPr kumimoji="1" lang="en-US" altLang="ja-JP" dirty="0"/>
          </a:p>
          <a:p>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 </a:t>
            </a:r>
            <a:r>
              <a:rPr kumimoji="1" lang="ja-JP" altLang="en-US" dirty="0"/>
              <a:t>と </a:t>
            </a:r>
            <a:r>
              <a:rPr kumimoji="1" lang="en-US" altLang="ja-JP" dirty="0">
                <a:solidFill>
                  <a:srgbClr val="FF0000"/>
                </a:solidFill>
              </a:rPr>
              <a:t>false(</a:t>
            </a:r>
            <a:r>
              <a:rPr kumimoji="1" lang="ja-JP" altLang="en-US" dirty="0">
                <a:solidFill>
                  <a:srgbClr val="FF0000"/>
                </a:solidFill>
              </a:rPr>
              <a:t>偽</a:t>
            </a:r>
            <a:r>
              <a:rPr kumimoji="1" lang="en-US" altLang="ja-JP" dirty="0">
                <a:solidFill>
                  <a:srgbClr val="FF0000"/>
                </a:solidFill>
              </a:rPr>
              <a:t>) </a:t>
            </a:r>
            <a:r>
              <a:rPr kumimoji="1" lang="ja-JP" altLang="en-US" dirty="0"/>
              <a:t>を入替</a:t>
            </a:r>
          </a:p>
        </p:txBody>
      </p:sp>
      <p:sp>
        <p:nvSpPr>
          <p:cNvPr id="14" name="テキスト ボックス 13">
            <a:extLst>
              <a:ext uri="{FF2B5EF4-FFF2-40B4-BE49-F238E27FC236}">
                <a16:creationId xmlns:a16="http://schemas.microsoft.com/office/drawing/2014/main" id="{99239B1B-6E40-1797-D2D2-42D4E2299F17}"/>
              </a:ext>
            </a:extLst>
          </p:cNvPr>
          <p:cNvSpPr txBox="1"/>
          <p:nvPr/>
        </p:nvSpPr>
        <p:spPr>
          <a:xfrm>
            <a:off x="2954212" y="2814221"/>
            <a:ext cx="1733167" cy="1754326"/>
          </a:xfrm>
          <a:prstGeom prst="rect">
            <a:avLst/>
          </a:prstGeom>
          <a:solidFill>
            <a:schemeClr val="accent4">
              <a:lumMod val="20000"/>
              <a:lumOff val="80000"/>
            </a:schemeClr>
          </a:solidFill>
        </p:spPr>
        <p:txBody>
          <a:bodyPr wrap="none" rtlCol="0">
            <a:spAutoFit/>
          </a:bodyPr>
          <a:lstStyle/>
          <a:p>
            <a:r>
              <a:rPr kumimoji="1" lang="ja-JP" altLang="en-US" dirty="0"/>
              <a:t>ブール型（</a:t>
            </a:r>
            <a:r>
              <a:rPr kumimoji="1" lang="en-US" altLang="ja-JP" b="1" dirty="0">
                <a:solidFill>
                  <a:srgbClr val="0070C0"/>
                </a:solidFill>
              </a:rPr>
              <a:t>bool</a:t>
            </a:r>
            <a:r>
              <a:rPr kumimoji="1" lang="ja-JP" altLang="en-US" dirty="0"/>
              <a:t>）</a:t>
            </a:r>
            <a:endParaRPr kumimoji="1" lang="en-US" altLang="ja-JP" dirty="0"/>
          </a:p>
          <a:p>
            <a:r>
              <a:rPr kumimoji="1" lang="ja-JP" altLang="en-US" dirty="0"/>
              <a:t>の変数は</a:t>
            </a:r>
            <a:endParaRPr kumimoji="1" lang="en-US" altLang="ja-JP" dirty="0"/>
          </a:p>
          <a:p>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 </a:t>
            </a:r>
            <a:r>
              <a:rPr kumimoji="1" lang="ja-JP" altLang="en-US" dirty="0"/>
              <a:t>もしくは</a:t>
            </a:r>
            <a:endParaRPr kumimoji="1" lang="en-US" altLang="ja-JP" dirty="0"/>
          </a:p>
          <a:p>
            <a:r>
              <a:rPr kumimoji="1" lang="ja-JP" altLang="en-US" dirty="0"/>
              <a:t> </a:t>
            </a:r>
            <a:r>
              <a:rPr kumimoji="1" lang="en-US" altLang="ja-JP" dirty="0">
                <a:solidFill>
                  <a:srgbClr val="FF0000"/>
                </a:solidFill>
              </a:rPr>
              <a:t>false(</a:t>
            </a:r>
            <a:r>
              <a:rPr kumimoji="1" lang="ja-JP" altLang="en-US" dirty="0">
                <a:solidFill>
                  <a:srgbClr val="FF0000"/>
                </a:solidFill>
              </a:rPr>
              <a:t>偽</a:t>
            </a:r>
            <a:r>
              <a:rPr kumimoji="1" lang="en-US" altLang="ja-JP" dirty="0">
                <a:solidFill>
                  <a:srgbClr val="FF0000"/>
                </a:solidFill>
              </a:rPr>
              <a:t>)</a:t>
            </a:r>
          </a:p>
          <a:p>
            <a:r>
              <a:rPr kumimoji="1" lang="ja-JP" altLang="en-US" dirty="0"/>
              <a:t>の二種類の値</a:t>
            </a:r>
            <a:endParaRPr kumimoji="1" lang="en-US" altLang="ja-JP" dirty="0"/>
          </a:p>
          <a:p>
            <a:r>
              <a:rPr kumimoji="1" lang="ja-JP" altLang="en-US" dirty="0"/>
              <a:t>だけを取る</a:t>
            </a:r>
          </a:p>
        </p:txBody>
      </p:sp>
      <p:sp>
        <p:nvSpPr>
          <p:cNvPr id="15" name="テキスト ボックス 14">
            <a:extLst>
              <a:ext uri="{FF2B5EF4-FFF2-40B4-BE49-F238E27FC236}">
                <a16:creationId xmlns:a16="http://schemas.microsoft.com/office/drawing/2014/main" id="{45C746EF-3339-B69B-623B-2598DF2CD36C}"/>
              </a:ext>
            </a:extLst>
          </p:cNvPr>
          <p:cNvSpPr txBox="1"/>
          <p:nvPr/>
        </p:nvSpPr>
        <p:spPr>
          <a:xfrm>
            <a:off x="793304" y="5322803"/>
            <a:ext cx="3536546" cy="830997"/>
          </a:xfrm>
          <a:prstGeom prst="rect">
            <a:avLst/>
          </a:prstGeom>
          <a:solidFill>
            <a:schemeClr val="accent5">
              <a:lumMod val="40000"/>
              <a:lumOff val="60000"/>
            </a:schemeClr>
          </a:solidFill>
        </p:spPr>
        <p:txBody>
          <a:bodyPr wrap="none" rtlCol="0">
            <a:spAutoFit/>
          </a:bodyPr>
          <a:lstStyle/>
          <a:p>
            <a:r>
              <a:rPr lang="en-US" altLang="ja-JP" sz="2400" dirty="0"/>
              <a:t>IF</a:t>
            </a:r>
            <a:r>
              <a:rPr lang="ja-JP" altLang="en-US" sz="2400" dirty="0"/>
              <a:t>文を使わなコードへ</a:t>
            </a:r>
            <a:endParaRPr lang="en-US" altLang="ja-JP" sz="2400" dirty="0"/>
          </a:p>
          <a:p>
            <a:r>
              <a:rPr lang="ja-JP" altLang="en-US" sz="2400" dirty="0"/>
              <a:t>　　　　　　変更してください</a:t>
            </a:r>
            <a:endParaRPr kumimoji="1" lang="ja-JP" altLang="en-US" sz="2400" dirty="0"/>
          </a:p>
        </p:txBody>
      </p:sp>
      <p:sp>
        <p:nvSpPr>
          <p:cNvPr id="16" name="テキスト ボックス 15">
            <a:extLst>
              <a:ext uri="{FF2B5EF4-FFF2-40B4-BE49-F238E27FC236}">
                <a16:creationId xmlns:a16="http://schemas.microsoft.com/office/drawing/2014/main" id="{99DD06BD-C17A-333F-C1B0-633AF30DE030}"/>
              </a:ext>
            </a:extLst>
          </p:cNvPr>
          <p:cNvSpPr txBox="1"/>
          <p:nvPr/>
        </p:nvSpPr>
        <p:spPr>
          <a:xfrm>
            <a:off x="585010" y="4852769"/>
            <a:ext cx="3773032" cy="461665"/>
          </a:xfrm>
          <a:prstGeom prst="rect">
            <a:avLst/>
          </a:prstGeom>
          <a:noFill/>
        </p:spPr>
        <p:txBody>
          <a:bodyPr wrap="square" rtlCol="0">
            <a:spAutoFit/>
          </a:bodyPr>
          <a:lstStyle/>
          <a:p>
            <a:r>
              <a:rPr kumimoji="1" lang="ja-JP" altLang="en-US" sz="2400" b="1" dirty="0">
                <a:solidFill>
                  <a:srgbClr val="C00000"/>
                </a:solidFill>
              </a:rPr>
              <a:t>生成</a:t>
            </a:r>
            <a:r>
              <a:rPr kumimoji="1" lang="en-US" altLang="ja-JP" sz="2400" b="1" dirty="0">
                <a:solidFill>
                  <a:srgbClr val="C00000"/>
                </a:solidFill>
              </a:rPr>
              <a:t>AI</a:t>
            </a:r>
            <a:r>
              <a:rPr kumimoji="1" lang="ja-JP" altLang="en-US" sz="2400" b="1" dirty="0">
                <a:solidFill>
                  <a:srgbClr val="C00000"/>
                </a:solidFill>
              </a:rPr>
              <a:t>へ</a:t>
            </a:r>
          </a:p>
        </p:txBody>
      </p:sp>
      <p:sp>
        <p:nvSpPr>
          <p:cNvPr id="17" name="テキスト ボックス 16">
            <a:extLst>
              <a:ext uri="{FF2B5EF4-FFF2-40B4-BE49-F238E27FC236}">
                <a16:creationId xmlns:a16="http://schemas.microsoft.com/office/drawing/2014/main" id="{4043FCEA-1A09-A969-0478-C1ECE45B511C}"/>
              </a:ext>
            </a:extLst>
          </p:cNvPr>
          <p:cNvSpPr txBox="1"/>
          <p:nvPr/>
        </p:nvSpPr>
        <p:spPr>
          <a:xfrm>
            <a:off x="2471526" y="6170537"/>
            <a:ext cx="1951175" cy="369332"/>
          </a:xfrm>
          <a:prstGeom prst="rect">
            <a:avLst/>
          </a:prstGeom>
          <a:noFill/>
        </p:spPr>
        <p:txBody>
          <a:bodyPr wrap="none" rtlCol="0">
            <a:spAutoFit/>
          </a:bodyPr>
          <a:lstStyle/>
          <a:p>
            <a:r>
              <a:rPr kumimoji="1" lang="ja-JP" altLang="en-US" dirty="0"/>
              <a:t>と指示してください</a:t>
            </a:r>
          </a:p>
        </p:txBody>
      </p:sp>
      <p:sp>
        <p:nvSpPr>
          <p:cNvPr id="18" name="スライド番号プレースホルダー 17">
            <a:extLst>
              <a:ext uri="{FF2B5EF4-FFF2-40B4-BE49-F238E27FC236}">
                <a16:creationId xmlns:a16="http://schemas.microsoft.com/office/drawing/2014/main" id="{C59EE645-B2B2-756B-6A66-93A1BA206DE2}"/>
              </a:ext>
            </a:extLst>
          </p:cNvPr>
          <p:cNvSpPr>
            <a:spLocks noGrp="1"/>
          </p:cNvSpPr>
          <p:nvPr>
            <p:ph type="sldNum" sz="quarter" idx="12"/>
          </p:nvPr>
        </p:nvSpPr>
        <p:spPr/>
        <p:txBody>
          <a:bodyPr/>
          <a:lstStyle/>
          <a:p>
            <a:fld id="{1DCDAAC1-7D4F-441D-807A-83CCC1492F48}" type="slidenum">
              <a:rPr kumimoji="1" lang="ja-JP" altLang="en-US" smtClean="0"/>
              <a:t>35</a:t>
            </a:fld>
            <a:endParaRPr kumimoji="1" lang="ja-JP" altLang="en-US"/>
          </a:p>
        </p:txBody>
      </p:sp>
    </p:spTree>
    <p:extLst>
      <p:ext uri="{BB962C8B-B14F-4D97-AF65-F5344CB8AC3E}">
        <p14:creationId xmlns:p14="http://schemas.microsoft.com/office/powerpoint/2010/main" val="1808555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2A8C3-143C-31F2-101A-48DB2EC540A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BD3EB23-2A4C-D0C0-C5EA-E4F693D1180B}"/>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sp>
        <p:nvSpPr>
          <p:cNvPr id="8" name="テキスト ボックス 7">
            <a:extLst>
              <a:ext uri="{FF2B5EF4-FFF2-40B4-BE49-F238E27FC236}">
                <a16:creationId xmlns:a16="http://schemas.microsoft.com/office/drawing/2014/main" id="{C808FEB5-4788-88FA-626E-FA52B7A99DD2}"/>
              </a:ext>
            </a:extLst>
          </p:cNvPr>
          <p:cNvSpPr txBox="1"/>
          <p:nvPr/>
        </p:nvSpPr>
        <p:spPr>
          <a:xfrm>
            <a:off x="1015404" y="760714"/>
            <a:ext cx="7072770" cy="461665"/>
          </a:xfrm>
          <a:prstGeom prst="rect">
            <a:avLst/>
          </a:prstGeom>
          <a:noFill/>
        </p:spPr>
        <p:txBody>
          <a:bodyPr wrap="none" rtlCol="0">
            <a:spAutoFit/>
          </a:bodyPr>
          <a:lstStyle/>
          <a:p>
            <a:r>
              <a:rPr kumimoji="1" lang="ja-JP" altLang="en-US" sz="2400" dirty="0"/>
              <a:t>回答として，どちらかのコードが出力されたと思います</a:t>
            </a:r>
          </a:p>
        </p:txBody>
      </p:sp>
      <p:sp>
        <p:nvSpPr>
          <p:cNvPr id="9" name="テキスト ボックス 8">
            <a:extLst>
              <a:ext uri="{FF2B5EF4-FFF2-40B4-BE49-F238E27FC236}">
                <a16:creationId xmlns:a16="http://schemas.microsoft.com/office/drawing/2014/main" id="{C2250EE4-70EC-C48F-BFCC-F99A4B699D73}"/>
              </a:ext>
            </a:extLst>
          </p:cNvPr>
          <p:cNvSpPr txBox="1"/>
          <p:nvPr/>
        </p:nvSpPr>
        <p:spPr>
          <a:xfrm>
            <a:off x="504029" y="1206208"/>
            <a:ext cx="6333785" cy="369332"/>
          </a:xfrm>
          <a:prstGeom prst="rect">
            <a:avLst/>
          </a:prstGeom>
          <a:noFill/>
        </p:spPr>
        <p:txBody>
          <a:bodyPr wrap="none" rtlCol="0">
            <a:spAutoFit/>
          </a:bodyPr>
          <a:lstStyle/>
          <a:p>
            <a:r>
              <a:rPr kumimoji="1" lang="ja-JP" altLang="en-US" dirty="0"/>
              <a:t>例２：正転（</a:t>
            </a:r>
            <a:r>
              <a:rPr kumimoji="1" lang="en-US" altLang="ja-JP" dirty="0"/>
              <a:t>1000ms</a:t>
            </a:r>
            <a:r>
              <a:rPr kumimoji="1" lang="ja-JP" altLang="en-US" dirty="0"/>
              <a:t>） →逆転（</a:t>
            </a:r>
            <a:r>
              <a:rPr kumimoji="1" lang="en-US" altLang="ja-JP" dirty="0"/>
              <a:t>1000ms</a:t>
            </a:r>
            <a:r>
              <a:rPr kumimoji="1" lang="ja-JP" altLang="en-US" dirty="0"/>
              <a:t>） →正転（</a:t>
            </a:r>
            <a:r>
              <a:rPr kumimoji="1" lang="en-US" altLang="ja-JP" dirty="0"/>
              <a:t>1000ms</a:t>
            </a:r>
            <a:r>
              <a:rPr kumimoji="1" lang="ja-JP" altLang="en-US" dirty="0"/>
              <a:t>） →停止</a:t>
            </a:r>
          </a:p>
        </p:txBody>
      </p:sp>
      <p:sp>
        <p:nvSpPr>
          <p:cNvPr id="6" name="テキスト ボックス 5">
            <a:extLst>
              <a:ext uri="{FF2B5EF4-FFF2-40B4-BE49-F238E27FC236}">
                <a16:creationId xmlns:a16="http://schemas.microsoft.com/office/drawing/2014/main" id="{8B45B926-EDC9-9886-49EC-5CF3DCF20102}"/>
              </a:ext>
            </a:extLst>
          </p:cNvPr>
          <p:cNvSpPr txBox="1"/>
          <p:nvPr/>
        </p:nvSpPr>
        <p:spPr>
          <a:xfrm>
            <a:off x="688643" y="5143834"/>
            <a:ext cx="7915950" cy="830997"/>
          </a:xfrm>
          <a:prstGeom prst="rect">
            <a:avLst/>
          </a:prstGeom>
          <a:solidFill>
            <a:schemeClr val="accent6">
              <a:lumMod val="20000"/>
              <a:lumOff val="80000"/>
            </a:schemeClr>
          </a:solidFill>
        </p:spPr>
        <p:txBody>
          <a:bodyPr wrap="none" rtlCol="0">
            <a:spAutoFit/>
          </a:bodyPr>
          <a:lstStyle/>
          <a:p>
            <a:r>
              <a:rPr kumimoji="1" lang="ja-JP" altLang="en-US" sz="2400" dirty="0"/>
              <a:t>次のページで，</a:t>
            </a:r>
            <a:r>
              <a:rPr kumimoji="1" lang="en-US" altLang="ja-JP" sz="2400" dirty="0"/>
              <a:t>PIN</a:t>
            </a:r>
            <a:r>
              <a:rPr kumimoji="1" lang="ja-JP" altLang="en-US" sz="2400" dirty="0"/>
              <a:t>番号を変更します．</a:t>
            </a:r>
            <a:endParaRPr kumimoji="1" lang="en-US" altLang="ja-JP" sz="2400" dirty="0"/>
          </a:p>
          <a:p>
            <a:r>
              <a:rPr kumimoji="1" lang="ja-JP" altLang="en-US" sz="2400" dirty="0"/>
              <a:t>判らないことは，なんでも気軽に生成</a:t>
            </a:r>
            <a:r>
              <a:rPr kumimoji="1" lang="en-US" altLang="ja-JP" sz="2400" dirty="0"/>
              <a:t>AI</a:t>
            </a:r>
            <a:r>
              <a:rPr kumimoji="1" lang="ja-JP" altLang="en-US" sz="2400" dirty="0"/>
              <a:t>へ質問してください！</a:t>
            </a:r>
          </a:p>
        </p:txBody>
      </p:sp>
      <p:sp>
        <p:nvSpPr>
          <p:cNvPr id="11" name="スライド番号プレースホルダー 10">
            <a:extLst>
              <a:ext uri="{FF2B5EF4-FFF2-40B4-BE49-F238E27FC236}">
                <a16:creationId xmlns:a16="http://schemas.microsoft.com/office/drawing/2014/main" id="{CD3BEE91-22EF-AF15-8CF0-FF85F8AE2677}"/>
              </a:ext>
            </a:extLst>
          </p:cNvPr>
          <p:cNvSpPr>
            <a:spLocks noGrp="1"/>
          </p:cNvSpPr>
          <p:nvPr>
            <p:ph type="sldNum" sz="quarter" idx="12"/>
          </p:nvPr>
        </p:nvSpPr>
        <p:spPr/>
        <p:txBody>
          <a:bodyPr/>
          <a:lstStyle/>
          <a:p>
            <a:fld id="{1DCDAAC1-7D4F-441D-807A-83CCC1492F48}" type="slidenum">
              <a:rPr kumimoji="1" lang="ja-JP" altLang="en-US" smtClean="0"/>
              <a:t>36</a:t>
            </a:fld>
            <a:endParaRPr kumimoji="1" lang="ja-JP" altLang="en-US"/>
          </a:p>
        </p:txBody>
      </p:sp>
      <p:pic>
        <p:nvPicPr>
          <p:cNvPr id="12" name="図 11">
            <a:extLst>
              <a:ext uri="{FF2B5EF4-FFF2-40B4-BE49-F238E27FC236}">
                <a16:creationId xmlns:a16="http://schemas.microsoft.com/office/drawing/2014/main" id="{D182FD6A-178D-F9B2-E954-EB2655B3C560}"/>
              </a:ext>
            </a:extLst>
          </p:cNvPr>
          <p:cNvPicPr>
            <a:picLocks noChangeAspect="1"/>
          </p:cNvPicPr>
          <p:nvPr/>
        </p:nvPicPr>
        <p:blipFill>
          <a:blip r:embed="rId3"/>
          <a:stretch>
            <a:fillRect/>
          </a:stretch>
        </p:blipFill>
        <p:spPr>
          <a:xfrm>
            <a:off x="149256" y="1804398"/>
            <a:ext cx="4497362" cy="2747535"/>
          </a:xfrm>
          <a:prstGeom prst="rect">
            <a:avLst/>
          </a:prstGeom>
        </p:spPr>
      </p:pic>
      <p:pic>
        <p:nvPicPr>
          <p:cNvPr id="14" name="図 13">
            <a:extLst>
              <a:ext uri="{FF2B5EF4-FFF2-40B4-BE49-F238E27FC236}">
                <a16:creationId xmlns:a16="http://schemas.microsoft.com/office/drawing/2014/main" id="{F0CDA145-CAF5-7811-9A1A-DE7166720CF5}"/>
              </a:ext>
            </a:extLst>
          </p:cNvPr>
          <p:cNvPicPr>
            <a:picLocks noChangeAspect="1"/>
          </p:cNvPicPr>
          <p:nvPr/>
        </p:nvPicPr>
        <p:blipFill>
          <a:blip r:embed="rId4"/>
          <a:stretch>
            <a:fillRect/>
          </a:stretch>
        </p:blipFill>
        <p:spPr>
          <a:xfrm>
            <a:off x="4890270" y="1741414"/>
            <a:ext cx="3625080" cy="3020900"/>
          </a:xfrm>
          <a:prstGeom prst="rect">
            <a:avLst/>
          </a:prstGeom>
        </p:spPr>
      </p:pic>
    </p:spTree>
    <p:extLst>
      <p:ext uri="{BB962C8B-B14F-4D97-AF65-F5344CB8AC3E}">
        <p14:creationId xmlns:p14="http://schemas.microsoft.com/office/powerpoint/2010/main" val="4236322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DC31-AADB-4DC3-4EFE-4371A0A31EB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87CBBF-5034-90E5-6AC7-8B900B593777}"/>
              </a:ext>
            </a:extLst>
          </p:cNvPr>
          <p:cNvSpPr>
            <a:spLocks noGrp="1"/>
          </p:cNvSpPr>
          <p:nvPr>
            <p:ph type="title"/>
          </p:nvPr>
        </p:nvSpPr>
        <p:spPr>
          <a:xfrm>
            <a:off x="149256" y="178695"/>
            <a:ext cx="3552732" cy="629173"/>
          </a:xfrm>
        </p:spPr>
        <p:txBody>
          <a:bodyPr>
            <a:normAutofit/>
          </a:bodyPr>
          <a:lstStyle/>
          <a:p>
            <a:r>
              <a:rPr kumimoji="1" lang="en-US" altLang="ja-JP" sz="3600" dirty="0"/>
              <a:t>PIN</a:t>
            </a:r>
            <a:r>
              <a:rPr kumimoji="1" lang="ja-JP" altLang="en-US" sz="3600" dirty="0"/>
              <a:t>定義の変更</a:t>
            </a:r>
          </a:p>
        </p:txBody>
      </p:sp>
      <p:sp>
        <p:nvSpPr>
          <p:cNvPr id="6" name="テキスト ボックス 5">
            <a:extLst>
              <a:ext uri="{FF2B5EF4-FFF2-40B4-BE49-F238E27FC236}">
                <a16:creationId xmlns:a16="http://schemas.microsoft.com/office/drawing/2014/main" id="{82C987EE-2D10-4256-E32C-C835C2131EB3}"/>
              </a:ext>
            </a:extLst>
          </p:cNvPr>
          <p:cNvSpPr txBox="1"/>
          <p:nvPr/>
        </p:nvSpPr>
        <p:spPr>
          <a:xfrm>
            <a:off x="428334" y="981478"/>
            <a:ext cx="8137164" cy="461665"/>
          </a:xfrm>
          <a:prstGeom prst="rect">
            <a:avLst/>
          </a:prstGeom>
          <a:solidFill>
            <a:schemeClr val="accent6">
              <a:lumMod val="20000"/>
              <a:lumOff val="80000"/>
            </a:schemeClr>
          </a:solidFill>
        </p:spPr>
        <p:txBody>
          <a:bodyPr wrap="none" rtlCol="0">
            <a:spAutoFit/>
          </a:bodyPr>
          <a:lstStyle/>
          <a:p>
            <a:r>
              <a:rPr kumimoji="1" lang="ja-JP" altLang="en-US" sz="2400" dirty="0"/>
              <a:t>右側の</a:t>
            </a:r>
            <a:r>
              <a:rPr kumimoji="1" lang="en-US" altLang="ja-JP" sz="2400" dirty="0"/>
              <a:t>M2</a:t>
            </a:r>
            <a:r>
              <a:rPr kumimoji="1" lang="ja-JP" altLang="en-US" sz="2400" dirty="0"/>
              <a:t>モータを回して，プログラム（コード）を試しましょう！</a:t>
            </a:r>
          </a:p>
        </p:txBody>
      </p:sp>
      <p:sp>
        <p:nvSpPr>
          <p:cNvPr id="11" name="スライド番号プレースホルダー 10">
            <a:extLst>
              <a:ext uri="{FF2B5EF4-FFF2-40B4-BE49-F238E27FC236}">
                <a16:creationId xmlns:a16="http://schemas.microsoft.com/office/drawing/2014/main" id="{169D01BC-797F-32EB-35C5-C913B16A52F9}"/>
              </a:ext>
            </a:extLst>
          </p:cNvPr>
          <p:cNvSpPr>
            <a:spLocks noGrp="1"/>
          </p:cNvSpPr>
          <p:nvPr>
            <p:ph type="sldNum" sz="quarter" idx="12"/>
          </p:nvPr>
        </p:nvSpPr>
        <p:spPr/>
        <p:txBody>
          <a:bodyPr/>
          <a:lstStyle/>
          <a:p>
            <a:fld id="{1DCDAAC1-7D4F-441D-807A-83CCC1492F48}" type="slidenum">
              <a:rPr kumimoji="1" lang="ja-JP" altLang="en-US" smtClean="0"/>
              <a:t>37</a:t>
            </a:fld>
            <a:endParaRPr kumimoji="1" lang="ja-JP" altLang="en-US"/>
          </a:p>
        </p:txBody>
      </p:sp>
      <p:sp>
        <p:nvSpPr>
          <p:cNvPr id="7" name="テキスト ボックス 6">
            <a:extLst>
              <a:ext uri="{FF2B5EF4-FFF2-40B4-BE49-F238E27FC236}">
                <a16:creationId xmlns:a16="http://schemas.microsoft.com/office/drawing/2014/main" id="{E99BB4BC-4748-7751-D9EF-D075D622ED42}"/>
              </a:ext>
            </a:extLst>
          </p:cNvPr>
          <p:cNvSpPr txBox="1"/>
          <p:nvPr/>
        </p:nvSpPr>
        <p:spPr>
          <a:xfrm>
            <a:off x="4763113" y="1926790"/>
            <a:ext cx="3842719" cy="707886"/>
          </a:xfrm>
          <a:prstGeom prst="rect">
            <a:avLst/>
          </a:prstGeom>
          <a:noFill/>
        </p:spPr>
        <p:txBody>
          <a:bodyPr wrap="none" rtlCol="0">
            <a:spAutoFit/>
          </a:bodyPr>
          <a:lstStyle/>
          <a:p>
            <a:r>
              <a:rPr kumimoji="1" lang="ja-JP" altLang="en-US" sz="2000" dirty="0"/>
              <a:t>初期化処理部：生成</a:t>
            </a:r>
            <a:r>
              <a:rPr kumimoji="1" lang="en-US" altLang="ja-JP" sz="2000" dirty="0"/>
              <a:t>AI</a:t>
            </a:r>
            <a:r>
              <a:rPr kumimoji="1" lang="ja-JP" altLang="en-US" sz="2000" dirty="0"/>
              <a:t>が定義した</a:t>
            </a:r>
            <a:endParaRPr kumimoji="1" lang="en-US" altLang="ja-JP" sz="2000" dirty="0"/>
          </a:p>
          <a:p>
            <a:r>
              <a:rPr kumimoji="1" lang="ja-JP" altLang="en-US" sz="2000" dirty="0"/>
              <a:t>（仮）の</a:t>
            </a:r>
            <a:r>
              <a:rPr kumimoji="1" lang="en-US" altLang="ja-JP" sz="2000" dirty="0"/>
              <a:t>PIN</a:t>
            </a:r>
            <a:r>
              <a:rPr kumimoji="1" lang="ja-JP" altLang="en-US" sz="2000" dirty="0"/>
              <a:t>番号の定義や宣言</a:t>
            </a:r>
            <a:endParaRPr kumimoji="1" lang="en-US" altLang="ja-JP" sz="2000" dirty="0"/>
          </a:p>
        </p:txBody>
      </p:sp>
      <p:graphicFrame>
        <p:nvGraphicFramePr>
          <p:cNvPr id="12" name="表 11">
            <a:extLst>
              <a:ext uri="{FF2B5EF4-FFF2-40B4-BE49-F238E27FC236}">
                <a16:creationId xmlns:a16="http://schemas.microsoft.com/office/drawing/2014/main" id="{75FFDA37-4983-B0CC-BB01-88BF5E35058D}"/>
              </a:ext>
            </a:extLst>
          </p:cNvPr>
          <p:cNvGraphicFramePr>
            <a:graphicFrameLocks noGrp="1"/>
          </p:cNvGraphicFramePr>
          <p:nvPr>
            <p:extLst>
              <p:ext uri="{D42A27DB-BD31-4B8C-83A1-F6EECF244321}">
                <p14:modId xmlns:p14="http://schemas.microsoft.com/office/powerpoint/2010/main" val="2562076613"/>
              </p:ext>
            </p:extLst>
          </p:nvPr>
        </p:nvGraphicFramePr>
        <p:xfrm>
          <a:off x="4654050" y="2687320"/>
          <a:ext cx="3861300" cy="741680"/>
        </p:xfrm>
        <a:graphic>
          <a:graphicData uri="http://schemas.openxmlformats.org/drawingml/2006/table">
            <a:tbl>
              <a:tblPr firstRow="1" bandRow="1">
                <a:tableStyleId>{5C22544A-7EE6-4342-B048-85BDC9FD1C3A}</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ja-JP" altLang="en-US" dirty="0"/>
                        <a:t>（仮）</a:t>
                      </a:r>
                    </a:p>
                  </a:txBody>
                  <a:tcPr/>
                </a:tc>
                <a:tc>
                  <a:txBody>
                    <a:bodyPr/>
                    <a:lstStyle/>
                    <a:p>
                      <a:pPr algn="ctr"/>
                      <a:r>
                        <a:rPr kumimoji="1" lang="ja-JP" altLang="en-US" dirty="0"/>
                        <a:t>１８</a:t>
                      </a:r>
                    </a:p>
                  </a:txBody>
                  <a:tcPr/>
                </a:tc>
                <a:tc>
                  <a:txBody>
                    <a:bodyPr/>
                    <a:lstStyle/>
                    <a:p>
                      <a:pPr algn="ctr"/>
                      <a:r>
                        <a:rPr kumimoji="1" lang="ja-JP" altLang="en-US" dirty="0"/>
                        <a:t>１９</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bl>
          </a:graphicData>
        </a:graphic>
      </p:graphicFrame>
      <p:pic>
        <p:nvPicPr>
          <p:cNvPr id="14" name="図 13">
            <a:extLst>
              <a:ext uri="{FF2B5EF4-FFF2-40B4-BE49-F238E27FC236}">
                <a16:creationId xmlns:a16="http://schemas.microsoft.com/office/drawing/2014/main" id="{10EA2657-122E-B327-C0A7-A91C419A9D18}"/>
              </a:ext>
            </a:extLst>
          </p:cNvPr>
          <p:cNvPicPr>
            <a:picLocks noChangeAspect="1"/>
          </p:cNvPicPr>
          <p:nvPr/>
        </p:nvPicPr>
        <p:blipFill>
          <a:blip r:embed="rId3"/>
          <a:stretch>
            <a:fillRect/>
          </a:stretch>
        </p:blipFill>
        <p:spPr>
          <a:xfrm>
            <a:off x="428334" y="2001270"/>
            <a:ext cx="3368229" cy="2660618"/>
          </a:xfrm>
          <a:prstGeom prst="rect">
            <a:avLst/>
          </a:prstGeom>
        </p:spPr>
      </p:pic>
      <p:sp>
        <p:nvSpPr>
          <p:cNvPr id="15" name="矢印: 下 14">
            <a:extLst>
              <a:ext uri="{FF2B5EF4-FFF2-40B4-BE49-F238E27FC236}">
                <a16:creationId xmlns:a16="http://schemas.microsoft.com/office/drawing/2014/main" id="{353FA6FD-AC24-4BA9-CEE2-4884D7CBDC1F}"/>
              </a:ext>
            </a:extLst>
          </p:cNvPr>
          <p:cNvSpPr/>
          <p:nvPr/>
        </p:nvSpPr>
        <p:spPr>
          <a:xfrm>
            <a:off x="6107837" y="3613212"/>
            <a:ext cx="1171852" cy="50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5">
            <a:extLst>
              <a:ext uri="{FF2B5EF4-FFF2-40B4-BE49-F238E27FC236}">
                <a16:creationId xmlns:a16="http://schemas.microsoft.com/office/drawing/2014/main" id="{44647EF9-F6A6-0C47-E115-9C5C089CEBEA}"/>
              </a:ext>
            </a:extLst>
          </p:cNvPr>
          <p:cNvGraphicFramePr>
            <a:graphicFrameLocks noGrp="1"/>
          </p:cNvGraphicFramePr>
          <p:nvPr>
            <p:extLst>
              <p:ext uri="{D42A27DB-BD31-4B8C-83A1-F6EECF244321}">
                <p14:modId xmlns:p14="http://schemas.microsoft.com/office/powerpoint/2010/main" val="3203746282"/>
              </p:ext>
            </p:extLst>
          </p:nvPr>
        </p:nvGraphicFramePr>
        <p:xfrm>
          <a:off x="4763113" y="4470655"/>
          <a:ext cx="3861300" cy="741680"/>
        </p:xfrm>
        <a:graphic>
          <a:graphicData uri="http://schemas.openxmlformats.org/drawingml/2006/table">
            <a:tbl>
              <a:tblPr firstRow="1" bandRow="1">
                <a:tableStyleId>{93296810-A885-4BE3-A3E7-6D5BEEA58F35}</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M2</a:t>
                      </a:r>
                      <a:r>
                        <a:rPr kumimoji="1" lang="ja-JP" altLang="en-US" dirty="0"/>
                        <a:t>（右側）</a:t>
                      </a:r>
                    </a:p>
                  </a:txBody>
                  <a:tcPr/>
                </a:tc>
                <a:tc>
                  <a:txBody>
                    <a:bodyPr/>
                    <a:lstStyle/>
                    <a:p>
                      <a:pPr algn="ctr"/>
                      <a:r>
                        <a:rPr kumimoji="1" lang="ja-JP" altLang="en-US" dirty="0"/>
                        <a:t>２５</a:t>
                      </a:r>
                    </a:p>
                  </a:txBody>
                  <a:tcPr/>
                </a:tc>
                <a:tc>
                  <a:txBody>
                    <a:bodyPr/>
                    <a:lstStyle/>
                    <a:p>
                      <a:pPr algn="ctr"/>
                      <a:r>
                        <a:rPr kumimoji="1" lang="ja-JP" altLang="en-US" dirty="0"/>
                        <a:t>２６</a:t>
                      </a:r>
                    </a:p>
                  </a:txBody>
                  <a:tcPr/>
                </a:tc>
                <a:tc>
                  <a:txBody>
                    <a:bodyPr/>
                    <a:lstStyle/>
                    <a:p>
                      <a:pPr algn="ctr"/>
                      <a:r>
                        <a:rPr kumimoji="1" lang="ja-JP" altLang="en-US" dirty="0"/>
                        <a:t>２７</a:t>
                      </a:r>
                    </a:p>
                  </a:txBody>
                  <a:tcPr/>
                </a:tc>
                <a:extLst>
                  <a:ext uri="{0D108BD9-81ED-4DB2-BD59-A6C34878D82A}">
                    <a16:rowId xmlns:a16="http://schemas.microsoft.com/office/drawing/2014/main" val="1043448579"/>
                  </a:ext>
                </a:extLst>
              </a:tr>
            </a:tbl>
          </a:graphicData>
        </a:graphic>
      </p:graphicFrame>
      <p:sp>
        <p:nvSpPr>
          <p:cNvPr id="17" name="矢印: 下 16">
            <a:extLst>
              <a:ext uri="{FF2B5EF4-FFF2-40B4-BE49-F238E27FC236}">
                <a16:creationId xmlns:a16="http://schemas.microsoft.com/office/drawing/2014/main" id="{F423DF15-8BF7-C422-4AE0-1789EAA63A23}"/>
              </a:ext>
            </a:extLst>
          </p:cNvPr>
          <p:cNvSpPr/>
          <p:nvPr/>
        </p:nvSpPr>
        <p:spPr>
          <a:xfrm rot="8100000">
            <a:off x="3998773" y="2870771"/>
            <a:ext cx="463244" cy="1475582"/>
          </a:xfrm>
          <a:prstGeom prst="downArrow">
            <a:avLst>
              <a:gd name="adj1" fmla="val 50000"/>
              <a:gd name="adj2" fmla="val 90653"/>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46D9FF3-2165-84F5-006E-3A2B9820326E}"/>
              </a:ext>
            </a:extLst>
          </p:cNvPr>
          <p:cNvSpPr txBox="1"/>
          <p:nvPr/>
        </p:nvSpPr>
        <p:spPr>
          <a:xfrm>
            <a:off x="1500131" y="5103378"/>
            <a:ext cx="5761514" cy="1200329"/>
          </a:xfrm>
          <a:prstGeom prst="rect">
            <a:avLst/>
          </a:prstGeom>
          <a:noFill/>
        </p:spPr>
        <p:txBody>
          <a:bodyPr wrap="none" rtlCol="0">
            <a:spAutoFit/>
          </a:bodyPr>
          <a:lstStyle/>
          <a:p>
            <a:r>
              <a:rPr kumimoji="1" lang="ja-JP" altLang="en-US" sz="2400" dirty="0"/>
              <a:t>初期化処理部：</a:t>
            </a:r>
            <a:endParaRPr kumimoji="1" lang="en-US" altLang="ja-JP" sz="2400" dirty="0"/>
          </a:p>
          <a:p>
            <a:r>
              <a:rPr kumimoji="1" lang="en-US" altLang="ja-JP" sz="2400" dirty="0"/>
              <a:t>RDC</a:t>
            </a:r>
            <a:r>
              <a:rPr kumimoji="1" lang="ja-JP" altLang="en-US" sz="2400" dirty="0"/>
              <a:t>マニュアルが指定する定義</a:t>
            </a:r>
            <a:r>
              <a:rPr kumimoji="1" lang="en-US" altLang="ja-JP" sz="2400" dirty="0"/>
              <a:t>PIN</a:t>
            </a:r>
            <a:r>
              <a:rPr kumimoji="1" lang="ja-JP" altLang="en-US" sz="2400" dirty="0"/>
              <a:t>番号へ，</a:t>
            </a:r>
            <a:endParaRPr kumimoji="1" lang="en-US" altLang="ja-JP" sz="2400" dirty="0"/>
          </a:p>
          <a:p>
            <a:r>
              <a:rPr kumimoji="1" lang="en-US" altLang="ja-JP" sz="2400" dirty="0"/>
              <a:t>Arduino IDE</a:t>
            </a:r>
            <a:r>
              <a:rPr kumimoji="1" lang="ja-JP" altLang="en-US" sz="2400" dirty="0"/>
              <a:t>のコードを変更する</a:t>
            </a:r>
            <a:endParaRPr kumimoji="1" lang="en-US" altLang="ja-JP" sz="2400" dirty="0"/>
          </a:p>
        </p:txBody>
      </p:sp>
      <p:sp>
        <p:nvSpPr>
          <p:cNvPr id="19" name="四角形: 角を丸くする 18">
            <a:extLst>
              <a:ext uri="{FF2B5EF4-FFF2-40B4-BE49-F238E27FC236}">
                <a16:creationId xmlns:a16="http://schemas.microsoft.com/office/drawing/2014/main" id="{ED74D87D-9EFD-C173-BEC7-D2C5E57AC748}"/>
              </a:ext>
            </a:extLst>
          </p:cNvPr>
          <p:cNvSpPr/>
          <p:nvPr/>
        </p:nvSpPr>
        <p:spPr>
          <a:xfrm>
            <a:off x="2814221" y="1842515"/>
            <a:ext cx="488272" cy="1011832"/>
          </a:xfrm>
          <a:prstGeom prst="roundRect">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4259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2ECE9-F257-5837-C7D9-8A6CA08331ED}"/>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B9107DE5-2650-F623-DB99-28F7B98D2784}"/>
              </a:ext>
            </a:extLst>
          </p:cNvPr>
          <p:cNvPicPr>
            <a:picLocks noChangeAspect="1"/>
          </p:cNvPicPr>
          <p:nvPr/>
        </p:nvPicPr>
        <p:blipFill>
          <a:blip r:embed="rId2"/>
          <a:stretch>
            <a:fillRect/>
          </a:stretch>
        </p:blipFill>
        <p:spPr>
          <a:xfrm>
            <a:off x="458724" y="1289831"/>
            <a:ext cx="7203666" cy="1870767"/>
          </a:xfrm>
          <a:prstGeom prst="rect">
            <a:avLst/>
          </a:prstGeom>
        </p:spPr>
      </p:pic>
      <p:sp>
        <p:nvSpPr>
          <p:cNvPr id="2" name="タイトル 1">
            <a:extLst>
              <a:ext uri="{FF2B5EF4-FFF2-40B4-BE49-F238E27FC236}">
                <a16:creationId xmlns:a16="http://schemas.microsoft.com/office/drawing/2014/main" id="{9720E704-51C1-4680-CAE2-6C40A54364FF}"/>
              </a:ext>
            </a:extLst>
          </p:cNvPr>
          <p:cNvSpPr>
            <a:spLocks noGrp="1"/>
          </p:cNvSpPr>
          <p:nvPr>
            <p:ph type="title"/>
          </p:nvPr>
        </p:nvSpPr>
        <p:spPr>
          <a:xfrm>
            <a:off x="149256" y="178695"/>
            <a:ext cx="5285636" cy="629173"/>
          </a:xfrm>
        </p:spPr>
        <p:txBody>
          <a:bodyPr>
            <a:normAutofit/>
          </a:bodyPr>
          <a:lstStyle/>
          <a:p>
            <a:r>
              <a:rPr lang="en-US" altLang="ja-JP" sz="3600" dirty="0"/>
              <a:t>ESP32</a:t>
            </a:r>
            <a:r>
              <a:rPr lang="ja-JP" altLang="en-US" sz="3600" dirty="0"/>
              <a:t>：</a:t>
            </a:r>
            <a:r>
              <a:rPr lang="en-US" altLang="ja-JP" sz="3600" dirty="0"/>
              <a:t>PWM</a:t>
            </a:r>
            <a:r>
              <a:rPr lang="ja-JP" altLang="en-US" sz="3600" dirty="0"/>
              <a:t>の設定１</a:t>
            </a:r>
            <a:endParaRPr kumimoji="1" lang="ja-JP" altLang="en-US" sz="3600" dirty="0"/>
          </a:p>
        </p:txBody>
      </p:sp>
      <p:sp>
        <p:nvSpPr>
          <p:cNvPr id="6" name="テキスト ボックス 5">
            <a:extLst>
              <a:ext uri="{FF2B5EF4-FFF2-40B4-BE49-F238E27FC236}">
                <a16:creationId xmlns:a16="http://schemas.microsoft.com/office/drawing/2014/main" id="{22375FD4-F993-6A6C-986C-62FDC855F98A}"/>
              </a:ext>
            </a:extLst>
          </p:cNvPr>
          <p:cNvSpPr txBox="1"/>
          <p:nvPr/>
        </p:nvSpPr>
        <p:spPr>
          <a:xfrm>
            <a:off x="839640" y="774677"/>
            <a:ext cx="7606762" cy="461665"/>
          </a:xfrm>
          <a:prstGeom prst="rect">
            <a:avLst/>
          </a:prstGeom>
          <a:solidFill>
            <a:schemeClr val="accent6">
              <a:lumMod val="20000"/>
              <a:lumOff val="80000"/>
            </a:schemeClr>
          </a:solidFill>
        </p:spPr>
        <p:txBody>
          <a:bodyPr wrap="none" rtlCol="0">
            <a:spAutoFit/>
          </a:bodyPr>
          <a:lstStyle/>
          <a:p>
            <a:r>
              <a:rPr kumimoji="1" lang="en-US" altLang="ja-JP" sz="2400" dirty="0"/>
              <a:t>ESP32</a:t>
            </a:r>
            <a:r>
              <a:rPr kumimoji="1" lang="ja-JP" altLang="en-US" sz="2400" dirty="0"/>
              <a:t>では</a:t>
            </a:r>
            <a:r>
              <a:rPr kumimoji="1" lang="en-US" altLang="ja-JP" sz="2400" dirty="0"/>
              <a:t>PWM</a:t>
            </a:r>
            <a:r>
              <a:rPr kumimoji="1" lang="ja-JP" altLang="en-US" sz="2400" dirty="0"/>
              <a:t>を利用するとき，特有の設定が必要です</a:t>
            </a:r>
          </a:p>
        </p:txBody>
      </p:sp>
      <p:sp>
        <p:nvSpPr>
          <p:cNvPr id="11" name="スライド番号プレースホルダー 10">
            <a:extLst>
              <a:ext uri="{FF2B5EF4-FFF2-40B4-BE49-F238E27FC236}">
                <a16:creationId xmlns:a16="http://schemas.microsoft.com/office/drawing/2014/main" id="{67E4743B-1463-494B-2C38-D4936D80E76F}"/>
              </a:ext>
            </a:extLst>
          </p:cNvPr>
          <p:cNvSpPr>
            <a:spLocks noGrp="1"/>
          </p:cNvSpPr>
          <p:nvPr>
            <p:ph type="sldNum" sz="quarter" idx="12"/>
          </p:nvPr>
        </p:nvSpPr>
        <p:spPr/>
        <p:txBody>
          <a:bodyPr/>
          <a:lstStyle/>
          <a:p>
            <a:fld id="{1DCDAAC1-7D4F-441D-807A-83CCC1492F48}" type="slidenum">
              <a:rPr kumimoji="1" lang="ja-JP" altLang="en-US" smtClean="0"/>
              <a:t>38</a:t>
            </a:fld>
            <a:endParaRPr kumimoji="1" lang="ja-JP" altLang="en-US"/>
          </a:p>
        </p:txBody>
      </p:sp>
      <p:sp>
        <p:nvSpPr>
          <p:cNvPr id="18" name="テキスト ボックス 17">
            <a:extLst>
              <a:ext uri="{FF2B5EF4-FFF2-40B4-BE49-F238E27FC236}">
                <a16:creationId xmlns:a16="http://schemas.microsoft.com/office/drawing/2014/main" id="{3A52DADA-526F-EDFD-D472-39B02970512A}"/>
              </a:ext>
            </a:extLst>
          </p:cNvPr>
          <p:cNvSpPr txBox="1"/>
          <p:nvPr/>
        </p:nvSpPr>
        <p:spPr>
          <a:xfrm>
            <a:off x="305104" y="3865926"/>
            <a:ext cx="8368381" cy="461665"/>
          </a:xfrm>
          <a:prstGeom prst="rect">
            <a:avLst/>
          </a:prstGeom>
          <a:noFill/>
        </p:spPr>
        <p:txBody>
          <a:bodyPr wrap="square" rtlCol="0">
            <a:spAutoFit/>
          </a:bodyPr>
          <a:lstStyle/>
          <a:p>
            <a:r>
              <a:rPr kumimoji="1" lang="en-US" altLang="ja-JP" sz="2400" dirty="0">
                <a:solidFill>
                  <a:srgbClr val="00B050"/>
                </a:solidFill>
              </a:rPr>
              <a:t>ledcSetup</a:t>
            </a:r>
            <a:r>
              <a:rPr kumimoji="1" lang="en-US" altLang="ja-JP" sz="2400" dirty="0"/>
              <a:t>(</a:t>
            </a:r>
            <a:r>
              <a:rPr kumimoji="1" lang="en-US" altLang="ja-JP" sz="2400" dirty="0">
                <a:solidFill>
                  <a:srgbClr val="7030A0"/>
                </a:solidFill>
              </a:rPr>
              <a:t>unint8_t</a:t>
            </a:r>
            <a:r>
              <a:rPr kumimoji="1" lang="ja-JP" altLang="en-US" sz="2400" dirty="0">
                <a:solidFill>
                  <a:srgbClr val="002060"/>
                </a:solidFill>
              </a:rPr>
              <a:t> </a:t>
            </a:r>
            <a:r>
              <a:rPr kumimoji="1" lang="fr-FR" altLang="ja-JP" sz="2400" dirty="0">
                <a:solidFill>
                  <a:srgbClr val="002060"/>
                </a:solidFill>
              </a:rPr>
              <a:t>channel, </a:t>
            </a:r>
            <a:r>
              <a:rPr kumimoji="1" lang="fr-FR" altLang="ja-JP" sz="2400" dirty="0">
                <a:solidFill>
                  <a:srgbClr val="7030A0"/>
                </a:solidFill>
              </a:rPr>
              <a:t>double</a:t>
            </a:r>
            <a:r>
              <a:rPr kumimoji="1" lang="fr-FR" altLang="ja-JP" sz="2400" dirty="0">
                <a:solidFill>
                  <a:srgbClr val="002060"/>
                </a:solidFill>
              </a:rPr>
              <a:t> freq, </a:t>
            </a:r>
            <a:r>
              <a:rPr kumimoji="1" lang="fr-FR" altLang="ja-JP" sz="2400" dirty="0">
                <a:solidFill>
                  <a:srgbClr val="7030A0"/>
                </a:solidFill>
              </a:rPr>
              <a:t>uint8_t</a:t>
            </a:r>
            <a:r>
              <a:rPr kumimoji="1" lang="fr-FR" altLang="ja-JP" sz="2400" dirty="0">
                <a:solidFill>
                  <a:srgbClr val="002060"/>
                </a:solidFill>
              </a:rPr>
              <a:t> resolution_bits</a:t>
            </a:r>
            <a:r>
              <a:rPr kumimoji="1" lang="fr-FR" altLang="ja-JP" sz="2400" dirty="0"/>
              <a:t>);</a:t>
            </a:r>
            <a:endParaRPr kumimoji="1" lang="en-US" altLang="ja-JP" sz="2400" dirty="0"/>
          </a:p>
        </p:txBody>
      </p:sp>
      <p:sp>
        <p:nvSpPr>
          <p:cNvPr id="19" name="四角形: 角を丸くする 18">
            <a:extLst>
              <a:ext uri="{FF2B5EF4-FFF2-40B4-BE49-F238E27FC236}">
                <a16:creationId xmlns:a16="http://schemas.microsoft.com/office/drawing/2014/main" id="{62B6E268-9D7C-A2CB-72EA-CEF1E409DA93}"/>
              </a:ext>
            </a:extLst>
          </p:cNvPr>
          <p:cNvSpPr/>
          <p:nvPr/>
        </p:nvSpPr>
        <p:spPr>
          <a:xfrm>
            <a:off x="1172759" y="2435812"/>
            <a:ext cx="2207062" cy="472608"/>
          </a:xfrm>
          <a:prstGeom prst="roundRect">
            <a:avLst>
              <a:gd name="adj" fmla="val 5396"/>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6E1288F2-E472-8E87-DFA9-B3ADA0F1685D}"/>
              </a:ext>
            </a:extLst>
          </p:cNvPr>
          <p:cNvPicPr>
            <a:picLocks noChangeAspect="1"/>
          </p:cNvPicPr>
          <p:nvPr/>
        </p:nvPicPr>
        <p:blipFill>
          <a:blip r:embed="rId3"/>
          <a:stretch>
            <a:fillRect/>
          </a:stretch>
        </p:blipFill>
        <p:spPr>
          <a:xfrm>
            <a:off x="149256" y="5614916"/>
            <a:ext cx="5285637" cy="1193810"/>
          </a:xfrm>
          <a:prstGeom prst="rect">
            <a:avLst/>
          </a:prstGeom>
        </p:spPr>
      </p:pic>
      <p:sp>
        <p:nvSpPr>
          <p:cNvPr id="13" name="テキスト ボックス 12">
            <a:extLst>
              <a:ext uri="{FF2B5EF4-FFF2-40B4-BE49-F238E27FC236}">
                <a16:creationId xmlns:a16="http://schemas.microsoft.com/office/drawing/2014/main" id="{B1F72EC5-362D-D084-5244-3B542A056602}"/>
              </a:ext>
            </a:extLst>
          </p:cNvPr>
          <p:cNvSpPr txBox="1"/>
          <p:nvPr/>
        </p:nvSpPr>
        <p:spPr>
          <a:xfrm>
            <a:off x="149256" y="5276362"/>
            <a:ext cx="4951677" cy="338554"/>
          </a:xfrm>
          <a:prstGeom prst="rect">
            <a:avLst/>
          </a:prstGeom>
          <a:noFill/>
        </p:spPr>
        <p:txBody>
          <a:bodyPr wrap="none" rtlCol="0">
            <a:spAutoFit/>
          </a:bodyPr>
          <a:lstStyle/>
          <a:p>
            <a:r>
              <a:rPr kumimoji="1" lang="en-US" altLang="ja-JP" sz="1600" dirty="0">
                <a:solidFill>
                  <a:srgbClr val="7030A0"/>
                </a:solidFill>
              </a:rPr>
              <a:t>uint8_t </a:t>
            </a:r>
            <a:r>
              <a:rPr kumimoji="1" lang="ja-JP" altLang="en-US" sz="1600" dirty="0"/>
              <a:t>は 符号（</a:t>
            </a:r>
            <a:r>
              <a:rPr kumimoji="1" lang="en-US" altLang="ja-JP" sz="1600" dirty="0"/>
              <a:t>±</a:t>
            </a:r>
            <a:r>
              <a:rPr kumimoji="1" lang="ja-JP" altLang="en-US" sz="1600" dirty="0"/>
              <a:t>）なし（</a:t>
            </a:r>
            <a:r>
              <a:rPr kumimoji="1" lang="en-US" altLang="ja-JP" sz="1600" dirty="0"/>
              <a:t>unsigned</a:t>
            </a:r>
            <a:r>
              <a:rPr kumimoji="1" lang="ja-JP" altLang="en-US" sz="1600" dirty="0"/>
              <a:t>） ：負の値は扱えない</a:t>
            </a:r>
          </a:p>
        </p:txBody>
      </p:sp>
      <p:grpSp>
        <p:nvGrpSpPr>
          <p:cNvPr id="23" name="グループ化 22">
            <a:extLst>
              <a:ext uri="{FF2B5EF4-FFF2-40B4-BE49-F238E27FC236}">
                <a16:creationId xmlns:a16="http://schemas.microsoft.com/office/drawing/2014/main" id="{7D1EB3DD-5F46-B671-930D-A6FF956B26CD}"/>
              </a:ext>
            </a:extLst>
          </p:cNvPr>
          <p:cNvGrpSpPr/>
          <p:nvPr/>
        </p:nvGrpSpPr>
        <p:grpSpPr>
          <a:xfrm>
            <a:off x="458724" y="4295111"/>
            <a:ext cx="4489691" cy="930543"/>
            <a:chOff x="536096" y="4194599"/>
            <a:chExt cx="4489691" cy="930543"/>
          </a:xfrm>
        </p:grpSpPr>
        <p:sp>
          <p:nvSpPr>
            <p:cNvPr id="20" name="テキスト ボックス 19">
              <a:extLst>
                <a:ext uri="{FF2B5EF4-FFF2-40B4-BE49-F238E27FC236}">
                  <a16:creationId xmlns:a16="http://schemas.microsoft.com/office/drawing/2014/main" id="{8DDA3C1D-E0D2-9FCF-CD0C-189E0D9FAF63}"/>
                </a:ext>
              </a:extLst>
            </p:cNvPr>
            <p:cNvSpPr txBox="1"/>
            <p:nvPr/>
          </p:nvSpPr>
          <p:spPr>
            <a:xfrm>
              <a:off x="536096" y="4478811"/>
              <a:ext cx="4489691" cy="646331"/>
            </a:xfrm>
            <a:prstGeom prst="rect">
              <a:avLst/>
            </a:prstGeom>
            <a:noFill/>
          </p:spPr>
          <p:txBody>
            <a:bodyPr wrap="none" rtlCol="0">
              <a:spAutoFit/>
            </a:bodyPr>
            <a:lstStyle/>
            <a:p>
              <a:r>
                <a:rPr kumimoji="1" lang="en-US" altLang="ja-JP" dirty="0"/>
                <a:t>ESP32</a:t>
              </a:r>
              <a:r>
                <a:rPr kumimoji="1" lang="ja-JP" altLang="en-US" dirty="0"/>
                <a:t>は最大</a:t>
              </a:r>
              <a:r>
                <a:rPr kumimoji="1" lang="en-US" altLang="ja-JP" dirty="0"/>
                <a:t>16</a:t>
              </a:r>
              <a:r>
                <a:rPr kumimoji="1" lang="ja-JP" altLang="en-US" dirty="0"/>
                <a:t>チャンネルの</a:t>
              </a:r>
              <a:r>
                <a:rPr kumimoji="1" lang="en-US" altLang="ja-JP" dirty="0"/>
                <a:t>PWM</a:t>
              </a:r>
              <a:r>
                <a:rPr kumimoji="1" lang="ja-JP" altLang="en-US" dirty="0"/>
                <a:t>をサポート</a:t>
              </a:r>
              <a:endParaRPr kumimoji="1" lang="en-US" altLang="ja-JP" dirty="0"/>
            </a:p>
            <a:p>
              <a:r>
                <a:rPr kumimoji="1" lang="ja-JP" altLang="en-US" dirty="0"/>
                <a:t>今回は最初の「</a:t>
              </a:r>
              <a:r>
                <a:rPr kumimoji="1" lang="en-US" altLang="ja-JP" dirty="0"/>
                <a:t>0</a:t>
              </a:r>
              <a:r>
                <a:rPr kumimoji="1" lang="ja-JP" altLang="en-US" dirty="0"/>
                <a:t>番」を利用</a:t>
              </a:r>
            </a:p>
          </p:txBody>
        </p:sp>
        <p:sp>
          <p:nvSpPr>
            <p:cNvPr id="21" name="テキスト ボックス 20">
              <a:extLst>
                <a:ext uri="{FF2B5EF4-FFF2-40B4-BE49-F238E27FC236}">
                  <a16:creationId xmlns:a16="http://schemas.microsoft.com/office/drawing/2014/main" id="{69098BD5-7CF4-79E0-8E5B-CA8E79A3FB98}"/>
                </a:ext>
              </a:extLst>
            </p:cNvPr>
            <p:cNvSpPr txBox="1"/>
            <p:nvPr/>
          </p:nvSpPr>
          <p:spPr>
            <a:xfrm>
              <a:off x="536096" y="4194599"/>
              <a:ext cx="1248490" cy="461665"/>
            </a:xfrm>
            <a:prstGeom prst="rect">
              <a:avLst/>
            </a:prstGeom>
            <a:noFill/>
          </p:spPr>
          <p:txBody>
            <a:bodyPr wrap="square" rtlCol="0">
              <a:spAutoFit/>
            </a:bodyPr>
            <a:lstStyle/>
            <a:p>
              <a:r>
                <a:rPr kumimoji="1" lang="fr-FR" altLang="ja-JP" sz="2400" dirty="0">
                  <a:solidFill>
                    <a:srgbClr val="002060"/>
                  </a:solidFill>
                </a:rPr>
                <a:t>channel</a:t>
              </a:r>
              <a:endParaRPr kumimoji="1" lang="en-US" altLang="ja-JP" sz="2400" dirty="0"/>
            </a:p>
          </p:txBody>
        </p:sp>
        <p:sp>
          <p:nvSpPr>
            <p:cNvPr id="22" name="四角形: 角を丸くする 21">
              <a:extLst>
                <a:ext uri="{FF2B5EF4-FFF2-40B4-BE49-F238E27FC236}">
                  <a16:creationId xmlns:a16="http://schemas.microsoft.com/office/drawing/2014/main" id="{DFAAAD2D-3496-921A-2504-6312A2577A5A}"/>
                </a:ext>
              </a:extLst>
            </p:cNvPr>
            <p:cNvSpPr/>
            <p:nvPr/>
          </p:nvSpPr>
          <p:spPr>
            <a:xfrm>
              <a:off x="536096" y="4261282"/>
              <a:ext cx="4408765" cy="863860"/>
            </a:xfrm>
            <a:prstGeom prst="roundRect">
              <a:avLst>
                <a:gd name="adj" fmla="val 13584"/>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8" name="グループ化 27">
            <a:extLst>
              <a:ext uri="{FF2B5EF4-FFF2-40B4-BE49-F238E27FC236}">
                <a16:creationId xmlns:a16="http://schemas.microsoft.com/office/drawing/2014/main" id="{70C25C78-AF64-E9AA-4854-722FFE7624BE}"/>
              </a:ext>
            </a:extLst>
          </p:cNvPr>
          <p:cNvGrpSpPr/>
          <p:nvPr/>
        </p:nvGrpSpPr>
        <p:grpSpPr>
          <a:xfrm>
            <a:off x="2538140" y="3184173"/>
            <a:ext cx="4820550" cy="656399"/>
            <a:chOff x="3852935" y="2986163"/>
            <a:chExt cx="4820550" cy="656399"/>
          </a:xfrm>
        </p:grpSpPr>
        <p:sp>
          <p:nvSpPr>
            <p:cNvPr id="25" name="テキスト ボックス 24">
              <a:extLst>
                <a:ext uri="{FF2B5EF4-FFF2-40B4-BE49-F238E27FC236}">
                  <a16:creationId xmlns:a16="http://schemas.microsoft.com/office/drawing/2014/main" id="{9FDE525F-D2A0-0D06-1AFF-6E21FAFECA8F}"/>
                </a:ext>
              </a:extLst>
            </p:cNvPr>
            <p:cNvSpPr txBox="1"/>
            <p:nvPr/>
          </p:nvSpPr>
          <p:spPr>
            <a:xfrm>
              <a:off x="3852935" y="3260607"/>
              <a:ext cx="4820550" cy="310327"/>
            </a:xfrm>
            <a:prstGeom prst="rect">
              <a:avLst/>
            </a:prstGeom>
            <a:noFill/>
          </p:spPr>
          <p:txBody>
            <a:bodyPr wrap="none" rtlCol="0">
              <a:spAutoFit/>
            </a:bodyPr>
            <a:lstStyle/>
            <a:p>
              <a:r>
                <a:rPr kumimoji="1" lang="en-US" altLang="ja-JP" dirty="0"/>
                <a:t>PWM</a:t>
              </a:r>
              <a:r>
                <a:rPr kumimoji="1" lang="ja-JP" altLang="en-US" dirty="0"/>
                <a:t>の周波数を</a:t>
              </a:r>
              <a:r>
                <a:rPr kumimoji="1" lang="en-US" altLang="ja-JP" dirty="0"/>
                <a:t>5000Hz</a:t>
              </a:r>
              <a:r>
                <a:rPr kumimoji="1" lang="ja-JP" altLang="en-US" dirty="0"/>
                <a:t>：</a:t>
              </a:r>
              <a:r>
                <a:rPr kumimoji="1" lang="en-US" altLang="ja-JP" dirty="0"/>
                <a:t>1</a:t>
              </a:r>
              <a:r>
                <a:rPr kumimoji="1" lang="ja-JP" altLang="en-US" dirty="0"/>
                <a:t>秒間に</a:t>
              </a:r>
              <a:r>
                <a:rPr kumimoji="1" lang="en-US" altLang="ja-JP" dirty="0"/>
                <a:t>5000</a:t>
              </a:r>
              <a:r>
                <a:rPr kumimoji="1" lang="ja-JP" altLang="en-US" dirty="0"/>
                <a:t>回に設定</a:t>
              </a:r>
            </a:p>
          </p:txBody>
        </p:sp>
        <p:sp>
          <p:nvSpPr>
            <p:cNvPr id="26" name="テキスト ボックス 25">
              <a:extLst>
                <a:ext uri="{FF2B5EF4-FFF2-40B4-BE49-F238E27FC236}">
                  <a16:creationId xmlns:a16="http://schemas.microsoft.com/office/drawing/2014/main" id="{2BAEE997-08C8-BF11-4A17-35A7C355BA21}"/>
                </a:ext>
              </a:extLst>
            </p:cNvPr>
            <p:cNvSpPr txBox="1"/>
            <p:nvPr/>
          </p:nvSpPr>
          <p:spPr>
            <a:xfrm>
              <a:off x="3852935" y="2986163"/>
              <a:ext cx="1248490" cy="461665"/>
            </a:xfrm>
            <a:prstGeom prst="rect">
              <a:avLst/>
            </a:prstGeom>
            <a:noFill/>
          </p:spPr>
          <p:txBody>
            <a:bodyPr wrap="square" rtlCol="0">
              <a:spAutoFit/>
            </a:bodyPr>
            <a:lstStyle/>
            <a:p>
              <a:r>
                <a:rPr kumimoji="1" lang="en-US" altLang="ja-JP" sz="2400" dirty="0" err="1">
                  <a:solidFill>
                    <a:srgbClr val="002060"/>
                  </a:solidFill>
                </a:rPr>
                <a:t>freq</a:t>
              </a:r>
              <a:endParaRPr kumimoji="1" lang="en-US" altLang="ja-JP" sz="2400" dirty="0">
                <a:solidFill>
                  <a:srgbClr val="002060"/>
                </a:solidFill>
              </a:endParaRPr>
            </a:p>
          </p:txBody>
        </p:sp>
        <p:sp>
          <p:nvSpPr>
            <p:cNvPr id="27" name="四角形: 角を丸くする 26">
              <a:extLst>
                <a:ext uri="{FF2B5EF4-FFF2-40B4-BE49-F238E27FC236}">
                  <a16:creationId xmlns:a16="http://schemas.microsoft.com/office/drawing/2014/main" id="{C982ED9C-8709-4DCA-05E0-5564B269E2AC}"/>
                </a:ext>
              </a:extLst>
            </p:cNvPr>
            <p:cNvSpPr/>
            <p:nvPr/>
          </p:nvSpPr>
          <p:spPr>
            <a:xfrm>
              <a:off x="3852935" y="3077832"/>
              <a:ext cx="4820550" cy="564730"/>
            </a:xfrm>
            <a:prstGeom prst="roundRect">
              <a:avLst>
                <a:gd name="adj" fmla="val 13584"/>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a:extLst>
              <a:ext uri="{FF2B5EF4-FFF2-40B4-BE49-F238E27FC236}">
                <a16:creationId xmlns:a16="http://schemas.microsoft.com/office/drawing/2014/main" id="{2DB75E82-AA93-49A3-B030-00DC7BF57F68}"/>
              </a:ext>
            </a:extLst>
          </p:cNvPr>
          <p:cNvGrpSpPr/>
          <p:nvPr/>
        </p:nvGrpSpPr>
        <p:grpSpPr>
          <a:xfrm>
            <a:off x="5628138" y="4524388"/>
            <a:ext cx="3461103" cy="2028770"/>
            <a:chOff x="5940348" y="4691591"/>
            <a:chExt cx="3461103" cy="2028770"/>
          </a:xfrm>
        </p:grpSpPr>
        <p:sp>
          <p:nvSpPr>
            <p:cNvPr id="30" name="テキスト ボックス 29">
              <a:extLst>
                <a:ext uri="{FF2B5EF4-FFF2-40B4-BE49-F238E27FC236}">
                  <a16:creationId xmlns:a16="http://schemas.microsoft.com/office/drawing/2014/main" id="{0300EECF-952B-90EC-E69E-527DD36EC30B}"/>
                </a:ext>
              </a:extLst>
            </p:cNvPr>
            <p:cNvSpPr txBox="1"/>
            <p:nvPr/>
          </p:nvSpPr>
          <p:spPr>
            <a:xfrm>
              <a:off x="6021275" y="4966035"/>
              <a:ext cx="2648482" cy="1754326"/>
            </a:xfrm>
            <a:prstGeom prst="rect">
              <a:avLst/>
            </a:prstGeom>
            <a:noFill/>
          </p:spPr>
          <p:txBody>
            <a:bodyPr wrap="none" rtlCol="0">
              <a:spAutoFit/>
            </a:bodyPr>
            <a:lstStyle/>
            <a:p>
              <a:r>
                <a:rPr kumimoji="1" lang="en-US" altLang="ja-JP" dirty="0"/>
                <a:t>PWM</a:t>
              </a:r>
              <a:r>
                <a:rPr kumimoji="1" lang="ja-JP" altLang="en-US" dirty="0"/>
                <a:t>の分解能（ビット数）</a:t>
              </a:r>
              <a:endParaRPr kumimoji="1" lang="en-US" altLang="ja-JP" dirty="0"/>
            </a:p>
            <a:p>
              <a:r>
                <a:rPr kumimoji="1" lang="ja-JP" altLang="en-US" dirty="0"/>
                <a:t>分解能は，</a:t>
              </a:r>
              <a:endParaRPr kumimoji="1" lang="en-US" altLang="ja-JP" dirty="0"/>
            </a:p>
            <a:p>
              <a:r>
                <a:rPr kumimoji="1" lang="ja-JP" altLang="en-US" dirty="0"/>
                <a:t>元の数を何分割するか？</a:t>
              </a:r>
              <a:endParaRPr kumimoji="1" lang="en-US" altLang="ja-JP" dirty="0"/>
            </a:p>
            <a:p>
              <a:r>
                <a:rPr kumimoji="1" lang="ja-JP" altLang="en-US" dirty="0"/>
                <a:t>今回は ８</a:t>
              </a:r>
              <a:r>
                <a:rPr kumimoji="1" lang="en-US" altLang="ja-JP" dirty="0"/>
                <a:t>bit </a:t>
              </a:r>
              <a:r>
                <a:rPr kumimoji="1" lang="ja-JP" altLang="en-US" dirty="0"/>
                <a:t>→２</a:t>
              </a:r>
              <a:r>
                <a:rPr kumimoji="1" lang="ja-JP" altLang="en-US" baseline="30000" dirty="0"/>
                <a:t>８</a:t>
              </a:r>
              <a:r>
                <a:rPr kumimoji="1" lang="ja-JP" altLang="en-US" dirty="0"/>
                <a:t>＝２５６</a:t>
              </a:r>
              <a:endParaRPr kumimoji="1" lang="en-US" altLang="ja-JP" dirty="0"/>
            </a:p>
            <a:p>
              <a:r>
                <a:rPr kumimoji="1" lang="ja-JP" altLang="en-US" dirty="0"/>
                <a:t>つまり，０　→　　　０％</a:t>
              </a:r>
              <a:endParaRPr kumimoji="1" lang="en-US" altLang="ja-JP" dirty="0"/>
            </a:p>
            <a:p>
              <a:r>
                <a:rPr kumimoji="1" lang="ja-JP" altLang="en-US" dirty="0"/>
                <a:t>　　　２５５　→　１００％</a:t>
              </a:r>
            </a:p>
          </p:txBody>
        </p:sp>
        <p:sp>
          <p:nvSpPr>
            <p:cNvPr id="31" name="テキスト ボックス 30">
              <a:extLst>
                <a:ext uri="{FF2B5EF4-FFF2-40B4-BE49-F238E27FC236}">
                  <a16:creationId xmlns:a16="http://schemas.microsoft.com/office/drawing/2014/main" id="{614E37E5-3BF9-7BF8-8CFC-BEE0C6FFE430}"/>
                </a:ext>
              </a:extLst>
            </p:cNvPr>
            <p:cNvSpPr txBox="1"/>
            <p:nvPr/>
          </p:nvSpPr>
          <p:spPr>
            <a:xfrm>
              <a:off x="6021274" y="4691591"/>
              <a:ext cx="3380177" cy="461665"/>
            </a:xfrm>
            <a:prstGeom prst="rect">
              <a:avLst/>
            </a:prstGeom>
            <a:noFill/>
          </p:spPr>
          <p:txBody>
            <a:bodyPr wrap="square" rtlCol="0">
              <a:spAutoFit/>
            </a:bodyPr>
            <a:lstStyle/>
            <a:p>
              <a:r>
                <a:rPr kumimoji="1" lang="fr-FR" altLang="ja-JP" sz="2400" dirty="0">
                  <a:solidFill>
                    <a:srgbClr val="002060"/>
                  </a:solidFill>
                </a:rPr>
                <a:t>resolution_bits</a:t>
              </a:r>
              <a:endParaRPr kumimoji="1" lang="en-US" altLang="ja-JP" sz="2400" dirty="0">
                <a:solidFill>
                  <a:srgbClr val="002060"/>
                </a:solidFill>
              </a:endParaRPr>
            </a:p>
          </p:txBody>
        </p:sp>
        <p:sp>
          <p:nvSpPr>
            <p:cNvPr id="32" name="四角形: 角を丸くする 31">
              <a:extLst>
                <a:ext uri="{FF2B5EF4-FFF2-40B4-BE49-F238E27FC236}">
                  <a16:creationId xmlns:a16="http://schemas.microsoft.com/office/drawing/2014/main" id="{E312F460-6FCF-2E03-9446-303D7FED8DC4}"/>
                </a:ext>
              </a:extLst>
            </p:cNvPr>
            <p:cNvSpPr/>
            <p:nvPr/>
          </p:nvSpPr>
          <p:spPr>
            <a:xfrm>
              <a:off x="5940348" y="4691591"/>
              <a:ext cx="2744928" cy="2028770"/>
            </a:xfrm>
            <a:prstGeom prst="roundRect">
              <a:avLst>
                <a:gd name="adj" fmla="val 576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テキスト ボックス 2">
            <a:extLst>
              <a:ext uri="{FF2B5EF4-FFF2-40B4-BE49-F238E27FC236}">
                <a16:creationId xmlns:a16="http://schemas.microsoft.com/office/drawing/2014/main" id="{12640E62-61EB-2A1C-F902-2C074A598527}"/>
              </a:ext>
            </a:extLst>
          </p:cNvPr>
          <p:cNvSpPr txBox="1"/>
          <p:nvPr/>
        </p:nvSpPr>
        <p:spPr>
          <a:xfrm>
            <a:off x="28391" y="3526521"/>
            <a:ext cx="2371947" cy="369332"/>
          </a:xfrm>
          <a:prstGeom prst="rect">
            <a:avLst/>
          </a:prstGeom>
          <a:noFill/>
        </p:spPr>
        <p:txBody>
          <a:bodyPr wrap="square" rtlCol="0">
            <a:spAutoFit/>
          </a:bodyPr>
          <a:lstStyle/>
          <a:p>
            <a:r>
              <a:rPr kumimoji="1" lang="en-US" altLang="ja-JP" dirty="0">
                <a:solidFill>
                  <a:srgbClr val="00B050"/>
                </a:solidFill>
              </a:rPr>
              <a:t>Led</a:t>
            </a:r>
            <a:r>
              <a:rPr kumimoji="1" lang="ja-JP" altLang="en-US" dirty="0">
                <a:solidFill>
                  <a:srgbClr val="00B050"/>
                </a:solidFill>
              </a:rPr>
              <a:t> </a:t>
            </a:r>
            <a:r>
              <a:rPr kumimoji="1" lang="en-US" altLang="ja-JP" dirty="0">
                <a:solidFill>
                  <a:srgbClr val="00B050"/>
                </a:solidFill>
              </a:rPr>
              <a:t>Control</a:t>
            </a:r>
            <a:r>
              <a:rPr kumimoji="1" lang="ja-JP" altLang="en-US" dirty="0">
                <a:solidFill>
                  <a:srgbClr val="00B050"/>
                </a:solidFill>
              </a:rPr>
              <a:t> </a:t>
            </a:r>
            <a:r>
              <a:rPr kumimoji="1" lang="en-US" altLang="ja-JP" dirty="0">
                <a:solidFill>
                  <a:srgbClr val="00B050"/>
                </a:solidFill>
              </a:rPr>
              <a:t>Setup </a:t>
            </a:r>
            <a:r>
              <a:rPr kumimoji="1" lang="ja-JP" altLang="en-US" dirty="0"/>
              <a:t>の略</a:t>
            </a:r>
            <a:endParaRPr kumimoji="1" lang="en-US" altLang="ja-JP" dirty="0"/>
          </a:p>
        </p:txBody>
      </p:sp>
    </p:spTree>
    <p:extLst>
      <p:ext uri="{BB962C8B-B14F-4D97-AF65-F5344CB8AC3E}">
        <p14:creationId xmlns:p14="http://schemas.microsoft.com/office/powerpoint/2010/main" val="19922207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55A9-2F1F-157B-E0A0-7125DAD94152}"/>
            </a:ext>
          </a:extLst>
        </p:cNvPr>
        <p:cNvGrpSpPr/>
        <p:nvPr/>
      </p:nvGrpSpPr>
      <p:grpSpPr>
        <a:xfrm>
          <a:off x="0" y="0"/>
          <a:ext cx="0" cy="0"/>
          <a:chOff x="0" y="0"/>
          <a:chExt cx="0" cy="0"/>
        </a:xfrm>
      </p:grpSpPr>
      <p:pic>
        <p:nvPicPr>
          <p:cNvPr id="4" name="図 3">
            <a:extLst>
              <a:ext uri="{FF2B5EF4-FFF2-40B4-BE49-F238E27FC236}">
                <a16:creationId xmlns:a16="http://schemas.microsoft.com/office/drawing/2014/main" id="{0FD304B5-95A7-6302-E469-A2804504EFE9}"/>
              </a:ext>
            </a:extLst>
          </p:cNvPr>
          <p:cNvPicPr>
            <a:picLocks noChangeAspect="1"/>
          </p:cNvPicPr>
          <p:nvPr/>
        </p:nvPicPr>
        <p:blipFill>
          <a:blip r:embed="rId2"/>
          <a:stretch>
            <a:fillRect/>
          </a:stretch>
        </p:blipFill>
        <p:spPr>
          <a:xfrm>
            <a:off x="458724" y="1289831"/>
            <a:ext cx="7203666" cy="1870767"/>
          </a:xfrm>
          <a:prstGeom prst="rect">
            <a:avLst/>
          </a:prstGeom>
        </p:spPr>
      </p:pic>
      <p:sp>
        <p:nvSpPr>
          <p:cNvPr id="2" name="タイトル 1">
            <a:extLst>
              <a:ext uri="{FF2B5EF4-FFF2-40B4-BE49-F238E27FC236}">
                <a16:creationId xmlns:a16="http://schemas.microsoft.com/office/drawing/2014/main" id="{AB95CEC4-6748-9C6C-1715-1AD2AD06C2C3}"/>
              </a:ext>
            </a:extLst>
          </p:cNvPr>
          <p:cNvSpPr>
            <a:spLocks noGrp="1"/>
          </p:cNvSpPr>
          <p:nvPr>
            <p:ph type="title"/>
          </p:nvPr>
        </p:nvSpPr>
        <p:spPr>
          <a:xfrm>
            <a:off x="149256" y="178695"/>
            <a:ext cx="5285636" cy="629173"/>
          </a:xfrm>
        </p:spPr>
        <p:txBody>
          <a:bodyPr>
            <a:normAutofit/>
          </a:bodyPr>
          <a:lstStyle/>
          <a:p>
            <a:r>
              <a:rPr lang="en-US" altLang="ja-JP" sz="3600" dirty="0"/>
              <a:t>ESP32</a:t>
            </a:r>
            <a:r>
              <a:rPr lang="ja-JP" altLang="en-US" sz="3600" dirty="0"/>
              <a:t>：</a:t>
            </a:r>
            <a:r>
              <a:rPr lang="en-US" altLang="ja-JP" sz="3600" dirty="0"/>
              <a:t>PWM</a:t>
            </a:r>
            <a:r>
              <a:rPr lang="ja-JP" altLang="en-US" sz="3600" dirty="0"/>
              <a:t>の設定２</a:t>
            </a:r>
            <a:endParaRPr kumimoji="1" lang="ja-JP" altLang="en-US" sz="3600" dirty="0"/>
          </a:p>
        </p:txBody>
      </p:sp>
      <p:sp>
        <p:nvSpPr>
          <p:cNvPr id="6" name="テキスト ボックス 5">
            <a:extLst>
              <a:ext uri="{FF2B5EF4-FFF2-40B4-BE49-F238E27FC236}">
                <a16:creationId xmlns:a16="http://schemas.microsoft.com/office/drawing/2014/main" id="{58ABBE75-609A-EE54-ED47-D3B1F79D0A61}"/>
              </a:ext>
            </a:extLst>
          </p:cNvPr>
          <p:cNvSpPr txBox="1"/>
          <p:nvPr/>
        </p:nvSpPr>
        <p:spPr>
          <a:xfrm>
            <a:off x="839640" y="774677"/>
            <a:ext cx="7606762" cy="461665"/>
          </a:xfrm>
          <a:prstGeom prst="rect">
            <a:avLst/>
          </a:prstGeom>
          <a:solidFill>
            <a:schemeClr val="accent6">
              <a:lumMod val="20000"/>
              <a:lumOff val="80000"/>
            </a:schemeClr>
          </a:solidFill>
        </p:spPr>
        <p:txBody>
          <a:bodyPr wrap="none" rtlCol="0">
            <a:spAutoFit/>
          </a:bodyPr>
          <a:lstStyle/>
          <a:p>
            <a:r>
              <a:rPr kumimoji="1" lang="en-US" altLang="ja-JP" sz="2400" dirty="0"/>
              <a:t>ESP32</a:t>
            </a:r>
            <a:r>
              <a:rPr kumimoji="1" lang="ja-JP" altLang="en-US" sz="2400" dirty="0"/>
              <a:t>では</a:t>
            </a:r>
            <a:r>
              <a:rPr kumimoji="1" lang="en-US" altLang="ja-JP" sz="2400" dirty="0"/>
              <a:t>PWM</a:t>
            </a:r>
            <a:r>
              <a:rPr kumimoji="1" lang="ja-JP" altLang="en-US" sz="2400" dirty="0"/>
              <a:t>を利用するとき，特有の設定が必要です</a:t>
            </a:r>
          </a:p>
        </p:txBody>
      </p:sp>
      <p:sp>
        <p:nvSpPr>
          <p:cNvPr id="11" name="スライド番号プレースホルダー 10">
            <a:extLst>
              <a:ext uri="{FF2B5EF4-FFF2-40B4-BE49-F238E27FC236}">
                <a16:creationId xmlns:a16="http://schemas.microsoft.com/office/drawing/2014/main" id="{B1111B20-0423-4375-F043-6A514A1A7130}"/>
              </a:ext>
            </a:extLst>
          </p:cNvPr>
          <p:cNvSpPr>
            <a:spLocks noGrp="1"/>
          </p:cNvSpPr>
          <p:nvPr>
            <p:ph type="sldNum" sz="quarter" idx="12"/>
          </p:nvPr>
        </p:nvSpPr>
        <p:spPr/>
        <p:txBody>
          <a:bodyPr/>
          <a:lstStyle/>
          <a:p>
            <a:fld id="{1DCDAAC1-7D4F-441D-807A-83CCC1492F48}" type="slidenum">
              <a:rPr kumimoji="1" lang="ja-JP" altLang="en-US" smtClean="0"/>
              <a:t>39</a:t>
            </a:fld>
            <a:endParaRPr kumimoji="1" lang="ja-JP" altLang="en-US" dirty="0"/>
          </a:p>
        </p:txBody>
      </p:sp>
      <p:sp>
        <p:nvSpPr>
          <p:cNvPr id="18" name="テキスト ボックス 17">
            <a:extLst>
              <a:ext uri="{FF2B5EF4-FFF2-40B4-BE49-F238E27FC236}">
                <a16:creationId xmlns:a16="http://schemas.microsoft.com/office/drawing/2014/main" id="{102D4AAF-B17E-19B0-11EC-9965AF6798BA}"/>
              </a:ext>
            </a:extLst>
          </p:cNvPr>
          <p:cNvSpPr txBox="1"/>
          <p:nvPr/>
        </p:nvSpPr>
        <p:spPr>
          <a:xfrm>
            <a:off x="278471" y="3218519"/>
            <a:ext cx="8368381" cy="830997"/>
          </a:xfrm>
          <a:prstGeom prst="rect">
            <a:avLst/>
          </a:prstGeom>
          <a:noFill/>
        </p:spPr>
        <p:txBody>
          <a:bodyPr wrap="square" rtlCol="0">
            <a:spAutoFit/>
          </a:bodyPr>
          <a:lstStyle/>
          <a:p>
            <a:r>
              <a:rPr kumimoji="1" lang="en-US" altLang="ja-JP" sz="2400" dirty="0">
                <a:solidFill>
                  <a:srgbClr val="00B050"/>
                </a:solidFill>
              </a:rPr>
              <a:t>ledcSetup</a:t>
            </a:r>
            <a:r>
              <a:rPr kumimoji="1" lang="en-US" altLang="ja-JP" sz="2400" dirty="0"/>
              <a:t>(</a:t>
            </a:r>
            <a:r>
              <a:rPr kumimoji="1" lang="en-US" altLang="ja-JP" sz="2400" dirty="0">
                <a:solidFill>
                  <a:srgbClr val="7030A0"/>
                </a:solidFill>
              </a:rPr>
              <a:t>unint8_t</a:t>
            </a:r>
            <a:r>
              <a:rPr kumimoji="1" lang="ja-JP" altLang="en-US" sz="2400" dirty="0">
                <a:solidFill>
                  <a:srgbClr val="002060"/>
                </a:solidFill>
              </a:rPr>
              <a:t> </a:t>
            </a:r>
            <a:r>
              <a:rPr kumimoji="1" lang="fr-FR" altLang="ja-JP" sz="2400" dirty="0">
                <a:solidFill>
                  <a:srgbClr val="002060"/>
                </a:solidFill>
              </a:rPr>
              <a:t>channel, </a:t>
            </a:r>
            <a:r>
              <a:rPr kumimoji="1" lang="fr-FR" altLang="ja-JP" sz="2400" dirty="0">
                <a:solidFill>
                  <a:srgbClr val="7030A0"/>
                </a:solidFill>
              </a:rPr>
              <a:t>double</a:t>
            </a:r>
            <a:r>
              <a:rPr kumimoji="1" lang="fr-FR" altLang="ja-JP" sz="2400" dirty="0">
                <a:solidFill>
                  <a:srgbClr val="002060"/>
                </a:solidFill>
              </a:rPr>
              <a:t> freq, </a:t>
            </a:r>
            <a:r>
              <a:rPr kumimoji="1" lang="fr-FR" altLang="ja-JP" sz="2400" dirty="0">
                <a:solidFill>
                  <a:srgbClr val="7030A0"/>
                </a:solidFill>
              </a:rPr>
              <a:t>uint8_t</a:t>
            </a:r>
            <a:r>
              <a:rPr kumimoji="1" lang="fr-FR" altLang="ja-JP" sz="2400" dirty="0">
                <a:solidFill>
                  <a:srgbClr val="002060"/>
                </a:solidFill>
              </a:rPr>
              <a:t> resolution_bits</a:t>
            </a:r>
            <a:r>
              <a:rPr kumimoji="1" lang="fr-FR" altLang="ja-JP" sz="2400" dirty="0"/>
              <a:t>);</a:t>
            </a:r>
          </a:p>
          <a:p>
            <a:r>
              <a:rPr kumimoji="1" lang="en-US" altLang="ja-JP" sz="2400" dirty="0">
                <a:solidFill>
                  <a:srgbClr val="00B050"/>
                </a:solidFill>
              </a:rPr>
              <a:t>ledcWrite</a:t>
            </a:r>
            <a:r>
              <a:rPr kumimoji="1" lang="en-US" altLang="ja-JP" sz="2400" dirty="0"/>
              <a:t>(</a:t>
            </a:r>
            <a:r>
              <a:rPr kumimoji="1" lang="en-US" altLang="ja-JP" sz="2400" dirty="0">
                <a:solidFill>
                  <a:srgbClr val="7030A0"/>
                </a:solidFill>
              </a:rPr>
              <a:t>unint8_t</a:t>
            </a:r>
            <a:r>
              <a:rPr kumimoji="1" lang="ja-JP" altLang="en-US" sz="2400" dirty="0">
                <a:solidFill>
                  <a:srgbClr val="002060"/>
                </a:solidFill>
              </a:rPr>
              <a:t> </a:t>
            </a:r>
            <a:r>
              <a:rPr kumimoji="1" lang="fr-FR" altLang="ja-JP" sz="2400" dirty="0">
                <a:solidFill>
                  <a:srgbClr val="002060"/>
                </a:solidFill>
              </a:rPr>
              <a:t>channel, </a:t>
            </a:r>
            <a:r>
              <a:rPr kumimoji="1" lang="en-US" altLang="ja-JP" sz="2400" dirty="0">
                <a:solidFill>
                  <a:srgbClr val="7030A0"/>
                </a:solidFill>
              </a:rPr>
              <a:t>unint32_t</a:t>
            </a:r>
            <a:r>
              <a:rPr kumimoji="1" lang="ja-JP" altLang="en-US" sz="2400" dirty="0">
                <a:solidFill>
                  <a:srgbClr val="002060"/>
                </a:solidFill>
              </a:rPr>
              <a:t> </a:t>
            </a:r>
            <a:r>
              <a:rPr kumimoji="1" lang="fr-FR" altLang="ja-JP" sz="2400" dirty="0">
                <a:solidFill>
                  <a:srgbClr val="002060"/>
                </a:solidFill>
              </a:rPr>
              <a:t>duty</a:t>
            </a:r>
            <a:r>
              <a:rPr kumimoji="1" lang="fr-FR" altLang="ja-JP" sz="2400" dirty="0"/>
              <a:t>);</a:t>
            </a:r>
            <a:endParaRPr kumimoji="1" lang="en-US" altLang="ja-JP" sz="2400" dirty="0"/>
          </a:p>
        </p:txBody>
      </p:sp>
      <p:sp>
        <p:nvSpPr>
          <p:cNvPr id="19" name="四角形: 角を丸くする 18">
            <a:extLst>
              <a:ext uri="{FF2B5EF4-FFF2-40B4-BE49-F238E27FC236}">
                <a16:creationId xmlns:a16="http://schemas.microsoft.com/office/drawing/2014/main" id="{115A0877-1293-1BEB-378A-45DC6B6BEF49}"/>
              </a:ext>
            </a:extLst>
          </p:cNvPr>
          <p:cNvSpPr/>
          <p:nvPr/>
        </p:nvSpPr>
        <p:spPr>
          <a:xfrm>
            <a:off x="1172759" y="2435812"/>
            <a:ext cx="2207062" cy="472608"/>
          </a:xfrm>
          <a:prstGeom prst="roundRect">
            <a:avLst>
              <a:gd name="adj" fmla="val 5396"/>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5911D059-F7DD-8746-220B-FF342A320B55}"/>
              </a:ext>
            </a:extLst>
          </p:cNvPr>
          <p:cNvGrpSpPr/>
          <p:nvPr/>
        </p:nvGrpSpPr>
        <p:grpSpPr>
          <a:xfrm>
            <a:off x="238720" y="4708177"/>
            <a:ext cx="3461103" cy="2028770"/>
            <a:chOff x="5940348" y="4691591"/>
            <a:chExt cx="3461103" cy="2028770"/>
          </a:xfrm>
        </p:grpSpPr>
        <p:sp>
          <p:nvSpPr>
            <p:cNvPr id="30" name="テキスト ボックス 29">
              <a:extLst>
                <a:ext uri="{FF2B5EF4-FFF2-40B4-BE49-F238E27FC236}">
                  <a16:creationId xmlns:a16="http://schemas.microsoft.com/office/drawing/2014/main" id="{8C4BD552-556D-22B0-33EB-8BE5CB29B6DA}"/>
                </a:ext>
              </a:extLst>
            </p:cNvPr>
            <p:cNvSpPr txBox="1"/>
            <p:nvPr/>
          </p:nvSpPr>
          <p:spPr>
            <a:xfrm>
              <a:off x="6021275" y="4966035"/>
              <a:ext cx="2648482" cy="1754326"/>
            </a:xfrm>
            <a:prstGeom prst="rect">
              <a:avLst/>
            </a:prstGeom>
            <a:noFill/>
          </p:spPr>
          <p:txBody>
            <a:bodyPr wrap="none" rtlCol="0">
              <a:spAutoFit/>
            </a:bodyPr>
            <a:lstStyle/>
            <a:p>
              <a:r>
                <a:rPr kumimoji="1" lang="en-US" altLang="ja-JP" dirty="0"/>
                <a:t>PWM</a:t>
              </a:r>
              <a:r>
                <a:rPr kumimoji="1" lang="ja-JP" altLang="en-US" dirty="0"/>
                <a:t>の分解能（ビット数）</a:t>
              </a:r>
              <a:endParaRPr kumimoji="1" lang="en-US" altLang="ja-JP" dirty="0"/>
            </a:p>
            <a:p>
              <a:r>
                <a:rPr kumimoji="1" lang="ja-JP" altLang="en-US" dirty="0"/>
                <a:t>分解能は，</a:t>
              </a:r>
              <a:endParaRPr kumimoji="1" lang="en-US" altLang="ja-JP" dirty="0"/>
            </a:p>
            <a:p>
              <a:r>
                <a:rPr kumimoji="1" lang="ja-JP" altLang="en-US" dirty="0"/>
                <a:t>元の数を何分割するか？</a:t>
              </a:r>
              <a:endParaRPr kumimoji="1" lang="en-US" altLang="ja-JP" dirty="0"/>
            </a:p>
            <a:p>
              <a:r>
                <a:rPr kumimoji="1" lang="ja-JP" altLang="en-US" dirty="0"/>
                <a:t>今回は ８</a:t>
              </a:r>
              <a:r>
                <a:rPr kumimoji="1" lang="en-US" altLang="ja-JP" dirty="0"/>
                <a:t>bit </a:t>
              </a:r>
              <a:r>
                <a:rPr kumimoji="1" lang="ja-JP" altLang="en-US" dirty="0"/>
                <a:t>→２</a:t>
              </a:r>
              <a:r>
                <a:rPr kumimoji="1" lang="ja-JP" altLang="en-US" baseline="30000" dirty="0"/>
                <a:t>８</a:t>
              </a:r>
              <a:r>
                <a:rPr kumimoji="1" lang="ja-JP" altLang="en-US" dirty="0"/>
                <a:t>＝２５６</a:t>
              </a:r>
              <a:endParaRPr kumimoji="1" lang="en-US" altLang="ja-JP" dirty="0"/>
            </a:p>
            <a:p>
              <a:r>
                <a:rPr kumimoji="1" lang="ja-JP" altLang="en-US" dirty="0"/>
                <a:t>つまり，０　→　　　０％</a:t>
              </a:r>
              <a:endParaRPr kumimoji="1" lang="en-US" altLang="ja-JP" dirty="0"/>
            </a:p>
            <a:p>
              <a:r>
                <a:rPr kumimoji="1" lang="ja-JP" altLang="en-US" dirty="0"/>
                <a:t>　　　２５５　→　１００％</a:t>
              </a:r>
            </a:p>
          </p:txBody>
        </p:sp>
        <p:sp>
          <p:nvSpPr>
            <p:cNvPr id="31" name="テキスト ボックス 30">
              <a:extLst>
                <a:ext uri="{FF2B5EF4-FFF2-40B4-BE49-F238E27FC236}">
                  <a16:creationId xmlns:a16="http://schemas.microsoft.com/office/drawing/2014/main" id="{03F33FAF-3579-613D-A4C7-9056F67BF0AA}"/>
                </a:ext>
              </a:extLst>
            </p:cNvPr>
            <p:cNvSpPr txBox="1"/>
            <p:nvPr/>
          </p:nvSpPr>
          <p:spPr>
            <a:xfrm>
              <a:off x="6021274" y="4691591"/>
              <a:ext cx="3380177" cy="461665"/>
            </a:xfrm>
            <a:prstGeom prst="rect">
              <a:avLst/>
            </a:prstGeom>
            <a:noFill/>
          </p:spPr>
          <p:txBody>
            <a:bodyPr wrap="square" rtlCol="0">
              <a:spAutoFit/>
            </a:bodyPr>
            <a:lstStyle/>
            <a:p>
              <a:r>
                <a:rPr kumimoji="1" lang="fr-FR" altLang="ja-JP" sz="2400" dirty="0">
                  <a:solidFill>
                    <a:srgbClr val="002060"/>
                  </a:solidFill>
                </a:rPr>
                <a:t>resolution_bits</a:t>
              </a:r>
              <a:endParaRPr kumimoji="1" lang="en-US" altLang="ja-JP" sz="2400" dirty="0">
                <a:solidFill>
                  <a:srgbClr val="002060"/>
                </a:solidFill>
              </a:endParaRPr>
            </a:p>
          </p:txBody>
        </p:sp>
        <p:sp>
          <p:nvSpPr>
            <p:cNvPr id="32" name="四角形: 角を丸くする 31">
              <a:extLst>
                <a:ext uri="{FF2B5EF4-FFF2-40B4-BE49-F238E27FC236}">
                  <a16:creationId xmlns:a16="http://schemas.microsoft.com/office/drawing/2014/main" id="{ED9C315D-4A12-AD16-AC26-DAE522860F95}"/>
                </a:ext>
              </a:extLst>
            </p:cNvPr>
            <p:cNvSpPr/>
            <p:nvPr/>
          </p:nvSpPr>
          <p:spPr>
            <a:xfrm>
              <a:off x="5940348" y="4691591"/>
              <a:ext cx="2744928" cy="2028770"/>
            </a:xfrm>
            <a:prstGeom prst="roundRect">
              <a:avLst>
                <a:gd name="adj" fmla="val 576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 name="テキスト ボックス 2">
            <a:extLst>
              <a:ext uri="{FF2B5EF4-FFF2-40B4-BE49-F238E27FC236}">
                <a16:creationId xmlns:a16="http://schemas.microsoft.com/office/drawing/2014/main" id="{511179E7-EE3A-ED4D-1312-958687CD9B95}"/>
              </a:ext>
            </a:extLst>
          </p:cNvPr>
          <p:cNvSpPr txBox="1"/>
          <p:nvPr/>
        </p:nvSpPr>
        <p:spPr>
          <a:xfrm>
            <a:off x="458724" y="4017708"/>
            <a:ext cx="3279609" cy="646331"/>
          </a:xfrm>
          <a:prstGeom prst="rect">
            <a:avLst/>
          </a:prstGeom>
          <a:noFill/>
        </p:spPr>
        <p:txBody>
          <a:bodyPr wrap="square" rtlCol="0">
            <a:spAutoFit/>
          </a:bodyPr>
          <a:lstStyle/>
          <a:p>
            <a:r>
              <a:rPr kumimoji="1" lang="en-US" altLang="ja-JP" dirty="0">
                <a:solidFill>
                  <a:srgbClr val="00B050"/>
                </a:solidFill>
              </a:rPr>
              <a:t>Write </a:t>
            </a:r>
            <a:r>
              <a:rPr kumimoji="1" lang="ja-JP" altLang="en-US" dirty="0"/>
              <a:t>は書き込み</a:t>
            </a:r>
            <a:endParaRPr kumimoji="1" lang="en-US" altLang="ja-JP" dirty="0"/>
          </a:p>
          <a:p>
            <a:r>
              <a:rPr kumimoji="1" lang="ja-JP" altLang="en-US" dirty="0"/>
              <a:t>：出力値を書き込みますの意味</a:t>
            </a:r>
            <a:endParaRPr kumimoji="1" lang="en-US" altLang="ja-JP" dirty="0"/>
          </a:p>
        </p:txBody>
      </p:sp>
      <p:cxnSp>
        <p:nvCxnSpPr>
          <p:cNvPr id="9" name="直線コネクタ 8">
            <a:extLst>
              <a:ext uri="{FF2B5EF4-FFF2-40B4-BE49-F238E27FC236}">
                <a16:creationId xmlns:a16="http://schemas.microsoft.com/office/drawing/2014/main" id="{BF67ADA6-0586-CE6E-6D16-8BC802C1773C}"/>
              </a:ext>
            </a:extLst>
          </p:cNvPr>
          <p:cNvCxnSpPr/>
          <p:nvPr/>
        </p:nvCxnSpPr>
        <p:spPr>
          <a:xfrm>
            <a:off x="3490288" y="6221938"/>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CD7F9C82-8EF6-7DF5-DDF8-73272A4639DE}"/>
              </a:ext>
            </a:extLst>
          </p:cNvPr>
          <p:cNvCxnSpPr>
            <a:cxnSpLocks/>
          </p:cNvCxnSpPr>
          <p:nvPr/>
        </p:nvCxnSpPr>
        <p:spPr>
          <a:xfrm flipV="1">
            <a:off x="3499166" y="5146260"/>
            <a:ext cx="0" cy="1080000"/>
          </a:xfrm>
          <a:prstGeom prst="line">
            <a:avLst/>
          </a:prstGeom>
          <a:ln w="19050"/>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11D3E65C-6ADC-22A1-06BA-6BFD776E5DE2}"/>
              </a:ext>
            </a:extLst>
          </p:cNvPr>
          <p:cNvSpPr txBox="1"/>
          <p:nvPr/>
        </p:nvSpPr>
        <p:spPr>
          <a:xfrm>
            <a:off x="3206359" y="6033964"/>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13" name="テキスト ボックス 12">
            <a:extLst>
              <a:ext uri="{FF2B5EF4-FFF2-40B4-BE49-F238E27FC236}">
                <a16:creationId xmlns:a16="http://schemas.microsoft.com/office/drawing/2014/main" id="{C2B1EED2-586B-3D1D-074F-CFFEAE964A9B}"/>
              </a:ext>
            </a:extLst>
          </p:cNvPr>
          <p:cNvSpPr txBox="1"/>
          <p:nvPr/>
        </p:nvSpPr>
        <p:spPr>
          <a:xfrm>
            <a:off x="3206359" y="5130656"/>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14" name="直線コネクタ 13">
            <a:extLst>
              <a:ext uri="{FF2B5EF4-FFF2-40B4-BE49-F238E27FC236}">
                <a16:creationId xmlns:a16="http://schemas.microsoft.com/office/drawing/2014/main" id="{6B29D467-DC00-07CF-9D0D-0E55B66045C0}"/>
              </a:ext>
            </a:extLst>
          </p:cNvPr>
          <p:cNvCxnSpPr>
            <a:cxnSpLocks/>
          </p:cNvCxnSpPr>
          <p:nvPr/>
        </p:nvCxnSpPr>
        <p:spPr>
          <a:xfrm>
            <a:off x="4363250" y="6211568"/>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B74C191-D7FD-DAEB-AB31-08F233460F7D}"/>
              </a:ext>
            </a:extLst>
          </p:cNvPr>
          <p:cNvCxnSpPr>
            <a:cxnSpLocks/>
          </p:cNvCxnSpPr>
          <p:nvPr/>
        </p:nvCxnSpPr>
        <p:spPr>
          <a:xfrm>
            <a:off x="4368858" y="5318630"/>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EF3B5F8-C15F-AF89-530C-78516A8BEB11}"/>
              </a:ext>
            </a:extLst>
          </p:cNvPr>
          <p:cNvCxnSpPr>
            <a:cxnSpLocks/>
          </p:cNvCxnSpPr>
          <p:nvPr/>
        </p:nvCxnSpPr>
        <p:spPr>
          <a:xfrm>
            <a:off x="3487330" y="5329352"/>
            <a:ext cx="8963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40E7019-DEAE-42E8-A7E8-B7C36463CE58}"/>
              </a:ext>
            </a:extLst>
          </p:cNvPr>
          <p:cNvCxnSpPr>
            <a:cxnSpLocks/>
          </p:cNvCxnSpPr>
          <p:nvPr/>
        </p:nvCxnSpPr>
        <p:spPr>
          <a:xfrm>
            <a:off x="4755190" y="5311119"/>
            <a:ext cx="946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BF98641-9483-283A-2669-99702E75E0DA}"/>
              </a:ext>
            </a:extLst>
          </p:cNvPr>
          <p:cNvCxnSpPr>
            <a:cxnSpLocks/>
          </p:cNvCxnSpPr>
          <p:nvPr/>
        </p:nvCxnSpPr>
        <p:spPr>
          <a:xfrm>
            <a:off x="4752083" y="5320111"/>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A4C1D-C94E-E524-098B-F577127EE110}"/>
              </a:ext>
            </a:extLst>
          </p:cNvPr>
          <p:cNvCxnSpPr>
            <a:cxnSpLocks/>
          </p:cNvCxnSpPr>
          <p:nvPr/>
        </p:nvCxnSpPr>
        <p:spPr>
          <a:xfrm>
            <a:off x="5703470" y="5321592"/>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72A742D-1E8C-3B33-DA3F-9175A6B0EADB}"/>
              </a:ext>
            </a:extLst>
          </p:cNvPr>
          <p:cNvCxnSpPr>
            <a:cxnSpLocks/>
          </p:cNvCxnSpPr>
          <p:nvPr/>
        </p:nvCxnSpPr>
        <p:spPr>
          <a:xfrm>
            <a:off x="3508045" y="532898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41C1D3C-5716-1C96-1037-29F35F461FA3}"/>
              </a:ext>
            </a:extLst>
          </p:cNvPr>
          <p:cNvCxnSpPr>
            <a:cxnSpLocks/>
          </p:cNvCxnSpPr>
          <p:nvPr/>
        </p:nvCxnSpPr>
        <p:spPr>
          <a:xfrm>
            <a:off x="3499167" y="6736947"/>
            <a:ext cx="1233205"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664C1B7-5FDF-A244-C4E5-9A41A2C97E24}"/>
              </a:ext>
            </a:extLst>
          </p:cNvPr>
          <p:cNvCxnSpPr>
            <a:cxnSpLocks/>
          </p:cNvCxnSpPr>
          <p:nvPr/>
        </p:nvCxnSpPr>
        <p:spPr>
          <a:xfrm>
            <a:off x="3501463" y="6451778"/>
            <a:ext cx="873439"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C65739A-7253-1473-E934-1E110D4B1DB0}"/>
              </a:ext>
            </a:extLst>
          </p:cNvPr>
          <p:cNvSpPr txBox="1"/>
          <p:nvPr/>
        </p:nvSpPr>
        <p:spPr>
          <a:xfrm>
            <a:off x="3678098" y="6183771"/>
            <a:ext cx="497252" cy="338554"/>
          </a:xfrm>
          <a:prstGeom prst="rect">
            <a:avLst/>
          </a:prstGeom>
          <a:noFill/>
        </p:spPr>
        <p:txBody>
          <a:bodyPr wrap="none" rtlCol="0">
            <a:spAutoFit/>
          </a:bodyPr>
          <a:lstStyle/>
          <a:p>
            <a:r>
              <a:rPr kumimoji="1" lang="en-US" altLang="ja-JP" sz="1600" dirty="0">
                <a:solidFill>
                  <a:srgbClr val="0070C0"/>
                </a:solidFill>
              </a:rPr>
              <a:t>200</a:t>
            </a:r>
          </a:p>
        </p:txBody>
      </p:sp>
      <p:cxnSp>
        <p:nvCxnSpPr>
          <p:cNvPr id="27" name="直線コネクタ 26">
            <a:extLst>
              <a:ext uri="{FF2B5EF4-FFF2-40B4-BE49-F238E27FC236}">
                <a16:creationId xmlns:a16="http://schemas.microsoft.com/office/drawing/2014/main" id="{0B8F2B9B-4752-A09F-6837-B6FF2FE300AB}"/>
              </a:ext>
            </a:extLst>
          </p:cNvPr>
          <p:cNvCxnSpPr>
            <a:cxnSpLocks/>
          </p:cNvCxnSpPr>
          <p:nvPr/>
        </p:nvCxnSpPr>
        <p:spPr>
          <a:xfrm>
            <a:off x="5705969" y="6209358"/>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530A3EE-1DE5-1F74-DF5B-37C9C436A6AA}"/>
              </a:ext>
            </a:extLst>
          </p:cNvPr>
          <p:cNvSpPr txBox="1"/>
          <p:nvPr/>
        </p:nvSpPr>
        <p:spPr>
          <a:xfrm>
            <a:off x="5099244" y="4044498"/>
            <a:ext cx="2800767" cy="1015663"/>
          </a:xfrm>
          <a:prstGeom prst="rect">
            <a:avLst/>
          </a:prstGeom>
          <a:solidFill>
            <a:schemeClr val="accent6">
              <a:lumMod val="40000"/>
              <a:lumOff val="60000"/>
            </a:schemeClr>
          </a:solidFill>
        </p:spPr>
        <p:txBody>
          <a:bodyPr wrap="none" rtlCol="0">
            <a:spAutoFit/>
          </a:bodyPr>
          <a:lstStyle/>
          <a:p>
            <a:r>
              <a:rPr kumimoji="1" lang="ja-JP" altLang="en-US" sz="2000" dirty="0"/>
              <a:t>１周期に対する</a:t>
            </a:r>
            <a:endParaRPr kumimoji="1" lang="en-US" altLang="ja-JP" sz="2000" dirty="0"/>
          </a:p>
          <a:p>
            <a:r>
              <a:rPr kumimoji="1" lang="en-US" altLang="ja-JP" sz="2000" dirty="0"/>
              <a:t>ON</a:t>
            </a:r>
            <a:r>
              <a:rPr kumimoji="1" lang="ja-JP" altLang="en-US" sz="2000" dirty="0"/>
              <a:t>の周期の割合（</a:t>
            </a:r>
            <a:r>
              <a:rPr kumimoji="1" lang="en-US" altLang="ja-JP" sz="2000" dirty="0"/>
              <a:t>%</a:t>
            </a:r>
            <a:r>
              <a:rPr kumimoji="1" lang="ja-JP" altLang="en-US" sz="2000" dirty="0"/>
              <a:t>）を</a:t>
            </a:r>
            <a:endParaRPr kumimoji="1" lang="en-US" altLang="ja-JP" sz="2000" dirty="0"/>
          </a:p>
          <a:p>
            <a:r>
              <a:rPr kumimoji="1" lang="en-US" altLang="ja-JP" sz="2000" b="1" dirty="0">
                <a:solidFill>
                  <a:srgbClr val="002060"/>
                </a:solidFill>
              </a:rPr>
              <a:t>duty(</a:t>
            </a:r>
            <a:r>
              <a:rPr kumimoji="1" lang="ja-JP" altLang="en-US" sz="2000" b="1" dirty="0">
                <a:solidFill>
                  <a:srgbClr val="002060"/>
                </a:solidFill>
              </a:rPr>
              <a:t>デューティ比</a:t>
            </a:r>
            <a:r>
              <a:rPr kumimoji="1" lang="en-US" altLang="ja-JP" sz="2000" b="1" dirty="0">
                <a:solidFill>
                  <a:srgbClr val="002060"/>
                </a:solidFill>
              </a:rPr>
              <a:t>)</a:t>
            </a:r>
            <a:r>
              <a:rPr kumimoji="1" lang="ja-JP" altLang="en-US" sz="2000" dirty="0"/>
              <a:t>と言う</a:t>
            </a:r>
            <a:endParaRPr kumimoji="1" lang="en-US" altLang="ja-JP" sz="2000" dirty="0"/>
          </a:p>
        </p:txBody>
      </p:sp>
      <p:sp>
        <p:nvSpPr>
          <p:cNvPr id="34" name="テキスト ボックス 33">
            <a:extLst>
              <a:ext uri="{FF2B5EF4-FFF2-40B4-BE49-F238E27FC236}">
                <a16:creationId xmlns:a16="http://schemas.microsoft.com/office/drawing/2014/main" id="{C7A327DE-5B6E-DCCF-60F0-14D4A6B3C5AA}"/>
              </a:ext>
            </a:extLst>
          </p:cNvPr>
          <p:cNvSpPr txBox="1"/>
          <p:nvPr/>
        </p:nvSpPr>
        <p:spPr>
          <a:xfrm>
            <a:off x="5741246" y="5294385"/>
            <a:ext cx="1516762" cy="369332"/>
          </a:xfrm>
          <a:prstGeom prst="rect">
            <a:avLst/>
          </a:prstGeom>
          <a:noFill/>
        </p:spPr>
        <p:txBody>
          <a:bodyPr wrap="none" rtlCol="0">
            <a:spAutoFit/>
          </a:bodyPr>
          <a:lstStyle/>
          <a:p>
            <a:r>
              <a:rPr kumimoji="1" lang="ja-JP" altLang="en-US" dirty="0"/>
              <a:t>デューティ比：</a:t>
            </a:r>
          </a:p>
        </p:txBody>
      </p:sp>
      <p:sp>
        <p:nvSpPr>
          <p:cNvPr id="36" name="テキスト ボックス 35">
            <a:extLst>
              <a:ext uri="{FF2B5EF4-FFF2-40B4-BE49-F238E27FC236}">
                <a16:creationId xmlns:a16="http://schemas.microsoft.com/office/drawing/2014/main" id="{2367C552-3C09-08FC-61EF-5F09E9DF25EC}"/>
              </a:ext>
            </a:extLst>
          </p:cNvPr>
          <p:cNvSpPr txBox="1"/>
          <p:nvPr/>
        </p:nvSpPr>
        <p:spPr>
          <a:xfrm>
            <a:off x="3841788" y="6466546"/>
            <a:ext cx="497252" cy="338554"/>
          </a:xfrm>
          <a:prstGeom prst="rect">
            <a:avLst/>
          </a:prstGeom>
          <a:noFill/>
        </p:spPr>
        <p:txBody>
          <a:bodyPr wrap="none" rtlCol="0">
            <a:spAutoFit/>
          </a:bodyPr>
          <a:lstStyle/>
          <a:p>
            <a:r>
              <a:rPr kumimoji="1" lang="en-US" altLang="ja-JP" sz="1600" dirty="0">
                <a:solidFill>
                  <a:srgbClr val="0070C0"/>
                </a:solidFill>
              </a:rPr>
              <a:t>255</a:t>
            </a:r>
          </a:p>
        </p:txBody>
      </p:sp>
      <p:cxnSp>
        <p:nvCxnSpPr>
          <p:cNvPr id="38" name="直線コネクタ 37">
            <a:extLst>
              <a:ext uri="{FF2B5EF4-FFF2-40B4-BE49-F238E27FC236}">
                <a16:creationId xmlns:a16="http://schemas.microsoft.com/office/drawing/2014/main" id="{EAE90819-ECAD-9A38-66F9-CD5FE993E90A}"/>
              </a:ext>
            </a:extLst>
          </p:cNvPr>
          <p:cNvCxnSpPr/>
          <p:nvPr/>
        </p:nvCxnSpPr>
        <p:spPr>
          <a:xfrm>
            <a:off x="7194898" y="5499988"/>
            <a:ext cx="7583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51F6A16-093E-18EE-4F47-E51D131E39C5}"/>
              </a:ext>
            </a:extLst>
          </p:cNvPr>
          <p:cNvSpPr txBox="1"/>
          <p:nvPr/>
        </p:nvSpPr>
        <p:spPr>
          <a:xfrm>
            <a:off x="7286990" y="5511655"/>
            <a:ext cx="574196" cy="400110"/>
          </a:xfrm>
          <a:prstGeom prst="rect">
            <a:avLst/>
          </a:prstGeom>
          <a:noFill/>
        </p:spPr>
        <p:txBody>
          <a:bodyPr wrap="none" rtlCol="0">
            <a:spAutoFit/>
          </a:bodyPr>
          <a:lstStyle/>
          <a:p>
            <a:r>
              <a:rPr kumimoji="1" lang="en-US" altLang="ja-JP" sz="2000" dirty="0">
                <a:solidFill>
                  <a:srgbClr val="0070C0"/>
                </a:solidFill>
              </a:rPr>
              <a:t>255</a:t>
            </a:r>
          </a:p>
        </p:txBody>
      </p:sp>
      <p:sp>
        <p:nvSpPr>
          <p:cNvPr id="40" name="テキスト ボックス 39">
            <a:extLst>
              <a:ext uri="{FF2B5EF4-FFF2-40B4-BE49-F238E27FC236}">
                <a16:creationId xmlns:a16="http://schemas.microsoft.com/office/drawing/2014/main" id="{09496780-8F55-CB0D-0DFD-CC83360CABA0}"/>
              </a:ext>
            </a:extLst>
          </p:cNvPr>
          <p:cNvSpPr txBox="1"/>
          <p:nvPr/>
        </p:nvSpPr>
        <p:spPr>
          <a:xfrm>
            <a:off x="7272194" y="5119626"/>
            <a:ext cx="574196" cy="400110"/>
          </a:xfrm>
          <a:prstGeom prst="rect">
            <a:avLst/>
          </a:prstGeom>
          <a:noFill/>
        </p:spPr>
        <p:txBody>
          <a:bodyPr wrap="none" rtlCol="0">
            <a:spAutoFit/>
          </a:bodyPr>
          <a:lstStyle/>
          <a:p>
            <a:r>
              <a:rPr kumimoji="1" lang="en-US" altLang="ja-JP" sz="2000" dirty="0">
                <a:solidFill>
                  <a:srgbClr val="0070C0"/>
                </a:solidFill>
              </a:rPr>
              <a:t>200</a:t>
            </a:r>
          </a:p>
        </p:txBody>
      </p:sp>
      <p:sp>
        <p:nvSpPr>
          <p:cNvPr id="41" name="テキスト ボックス 40">
            <a:extLst>
              <a:ext uri="{FF2B5EF4-FFF2-40B4-BE49-F238E27FC236}">
                <a16:creationId xmlns:a16="http://schemas.microsoft.com/office/drawing/2014/main" id="{5E3EC2C0-65E2-DA8D-9679-4929D4E5BB08}"/>
              </a:ext>
            </a:extLst>
          </p:cNvPr>
          <p:cNvSpPr txBox="1"/>
          <p:nvPr/>
        </p:nvSpPr>
        <p:spPr>
          <a:xfrm>
            <a:off x="7900011" y="5248218"/>
            <a:ext cx="1095172" cy="461665"/>
          </a:xfrm>
          <a:prstGeom prst="rect">
            <a:avLst/>
          </a:prstGeom>
          <a:noFill/>
        </p:spPr>
        <p:txBody>
          <a:bodyPr wrap="none" rtlCol="0">
            <a:spAutoFit/>
          </a:bodyPr>
          <a:lstStyle/>
          <a:p>
            <a:r>
              <a:rPr kumimoji="1" lang="ja-JP" altLang="en-US" sz="2400" dirty="0"/>
              <a:t>≒ </a:t>
            </a:r>
            <a:r>
              <a:rPr kumimoji="1" lang="en-US" altLang="ja-JP" sz="2400" dirty="0">
                <a:solidFill>
                  <a:srgbClr val="0070C0"/>
                </a:solidFill>
              </a:rPr>
              <a:t>0.78</a:t>
            </a:r>
            <a:r>
              <a:rPr kumimoji="1" lang="ja-JP" altLang="en-US" sz="2400" dirty="0">
                <a:solidFill>
                  <a:srgbClr val="0070C0"/>
                </a:solidFill>
              </a:rPr>
              <a:t> </a:t>
            </a:r>
          </a:p>
        </p:txBody>
      </p:sp>
      <p:sp>
        <p:nvSpPr>
          <p:cNvPr id="42" name="テキスト ボックス 41">
            <a:extLst>
              <a:ext uri="{FF2B5EF4-FFF2-40B4-BE49-F238E27FC236}">
                <a16:creationId xmlns:a16="http://schemas.microsoft.com/office/drawing/2014/main" id="{4BCC4D1E-E33B-03FA-2342-2F6B415CCF47}"/>
              </a:ext>
            </a:extLst>
          </p:cNvPr>
          <p:cNvSpPr txBox="1"/>
          <p:nvPr/>
        </p:nvSpPr>
        <p:spPr>
          <a:xfrm>
            <a:off x="6458694" y="5967272"/>
            <a:ext cx="761747" cy="369332"/>
          </a:xfrm>
          <a:prstGeom prst="rect">
            <a:avLst/>
          </a:prstGeom>
          <a:noFill/>
        </p:spPr>
        <p:txBody>
          <a:bodyPr wrap="none" rtlCol="0">
            <a:spAutoFit/>
          </a:bodyPr>
          <a:lstStyle/>
          <a:p>
            <a:r>
              <a:rPr kumimoji="1" lang="ja-JP" altLang="en-US" dirty="0"/>
              <a:t>出力：</a:t>
            </a:r>
          </a:p>
        </p:txBody>
      </p:sp>
      <p:sp>
        <p:nvSpPr>
          <p:cNvPr id="43" name="テキスト ボックス 42">
            <a:extLst>
              <a:ext uri="{FF2B5EF4-FFF2-40B4-BE49-F238E27FC236}">
                <a16:creationId xmlns:a16="http://schemas.microsoft.com/office/drawing/2014/main" id="{8FB0E338-D869-522F-6E7A-46FA6FA0DFE9}"/>
              </a:ext>
            </a:extLst>
          </p:cNvPr>
          <p:cNvSpPr txBox="1"/>
          <p:nvPr/>
        </p:nvSpPr>
        <p:spPr>
          <a:xfrm>
            <a:off x="7096084" y="5799510"/>
            <a:ext cx="889987" cy="584775"/>
          </a:xfrm>
          <a:prstGeom prst="rect">
            <a:avLst/>
          </a:prstGeom>
          <a:noFill/>
        </p:spPr>
        <p:txBody>
          <a:bodyPr wrap="none" rtlCol="0">
            <a:spAutoFit/>
          </a:bodyPr>
          <a:lstStyle/>
          <a:p>
            <a:r>
              <a:rPr kumimoji="1" lang="en-US" altLang="ja-JP" sz="3200" dirty="0">
                <a:solidFill>
                  <a:srgbClr val="0070C0"/>
                </a:solidFill>
              </a:rPr>
              <a:t>78</a:t>
            </a:r>
            <a:r>
              <a:rPr kumimoji="1" lang="en-US" altLang="ja-JP" sz="2400" dirty="0"/>
              <a:t>%</a:t>
            </a:r>
            <a:r>
              <a:rPr kumimoji="1" lang="ja-JP" altLang="en-US" sz="2400" dirty="0">
                <a:solidFill>
                  <a:srgbClr val="0070C0"/>
                </a:solidFill>
              </a:rPr>
              <a:t> </a:t>
            </a:r>
          </a:p>
        </p:txBody>
      </p:sp>
    </p:spTree>
    <p:extLst>
      <p:ext uri="{BB962C8B-B14F-4D97-AF65-F5344CB8AC3E}">
        <p14:creationId xmlns:p14="http://schemas.microsoft.com/office/powerpoint/2010/main" val="359565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6F28A-B982-2280-29A9-5556D7011CE9}"/>
              </a:ext>
            </a:extLst>
          </p:cNvPr>
          <p:cNvSpPr>
            <a:spLocks noGrp="1"/>
          </p:cNvSpPr>
          <p:nvPr>
            <p:ph type="title"/>
          </p:nvPr>
        </p:nvSpPr>
        <p:spPr>
          <a:xfrm>
            <a:off x="316593" y="254000"/>
            <a:ext cx="4451350" cy="854074"/>
          </a:xfrm>
        </p:spPr>
        <p:txBody>
          <a:bodyPr/>
          <a:lstStyle/>
          <a:p>
            <a:r>
              <a:rPr kumimoji="1" lang="ja-JP" altLang="en-US" dirty="0"/>
              <a:t>何で無料なの？</a:t>
            </a:r>
          </a:p>
        </p:txBody>
      </p:sp>
      <p:sp>
        <p:nvSpPr>
          <p:cNvPr id="4" name="テキスト ボックス 3">
            <a:extLst>
              <a:ext uri="{FF2B5EF4-FFF2-40B4-BE49-F238E27FC236}">
                <a16:creationId xmlns:a16="http://schemas.microsoft.com/office/drawing/2014/main" id="{2589195C-AED3-0B6E-94CC-EB006F0F8425}"/>
              </a:ext>
            </a:extLst>
          </p:cNvPr>
          <p:cNvSpPr txBox="1"/>
          <p:nvPr/>
        </p:nvSpPr>
        <p:spPr>
          <a:xfrm>
            <a:off x="316593" y="1016002"/>
            <a:ext cx="7502375" cy="4555093"/>
          </a:xfrm>
          <a:prstGeom prst="rect">
            <a:avLst/>
          </a:prstGeom>
          <a:noFill/>
        </p:spPr>
        <p:txBody>
          <a:bodyPr wrap="none" rtlCol="0">
            <a:spAutoFit/>
          </a:bodyPr>
          <a:lstStyle/>
          <a:p>
            <a:r>
              <a:rPr kumimoji="1" lang="ja-JP" altLang="en-US" sz="2800" dirty="0"/>
              <a:t>１．大規模な利用者データの収集</a:t>
            </a:r>
            <a:endParaRPr kumimoji="1" lang="en-US" altLang="ja-JP" sz="2800" dirty="0"/>
          </a:p>
          <a:p>
            <a:r>
              <a:rPr kumimoji="1" lang="ja-JP" altLang="en-US" sz="2800" dirty="0"/>
              <a:t>　　</a:t>
            </a:r>
            <a:r>
              <a:rPr kumimoji="1" lang="ja-JP" altLang="en-US" sz="2400" dirty="0"/>
              <a:t>改善や新機能の開発に必要な整理された</a:t>
            </a:r>
            <a:r>
              <a:rPr kumimoji="1" lang="ja-JP" altLang="en-US" sz="2400" b="1" dirty="0">
                <a:solidFill>
                  <a:srgbClr val="002060"/>
                </a:solidFill>
              </a:rPr>
              <a:t>データ回収</a:t>
            </a:r>
            <a:endParaRPr kumimoji="1" lang="en-US" altLang="ja-JP" sz="2400" b="1" dirty="0">
              <a:solidFill>
                <a:srgbClr val="002060"/>
              </a:solidFill>
            </a:endParaRPr>
          </a:p>
          <a:p>
            <a:r>
              <a:rPr kumimoji="1" lang="ja-JP" altLang="en-US" sz="1400" dirty="0"/>
              <a:t>　</a:t>
            </a:r>
            <a:endParaRPr kumimoji="1" lang="en-US" altLang="ja-JP" sz="2800" dirty="0"/>
          </a:p>
          <a:p>
            <a:r>
              <a:rPr kumimoji="1" lang="ja-JP" altLang="en-US" sz="2800" dirty="0"/>
              <a:t>２・市場シェアの獲得とブラント認知の向上</a:t>
            </a:r>
            <a:endParaRPr kumimoji="1" lang="en-US" altLang="ja-JP" sz="2800" dirty="0"/>
          </a:p>
          <a:p>
            <a:r>
              <a:rPr kumimoji="1" lang="ja-JP" altLang="en-US" sz="2800" dirty="0"/>
              <a:t>　　</a:t>
            </a:r>
            <a:r>
              <a:rPr kumimoji="1" lang="ja-JP" altLang="en-US" sz="2400" dirty="0"/>
              <a:t>競合他社より早く普及させ「</a:t>
            </a:r>
            <a:r>
              <a:rPr kumimoji="1" lang="ja-JP" altLang="en-US" sz="2400" b="1" dirty="0">
                <a:solidFill>
                  <a:srgbClr val="002060"/>
                </a:solidFill>
              </a:rPr>
              <a:t>標準ツール</a:t>
            </a:r>
            <a:r>
              <a:rPr kumimoji="1" lang="ja-JP" altLang="en-US" sz="2400" dirty="0"/>
              <a:t>」の地位確立</a:t>
            </a:r>
            <a:endParaRPr kumimoji="1" lang="en-US" altLang="ja-JP" sz="2800" dirty="0"/>
          </a:p>
          <a:p>
            <a:r>
              <a:rPr kumimoji="1" lang="ja-JP" altLang="en-US" sz="1400" dirty="0"/>
              <a:t>　</a:t>
            </a:r>
            <a:endParaRPr kumimoji="1" lang="en-US" altLang="ja-JP" sz="2800" dirty="0"/>
          </a:p>
          <a:p>
            <a:r>
              <a:rPr kumimoji="1" lang="ja-JP" altLang="en-US" sz="2800" dirty="0"/>
              <a:t>３．将来的な収益化への布石</a:t>
            </a:r>
            <a:endParaRPr kumimoji="1" lang="en-US" altLang="ja-JP" sz="2800" dirty="0"/>
          </a:p>
          <a:p>
            <a:r>
              <a:rPr kumimoji="1" lang="ja-JP" altLang="en-US" sz="2800" dirty="0"/>
              <a:t>　　</a:t>
            </a:r>
            <a:r>
              <a:rPr kumimoji="1" lang="ja-JP" altLang="en-US" sz="2400" dirty="0"/>
              <a:t>無料プランで利用者獲得 → </a:t>
            </a:r>
            <a:r>
              <a:rPr kumimoji="1" lang="ja-JP" altLang="en-US" sz="2400" b="1" dirty="0">
                <a:solidFill>
                  <a:srgbClr val="002060"/>
                </a:solidFill>
              </a:rPr>
              <a:t>有料プランへの移行</a:t>
            </a:r>
            <a:endParaRPr kumimoji="1" lang="en-US" altLang="ja-JP" sz="2800" b="1" dirty="0">
              <a:solidFill>
                <a:srgbClr val="002060"/>
              </a:solidFill>
            </a:endParaRPr>
          </a:p>
          <a:p>
            <a:r>
              <a:rPr kumimoji="1" lang="ja-JP" altLang="en-US" sz="1400" dirty="0"/>
              <a:t>　</a:t>
            </a:r>
            <a:endParaRPr kumimoji="1" lang="en-US" altLang="ja-JP" sz="2800" dirty="0"/>
          </a:p>
          <a:p>
            <a:r>
              <a:rPr kumimoji="1" lang="ja-JP" altLang="en-US" sz="2800" dirty="0"/>
              <a:t>４．社会的な周知と規制への対応</a:t>
            </a:r>
            <a:endParaRPr kumimoji="1" lang="en-US" altLang="ja-JP" sz="2800" dirty="0"/>
          </a:p>
          <a:p>
            <a:r>
              <a:rPr kumimoji="1" lang="ja-JP" altLang="en-US" sz="2800" dirty="0"/>
              <a:t>　　</a:t>
            </a:r>
            <a:r>
              <a:rPr kumimoji="1" lang="ja-JP" altLang="en-US" sz="2400" dirty="0"/>
              <a:t>社会的な影響力や信頼性の向上から，</a:t>
            </a:r>
            <a:endParaRPr kumimoji="1" lang="en-US" altLang="ja-JP" sz="2400" dirty="0"/>
          </a:p>
          <a:p>
            <a:r>
              <a:rPr kumimoji="1" lang="ja-JP" altLang="en-US" sz="2400" dirty="0"/>
              <a:t>　　倫理・安全性・規制に関する</a:t>
            </a:r>
            <a:r>
              <a:rPr kumimoji="1" lang="ja-JP" altLang="en-US" sz="2400" b="1" dirty="0">
                <a:solidFill>
                  <a:srgbClr val="002060"/>
                </a:solidFill>
              </a:rPr>
              <a:t>議論をリード</a:t>
            </a:r>
            <a:r>
              <a:rPr kumimoji="1" lang="ja-JP" altLang="en-US" sz="2400" dirty="0"/>
              <a:t>できる！</a:t>
            </a:r>
          </a:p>
        </p:txBody>
      </p:sp>
      <p:pic>
        <p:nvPicPr>
          <p:cNvPr id="2050" name="Picture 2" descr="AIのキャラクター（ひらめいた顔）">
            <a:extLst>
              <a:ext uri="{FF2B5EF4-FFF2-40B4-BE49-F238E27FC236}">
                <a16:creationId xmlns:a16="http://schemas.microsoft.com/office/drawing/2014/main" id="{389B9C6A-3B0E-3880-7518-F278F468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5" y="4359919"/>
            <a:ext cx="2028825" cy="2301608"/>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5A670978-C43B-B347-5BDC-656A1F1268BC}"/>
              </a:ext>
            </a:extLst>
          </p:cNvPr>
          <p:cNvSpPr>
            <a:spLocks noGrp="1"/>
          </p:cNvSpPr>
          <p:nvPr>
            <p:ph type="sldNum" sz="quarter" idx="12"/>
          </p:nvPr>
        </p:nvSpPr>
        <p:spPr/>
        <p:txBody>
          <a:bodyPr/>
          <a:lstStyle/>
          <a:p>
            <a:fld id="{1DCDAAC1-7D4F-441D-807A-83CCC1492F48}" type="slidenum">
              <a:rPr kumimoji="1" lang="ja-JP" altLang="en-US" smtClean="0"/>
              <a:t>4</a:t>
            </a:fld>
            <a:endParaRPr kumimoji="1" lang="ja-JP" altLang="en-US"/>
          </a:p>
        </p:txBody>
      </p:sp>
    </p:spTree>
    <p:extLst>
      <p:ext uri="{BB962C8B-B14F-4D97-AF65-F5344CB8AC3E}">
        <p14:creationId xmlns:p14="http://schemas.microsoft.com/office/powerpoint/2010/main" val="198826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3E6CD-8EDE-972C-ACE4-16E271C07C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DFDF42-CECC-6D8F-E75C-DED5B7657938}"/>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sp>
        <p:nvSpPr>
          <p:cNvPr id="9" name="テキスト ボックス 8">
            <a:extLst>
              <a:ext uri="{FF2B5EF4-FFF2-40B4-BE49-F238E27FC236}">
                <a16:creationId xmlns:a16="http://schemas.microsoft.com/office/drawing/2014/main" id="{4E098719-18B6-7924-0F45-A5AD490A0869}"/>
              </a:ext>
            </a:extLst>
          </p:cNvPr>
          <p:cNvSpPr txBox="1"/>
          <p:nvPr/>
        </p:nvSpPr>
        <p:spPr>
          <a:xfrm>
            <a:off x="220345" y="822714"/>
            <a:ext cx="6237605" cy="369332"/>
          </a:xfrm>
          <a:prstGeom prst="rect">
            <a:avLst/>
          </a:prstGeom>
          <a:noFill/>
        </p:spPr>
        <p:txBody>
          <a:bodyPr wrap="none" rtlCol="0">
            <a:spAutoFit/>
          </a:bodyPr>
          <a:lstStyle/>
          <a:p>
            <a:r>
              <a:rPr kumimoji="1" lang="ja-JP" altLang="en-US" dirty="0"/>
              <a:t>例３：正転（</a:t>
            </a:r>
            <a:r>
              <a:rPr kumimoji="1" lang="en-US" altLang="ja-JP" dirty="0"/>
              <a:t>1000ms</a:t>
            </a:r>
            <a:r>
              <a:rPr kumimoji="1" lang="ja-JP" altLang="en-US" dirty="0"/>
              <a:t>） →逆転（</a:t>
            </a:r>
            <a:r>
              <a:rPr kumimoji="1" lang="en-US" altLang="ja-JP" dirty="0"/>
              <a:t>1000ms</a:t>
            </a:r>
            <a:r>
              <a:rPr kumimoji="1" lang="ja-JP" altLang="en-US" dirty="0"/>
              <a:t>） →正転（</a:t>
            </a:r>
            <a:r>
              <a:rPr kumimoji="1" lang="en-US" altLang="ja-JP" dirty="0"/>
              <a:t>1000ms</a:t>
            </a:r>
            <a:r>
              <a:rPr kumimoji="1" lang="ja-JP" altLang="en-US" dirty="0"/>
              <a:t>） →停止</a:t>
            </a:r>
          </a:p>
        </p:txBody>
      </p:sp>
      <p:sp>
        <p:nvSpPr>
          <p:cNvPr id="6" name="テキスト ボックス 5">
            <a:extLst>
              <a:ext uri="{FF2B5EF4-FFF2-40B4-BE49-F238E27FC236}">
                <a16:creationId xmlns:a16="http://schemas.microsoft.com/office/drawing/2014/main" id="{D89365B1-F3A8-13EE-CBF0-FB5C7AA85FCF}"/>
              </a:ext>
            </a:extLst>
          </p:cNvPr>
          <p:cNvSpPr txBox="1"/>
          <p:nvPr/>
        </p:nvSpPr>
        <p:spPr>
          <a:xfrm>
            <a:off x="677926" y="5332717"/>
            <a:ext cx="3547766" cy="461665"/>
          </a:xfrm>
          <a:prstGeom prst="rect">
            <a:avLst/>
          </a:prstGeom>
          <a:solidFill>
            <a:schemeClr val="accent6">
              <a:lumMod val="20000"/>
              <a:lumOff val="80000"/>
            </a:schemeClr>
          </a:solidFill>
        </p:spPr>
        <p:txBody>
          <a:bodyPr wrap="none" rtlCol="0">
            <a:spAutoFit/>
          </a:bodyPr>
          <a:lstStyle/>
          <a:p>
            <a:r>
              <a:rPr kumimoji="1" lang="ja-JP" altLang="en-US" sz="2400" dirty="0"/>
              <a:t>動作確認を進めましょう！</a:t>
            </a:r>
            <a:endParaRPr kumimoji="1" lang="en-US" altLang="ja-JP" sz="2400" dirty="0"/>
          </a:p>
        </p:txBody>
      </p:sp>
      <p:sp>
        <p:nvSpPr>
          <p:cNvPr id="11" name="スライド番号プレースホルダー 10">
            <a:extLst>
              <a:ext uri="{FF2B5EF4-FFF2-40B4-BE49-F238E27FC236}">
                <a16:creationId xmlns:a16="http://schemas.microsoft.com/office/drawing/2014/main" id="{82A8E973-6DA7-C0FF-76AE-6DA257CB7463}"/>
              </a:ext>
            </a:extLst>
          </p:cNvPr>
          <p:cNvSpPr>
            <a:spLocks noGrp="1"/>
          </p:cNvSpPr>
          <p:nvPr>
            <p:ph type="sldNum" sz="quarter" idx="12"/>
          </p:nvPr>
        </p:nvSpPr>
        <p:spPr/>
        <p:txBody>
          <a:bodyPr/>
          <a:lstStyle/>
          <a:p>
            <a:fld id="{1DCDAAC1-7D4F-441D-807A-83CCC1492F48}" type="slidenum">
              <a:rPr kumimoji="1" lang="ja-JP" altLang="en-US" smtClean="0"/>
              <a:t>40</a:t>
            </a:fld>
            <a:endParaRPr kumimoji="1" lang="ja-JP" altLang="en-US"/>
          </a:p>
        </p:txBody>
      </p:sp>
      <p:pic>
        <p:nvPicPr>
          <p:cNvPr id="4" name="図 3">
            <a:extLst>
              <a:ext uri="{FF2B5EF4-FFF2-40B4-BE49-F238E27FC236}">
                <a16:creationId xmlns:a16="http://schemas.microsoft.com/office/drawing/2014/main" id="{8FB04D22-4208-EFEA-CB1A-6FCE406E5425}"/>
              </a:ext>
            </a:extLst>
          </p:cNvPr>
          <p:cNvPicPr>
            <a:picLocks noChangeAspect="1"/>
          </p:cNvPicPr>
          <p:nvPr/>
        </p:nvPicPr>
        <p:blipFill>
          <a:blip r:embed="rId3"/>
          <a:stretch>
            <a:fillRect/>
          </a:stretch>
        </p:blipFill>
        <p:spPr>
          <a:xfrm>
            <a:off x="16314" y="1365640"/>
            <a:ext cx="4601217" cy="3238952"/>
          </a:xfrm>
          <a:prstGeom prst="rect">
            <a:avLst/>
          </a:prstGeom>
        </p:spPr>
      </p:pic>
      <p:pic>
        <p:nvPicPr>
          <p:cNvPr id="7" name="図 6">
            <a:extLst>
              <a:ext uri="{FF2B5EF4-FFF2-40B4-BE49-F238E27FC236}">
                <a16:creationId xmlns:a16="http://schemas.microsoft.com/office/drawing/2014/main" id="{01E1898D-ED37-B310-6605-284ED41C663E}"/>
              </a:ext>
            </a:extLst>
          </p:cNvPr>
          <p:cNvPicPr>
            <a:picLocks noChangeAspect="1"/>
          </p:cNvPicPr>
          <p:nvPr/>
        </p:nvPicPr>
        <p:blipFill>
          <a:blip r:embed="rId4"/>
          <a:stretch>
            <a:fillRect/>
          </a:stretch>
        </p:blipFill>
        <p:spPr>
          <a:xfrm>
            <a:off x="4827919" y="1319010"/>
            <a:ext cx="4086795" cy="4648849"/>
          </a:xfrm>
          <a:prstGeom prst="rect">
            <a:avLst/>
          </a:prstGeom>
        </p:spPr>
      </p:pic>
    </p:spTree>
    <p:extLst>
      <p:ext uri="{BB962C8B-B14F-4D97-AF65-F5344CB8AC3E}">
        <p14:creationId xmlns:p14="http://schemas.microsoft.com/office/powerpoint/2010/main" val="3784408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08EB8-FB2C-450E-9C15-08A941C173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9A505A0-CBBC-4998-57ED-4792DFD29323}"/>
              </a:ext>
            </a:extLst>
          </p:cNvPr>
          <p:cNvSpPr>
            <a:spLocks noGrp="1"/>
          </p:cNvSpPr>
          <p:nvPr>
            <p:ph type="title"/>
          </p:nvPr>
        </p:nvSpPr>
        <p:spPr>
          <a:xfrm>
            <a:off x="184766" y="125429"/>
            <a:ext cx="3677020" cy="744583"/>
          </a:xfrm>
        </p:spPr>
        <p:txBody>
          <a:bodyPr>
            <a:normAutofit/>
          </a:bodyPr>
          <a:lstStyle/>
          <a:p>
            <a:r>
              <a:rPr lang="ja-JP" altLang="en-US" sz="3600" dirty="0"/>
              <a:t>チャットで修正１</a:t>
            </a:r>
            <a:endParaRPr kumimoji="1" lang="ja-JP" altLang="en-US" sz="3600" dirty="0"/>
          </a:p>
        </p:txBody>
      </p:sp>
      <p:sp>
        <p:nvSpPr>
          <p:cNvPr id="11" name="テキスト ボックス 10">
            <a:extLst>
              <a:ext uri="{FF2B5EF4-FFF2-40B4-BE49-F238E27FC236}">
                <a16:creationId xmlns:a16="http://schemas.microsoft.com/office/drawing/2014/main" id="{020B5EAD-FE59-9E41-E574-E268F60A5AF5}"/>
              </a:ext>
            </a:extLst>
          </p:cNvPr>
          <p:cNvSpPr txBox="1"/>
          <p:nvPr/>
        </p:nvSpPr>
        <p:spPr>
          <a:xfrm>
            <a:off x="97656" y="918827"/>
            <a:ext cx="7021474" cy="461665"/>
          </a:xfrm>
          <a:prstGeom prst="rect">
            <a:avLst/>
          </a:prstGeom>
          <a:noFill/>
        </p:spPr>
        <p:txBody>
          <a:bodyPr wrap="none" rtlCol="0">
            <a:spAutoFit/>
          </a:bodyPr>
          <a:lstStyle/>
          <a:p>
            <a:r>
              <a:rPr lang="ja-JP" altLang="en-US" sz="2400" dirty="0"/>
              <a:t>正転・逆転を半分の</a:t>
            </a:r>
            <a:r>
              <a:rPr lang="en-US" altLang="ja-JP" sz="2400" dirty="0"/>
              <a:t>0.5</a:t>
            </a:r>
            <a:r>
              <a:rPr lang="ja-JP" altLang="en-US" sz="2400" dirty="0"/>
              <a:t>秒で切り替える様にしたいとき</a:t>
            </a:r>
            <a:endParaRPr kumimoji="1" lang="ja-JP" altLang="en-US" sz="2400" dirty="0"/>
          </a:p>
        </p:txBody>
      </p:sp>
      <p:pic>
        <p:nvPicPr>
          <p:cNvPr id="4" name="図 3">
            <a:extLst>
              <a:ext uri="{FF2B5EF4-FFF2-40B4-BE49-F238E27FC236}">
                <a16:creationId xmlns:a16="http://schemas.microsoft.com/office/drawing/2014/main" id="{2DCB9EED-587F-7557-511E-465845F6CCD3}"/>
              </a:ext>
            </a:extLst>
          </p:cNvPr>
          <p:cNvPicPr>
            <a:picLocks noChangeAspect="1"/>
          </p:cNvPicPr>
          <p:nvPr/>
        </p:nvPicPr>
        <p:blipFill>
          <a:blip r:embed="rId3"/>
          <a:stretch>
            <a:fillRect/>
          </a:stretch>
        </p:blipFill>
        <p:spPr>
          <a:xfrm>
            <a:off x="184765" y="1560026"/>
            <a:ext cx="8534899" cy="1467259"/>
          </a:xfrm>
          <a:prstGeom prst="rect">
            <a:avLst/>
          </a:prstGeom>
        </p:spPr>
      </p:pic>
      <p:sp>
        <p:nvSpPr>
          <p:cNvPr id="6" name="テキスト ボックス 5">
            <a:extLst>
              <a:ext uri="{FF2B5EF4-FFF2-40B4-BE49-F238E27FC236}">
                <a16:creationId xmlns:a16="http://schemas.microsoft.com/office/drawing/2014/main" id="{E70EF401-4E73-7884-5768-662C2D777EB3}"/>
              </a:ext>
            </a:extLst>
          </p:cNvPr>
          <p:cNvSpPr txBox="1"/>
          <p:nvPr/>
        </p:nvSpPr>
        <p:spPr>
          <a:xfrm>
            <a:off x="3085931" y="3127793"/>
            <a:ext cx="6058069" cy="461665"/>
          </a:xfrm>
          <a:prstGeom prst="rect">
            <a:avLst/>
          </a:prstGeom>
          <a:noFill/>
        </p:spPr>
        <p:txBody>
          <a:bodyPr wrap="none" rtlCol="0">
            <a:spAutoFit/>
          </a:bodyPr>
          <a:lstStyle/>
          <a:p>
            <a:r>
              <a:rPr kumimoji="1" lang="ja-JP" altLang="en-US" sz="2400" dirty="0"/>
              <a:t>と，対話する様に生成</a:t>
            </a:r>
            <a:r>
              <a:rPr kumimoji="1" lang="en-US" altLang="ja-JP" sz="2400" dirty="0"/>
              <a:t>AI</a:t>
            </a:r>
            <a:r>
              <a:rPr kumimoji="1" lang="ja-JP" altLang="en-US" sz="2400" dirty="0"/>
              <a:t>へ投げかけてください</a:t>
            </a:r>
          </a:p>
        </p:txBody>
      </p:sp>
      <p:pic>
        <p:nvPicPr>
          <p:cNvPr id="14" name="図 13">
            <a:extLst>
              <a:ext uri="{FF2B5EF4-FFF2-40B4-BE49-F238E27FC236}">
                <a16:creationId xmlns:a16="http://schemas.microsoft.com/office/drawing/2014/main" id="{DBE6657D-0F3C-015E-2FCA-C320C20B05A7}"/>
              </a:ext>
            </a:extLst>
          </p:cNvPr>
          <p:cNvPicPr>
            <a:picLocks noChangeAspect="1"/>
          </p:cNvPicPr>
          <p:nvPr/>
        </p:nvPicPr>
        <p:blipFill>
          <a:blip r:embed="rId4"/>
          <a:stretch>
            <a:fillRect/>
          </a:stretch>
        </p:blipFill>
        <p:spPr>
          <a:xfrm>
            <a:off x="97656" y="3651181"/>
            <a:ext cx="8918029" cy="1145333"/>
          </a:xfrm>
          <a:prstGeom prst="rect">
            <a:avLst/>
          </a:prstGeom>
        </p:spPr>
      </p:pic>
      <p:sp>
        <p:nvSpPr>
          <p:cNvPr id="15" name="テキスト ボックス 14">
            <a:extLst>
              <a:ext uri="{FF2B5EF4-FFF2-40B4-BE49-F238E27FC236}">
                <a16:creationId xmlns:a16="http://schemas.microsoft.com/office/drawing/2014/main" id="{68652B7B-594F-BE2B-A437-C4C4F5EF87C4}"/>
              </a:ext>
            </a:extLst>
          </p:cNvPr>
          <p:cNvSpPr txBox="1"/>
          <p:nvPr/>
        </p:nvSpPr>
        <p:spPr>
          <a:xfrm>
            <a:off x="1047933" y="4858237"/>
            <a:ext cx="7383753" cy="584775"/>
          </a:xfrm>
          <a:prstGeom prst="rect">
            <a:avLst/>
          </a:prstGeom>
          <a:noFill/>
        </p:spPr>
        <p:txBody>
          <a:bodyPr wrap="none" rtlCol="0">
            <a:spAutoFit/>
          </a:bodyPr>
          <a:lstStyle/>
          <a:p>
            <a:r>
              <a:rPr kumimoji="1" lang="en-US" altLang="ja-JP" sz="3200" dirty="0"/>
              <a:t>1</a:t>
            </a:r>
            <a:r>
              <a:rPr kumimoji="1" lang="ja-JP" altLang="en-US" sz="3200" dirty="0"/>
              <a:t>秒＝</a:t>
            </a:r>
            <a:r>
              <a:rPr kumimoji="1" lang="en-US" altLang="ja-JP" sz="3200" dirty="0"/>
              <a:t>1,000m</a:t>
            </a:r>
            <a:r>
              <a:rPr kumimoji="1" lang="ja-JP" altLang="en-US" sz="3200" dirty="0"/>
              <a:t>秒　なので　</a:t>
            </a:r>
            <a:r>
              <a:rPr kumimoji="1" lang="en-US" altLang="ja-JP" sz="3200" dirty="0"/>
              <a:t>0.5</a:t>
            </a:r>
            <a:r>
              <a:rPr kumimoji="1" lang="ja-JP" altLang="en-US" sz="3200" dirty="0"/>
              <a:t>秒 ＝</a:t>
            </a:r>
            <a:r>
              <a:rPr kumimoji="1" lang="en-US" altLang="ja-JP" sz="3200" dirty="0"/>
              <a:t>500m</a:t>
            </a:r>
            <a:r>
              <a:rPr kumimoji="1" lang="ja-JP" altLang="en-US" sz="3200" dirty="0"/>
              <a:t>秒</a:t>
            </a:r>
          </a:p>
        </p:txBody>
      </p:sp>
      <p:sp>
        <p:nvSpPr>
          <p:cNvPr id="16" name="テキスト ボックス 15">
            <a:extLst>
              <a:ext uri="{FF2B5EF4-FFF2-40B4-BE49-F238E27FC236}">
                <a16:creationId xmlns:a16="http://schemas.microsoft.com/office/drawing/2014/main" id="{50B6E7ED-3A7D-44D2-0092-5E209C51C54A}"/>
              </a:ext>
            </a:extLst>
          </p:cNvPr>
          <p:cNvSpPr txBox="1"/>
          <p:nvPr/>
        </p:nvSpPr>
        <p:spPr>
          <a:xfrm>
            <a:off x="2920749" y="5351088"/>
            <a:ext cx="971741" cy="369332"/>
          </a:xfrm>
          <a:prstGeom prst="rect">
            <a:avLst/>
          </a:prstGeom>
          <a:noFill/>
        </p:spPr>
        <p:txBody>
          <a:bodyPr wrap="none" rtlCol="0">
            <a:spAutoFit/>
          </a:bodyPr>
          <a:lstStyle/>
          <a:p>
            <a:r>
              <a:rPr kumimoji="1" lang="ja-JP" altLang="en-US" dirty="0"/>
              <a:t>（ミリ秒）</a:t>
            </a:r>
          </a:p>
        </p:txBody>
      </p:sp>
      <p:sp>
        <p:nvSpPr>
          <p:cNvPr id="17" name="テキスト ボックス 16">
            <a:extLst>
              <a:ext uri="{FF2B5EF4-FFF2-40B4-BE49-F238E27FC236}">
                <a16:creationId xmlns:a16="http://schemas.microsoft.com/office/drawing/2014/main" id="{3198ED1F-A4FB-4C85-638D-F8363864872C}"/>
              </a:ext>
            </a:extLst>
          </p:cNvPr>
          <p:cNvSpPr txBox="1"/>
          <p:nvPr/>
        </p:nvSpPr>
        <p:spPr>
          <a:xfrm>
            <a:off x="7369945" y="5386600"/>
            <a:ext cx="971741" cy="369332"/>
          </a:xfrm>
          <a:prstGeom prst="rect">
            <a:avLst/>
          </a:prstGeom>
          <a:noFill/>
        </p:spPr>
        <p:txBody>
          <a:bodyPr wrap="none" rtlCol="0">
            <a:spAutoFit/>
          </a:bodyPr>
          <a:lstStyle/>
          <a:p>
            <a:r>
              <a:rPr kumimoji="1" lang="ja-JP" altLang="en-US" dirty="0"/>
              <a:t>（ミリ秒）</a:t>
            </a:r>
          </a:p>
        </p:txBody>
      </p:sp>
      <p:pic>
        <p:nvPicPr>
          <p:cNvPr id="19" name="図 18">
            <a:extLst>
              <a:ext uri="{FF2B5EF4-FFF2-40B4-BE49-F238E27FC236}">
                <a16:creationId xmlns:a16="http://schemas.microsoft.com/office/drawing/2014/main" id="{6A66FDF4-B29E-A86B-384A-43529473324F}"/>
              </a:ext>
            </a:extLst>
          </p:cNvPr>
          <p:cNvPicPr>
            <a:picLocks noChangeAspect="1"/>
          </p:cNvPicPr>
          <p:nvPr/>
        </p:nvPicPr>
        <p:blipFill>
          <a:blip r:embed="rId5"/>
          <a:stretch>
            <a:fillRect/>
          </a:stretch>
        </p:blipFill>
        <p:spPr>
          <a:xfrm>
            <a:off x="920675" y="5755932"/>
            <a:ext cx="7421011" cy="1057423"/>
          </a:xfrm>
          <a:prstGeom prst="rect">
            <a:avLst/>
          </a:prstGeom>
        </p:spPr>
      </p:pic>
      <p:sp>
        <p:nvSpPr>
          <p:cNvPr id="3" name="スライド番号プレースホルダー 2">
            <a:extLst>
              <a:ext uri="{FF2B5EF4-FFF2-40B4-BE49-F238E27FC236}">
                <a16:creationId xmlns:a16="http://schemas.microsoft.com/office/drawing/2014/main" id="{A95FCEC5-EED1-A495-92CA-31DE5C7BF6ED}"/>
              </a:ext>
            </a:extLst>
          </p:cNvPr>
          <p:cNvSpPr>
            <a:spLocks noGrp="1"/>
          </p:cNvSpPr>
          <p:nvPr>
            <p:ph type="sldNum" sz="quarter" idx="12"/>
          </p:nvPr>
        </p:nvSpPr>
        <p:spPr/>
        <p:txBody>
          <a:bodyPr/>
          <a:lstStyle/>
          <a:p>
            <a:fld id="{1DCDAAC1-7D4F-441D-807A-83CCC1492F48}" type="slidenum">
              <a:rPr kumimoji="1" lang="ja-JP" altLang="en-US" smtClean="0"/>
              <a:t>41</a:t>
            </a:fld>
            <a:endParaRPr kumimoji="1" lang="ja-JP" altLang="en-US"/>
          </a:p>
        </p:txBody>
      </p:sp>
    </p:spTree>
    <p:extLst>
      <p:ext uri="{BB962C8B-B14F-4D97-AF65-F5344CB8AC3E}">
        <p14:creationId xmlns:p14="http://schemas.microsoft.com/office/powerpoint/2010/main" val="1626694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FDC3-0CF0-84C0-4751-4D3B788A92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1068781-9F8D-CE94-4551-77BC87E4FF84}"/>
              </a:ext>
            </a:extLst>
          </p:cNvPr>
          <p:cNvSpPr>
            <a:spLocks noGrp="1"/>
          </p:cNvSpPr>
          <p:nvPr>
            <p:ph type="title"/>
          </p:nvPr>
        </p:nvSpPr>
        <p:spPr>
          <a:xfrm>
            <a:off x="184766" y="125429"/>
            <a:ext cx="3677020" cy="744583"/>
          </a:xfrm>
        </p:spPr>
        <p:txBody>
          <a:bodyPr>
            <a:normAutofit/>
          </a:bodyPr>
          <a:lstStyle/>
          <a:p>
            <a:r>
              <a:rPr lang="ja-JP" altLang="en-US" sz="3600" dirty="0"/>
              <a:t>チャットで修正２</a:t>
            </a:r>
            <a:endParaRPr kumimoji="1" lang="ja-JP" altLang="en-US" sz="3600" dirty="0"/>
          </a:p>
        </p:txBody>
      </p:sp>
      <p:sp>
        <p:nvSpPr>
          <p:cNvPr id="11" name="テキスト ボックス 10">
            <a:extLst>
              <a:ext uri="{FF2B5EF4-FFF2-40B4-BE49-F238E27FC236}">
                <a16:creationId xmlns:a16="http://schemas.microsoft.com/office/drawing/2014/main" id="{4CB04448-435E-874F-BDEE-A23ADA59CB92}"/>
              </a:ext>
            </a:extLst>
          </p:cNvPr>
          <p:cNvSpPr txBox="1"/>
          <p:nvPr/>
        </p:nvSpPr>
        <p:spPr>
          <a:xfrm>
            <a:off x="97656" y="918827"/>
            <a:ext cx="4116833" cy="461665"/>
          </a:xfrm>
          <a:prstGeom prst="rect">
            <a:avLst/>
          </a:prstGeom>
          <a:noFill/>
        </p:spPr>
        <p:txBody>
          <a:bodyPr wrap="none" rtlCol="0">
            <a:spAutoFit/>
          </a:bodyPr>
          <a:lstStyle/>
          <a:p>
            <a:r>
              <a:rPr kumimoji="1" lang="en-US" altLang="ja-JP" sz="2400" dirty="0"/>
              <a:t>DC</a:t>
            </a:r>
            <a:r>
              <a:rPr kumimoji="1" lang="ja-JP" altLang="en-US" sz="2400" dirty="0"/>
              <a:t>モータを全速で回したいとき</a:t>
            </a:r>
          </a:p>
        </p:txBody>
      </p:sp>
      <p:sp>
        <p:nvSpPr>
          <p:cNvPr id="6" name="テキスト ボックス 5">
            <a:extLst>
              <a:ext uri="{FF2B5EF4-FFF2-40B4-BE49-F238E27FC236}">
                <a16:creationId xmlns:a16="http://schemas.microsoft.com/office/drawing/2014/main" id="{9A9F2FD5-0040-D586-31B4-4523B161A3AE}"/>
              </a:ext>
            </a:extLst>
          </p:cNvPr>
          <p:cNvSpPr txBox="1"/>
          <p:nvPr/>
        </p:nvSpPr>
        <p:spPr>
          <a:xfrm>
            <a:off x="3085931" y="3127793"/>
            <a:ext cx="6058069" cy="461665"/>
          </a:xfrm>
          <a:prstGeom prst="rect">
            <a:avLst/>
          </a:prstGeom>
          <a:noFill/>
        </p:spPr>
        <p:txBody>
          <a:bodyPr wrap="none" rtlCol="0">
            <a:spAutoFit/>
          </a:bodyPr>
          <a:lstStyle/>
          <a:p>
            <a:r>
              <a:rPr kumimoji="1" lang="ja-JP" altLang="en-US" sz="2400" dirty="0"/>
              <a:t>と，対話する様に生成</a:t>
            </a:r>
            <a:r>
              <a:rPr kumimoji="1" lang="en-US" altLang="ja-JP" sz="2400" dirty="0"/>
              <a:t>AI</a:t>
            </a:r>
            <a:r>
              <a:rPr kumimoji="1" lang="ja-JP" altLang="en-US" sz="2400" dirty="0"/>
              <a:t>へ投げかけてください</a:t>
            </a:r>
          </a:p>
        </p:txBody>
      </p:sp>
      <p:pic>
        <p:nvPicPr>
          <p:cNvPr id="5" name="図 4">
            <a:extLst>
              <a:ext uri="{FF2B5EF4-FFF2-40B4-BE49-F238E27FC236}">
                <a16:creationId xmlns:a16="http://schemas.microsoft.com/office/drawing/2014/main" id="{A79A51B5-7C0D-FC45-BCB8-E4EDA80C5E10}"/>
              </a:ext>
            </a:extLst>
          </p:cNvPr>
          <p:cNvPicPr>
            <a:picLocks noChangeAspect="1"/>
          </p:cNvPicPr>
          <p:nvPr/>
        </p:nvPicPr>
        <p:blipFill>
          <a:blip r:embed="rId2"/>
          <a:stretch>
            <a:fillRect/>
          </a:stretch>
        </p:blipFill>
        <p:spPr>
          <a:xfrm>
            <a:off x="281754" y="1429307"/>
            <a:ext cx="8749259" cy="1523927"/>
          </a:xfrm>
          <a:prstGeom prst="rect">
            <a:avLst/>
          </a:prstGeom>
        </p:spPr>
      </p:pic>
      <p:pic>
        <p:nvPicPr>
          <p:cNvPr id="8" name="図 7">
            <a:extLst>
              <a:ext uri="{FF2B5EF4-FFF2-40B4-BE49-F238E27FC236}">
                <a16:creationId xmlns:a16="http://schemas.microsoft.com/office/drawing/2014/main" id="{A42D252A-5A4E-4D9C-51EB-0B43FAEE9548}"/>
              </a:ext>
            </a:extLst>
          </p:cNvPr>
          <p:cNvPicPr>
            <a:picLocks noChangeAspect="1"/>
          </p:cNvPicPr>
          <p:nvPr/>
        </p:nvPicPr>
        <p:blipFill>
          <a:blip r:embed="rId3"/>
          <a:stretch>
            <a:fillRect/>
          </a:stretch>
        </p:blipFill>
        <p:spPr>
          <a:xfrm>
            <a:off x="281754" y="3691136"/>
            <a:ext cx="8664672" cy="871986"/>
          </a:xfrm>
          <a:prstGeom prst="rect">
            <a:avLst/>
          </a:prstGeom>
        </p:spPr>
      </p:pic>
      <p:sp>
        <p:nvSpPr>
          <p:cNvPr id="9" name="テキスト ボックス 8">
            <a:extLst>
              <a:ext uri="{FF2B5EF4-FFF2-40B4-BE49-F238E27FC236}">
                <a16:creationId xmlns:a16="http://schemas.microsoft.com/office/drawing/2014/main" id="{82BE8116-B256-D07B-5719-4252DF2E0D53}"/>
              </a:ext>
            </a:extLst>
          </p:cNvPr>
          <p:cNvSpPr txBox="1"/>
          <p:nvPr/>
        </p:nvSpPr>
        <p:spPr>
          <a:xfrm>
            <a:off x="6221405" y="4629820"/>
            <a:ext cx="2922595" cy="461665"/>
          </a:xfrm>
          <a:prstGeom prst="rect">
            <a:avLst/>
          </a:prstGeom>
          <a:noFill/>
        </p:spPr>
        <p:txBody>
          <a:bodyPr wrap="none" rtlCol="0">
            <a:spAutoFit/>
          </a:bodyPr>
          <a:lstStyle/>
          <a:p>
            <a:r>
              <a:rPr kumimoji="1" lang="ja-JP" altLang="en-US" sz="2400" dirty="0"/>
              <a:t>コードも生成されます</a:t>
            </a:r>
          </a:p>
        </p:txBody>
      </p:sp>
      <p:pic>
        <p:nvPicPr>
          <p:cNvPr id="12" name="図 11">
            <a:extLst>
              <a:ext uri="{FF2B5EF4-FFF2-40B4-BE49-F238E27FC236}">
                <a16:creationId xmlns:a16="http://schemas.microsoft.com/office/drawing/2014/main" id="{B3D0DFD6-72C3-4B7F-5C57-55165C5CCD29}"/>
              </a:ext>
            </a:extLst>
          </p:cNvPr>
          <p:cNvPicPr>
            <a:picLocks noChangeAspect="1"/>
          </p:cNvPicPr>
          <p:nvPr/>
        </p:nvPicPr>
        <p:blipFill>
          <a:blip r:embed="rId4"/>
          <a:stretch>
            <a:fillRect/>
          </a:stretch>
        </p:blipFill>
        <p:spPr>
          <a:xfrm>
            <a:off x="861494" y="5233596"/>
            <a:ext cx="7421011" cy="971686"/>
          </a:xfrm>
          <a:prstGeom prst="rect">
            <a:avLst/>
          </a:prstGeom>
        </p:spPr>
      </p:pic>
      <p:sp>
        <p:nvSpPr>
          <p:cNvPr id="13" name="テキスト ボックス 12">
            <a:extLst>
              <a:ext uri="{FF2B5EF4-FFF2-40B4-BE49-F238E27FC236}">
                <a16:creationId xmlns:a16="http://schemas.microsoft.com/office/drawing/2014/main" id="{450093E4-37BD-34E8-ADBB-B2032DC5B00B}"/>
              </a:ext>
            </a:extLst>
          </p:cNvPr>
          <p:cNvSpPr txBox="1"/>
          <p:nvPr/>
        </p:nvSpPr>
        <p:spPr>
          <a:xfrm>
            <a:off x="3321706" y="6222828"/>
            <a:ext cx="4910319" cy="461665"/>
          </a:xfrm>
          <a:prstGeom prst="rect">
            <a:avLst/>
          </a:prstGeom>
          <a:noFill/>
        </p:spPr>
        <p:txBody>
          <a:bodyPr wrap="none" rtlCol="0">
            <a:spAutoFit/>
          </a:bodyPr>
          <a:lstStyle/>
          <a:p>
            <a:r>
              <a:rPr kumimoji="1" lang="ja-JP" altLang="en-US" sz="2400" dirty="0"/>
              <a:t>必要なら追加で指示を出してください</a:t>
            </a:r>
          </a:p>
        </p:txBody>
      </p:sp>
      <p:sp>
        <p:nvSpPr>
          <p:cNvPr id="3" name="スライド番号プレースホルダー 2">
            <a:extLst>
              <a:ext uri="{FF2B5EF4-FFF2-40B4-BE49-F238E27FC236}">
                <a16:creationId xmlns:a16="http://schemas.microsoft.com/office/drawing/2014/main" id="{C873AEBD-4AC8-7388-F18E-4A7AE36FD917}"/>
              </a:ext>
            </a:extLst>
          </p:cNvPr>
          <p:cNvSpPr>
            <a:spLocks noGrp="1"/>
          </p:cNvSpPr>
          <p:nvPr>
            <p:ph type="sldNum" sz="quarter" idx="12"/>
          </p:nvPr>
        </p:nvSpPr>
        <p:spPr/>
        <p:txBody>
          <a:bodyPr/>
          <a:lstStyle/>
          <a:p>
            <a:fld id="{1DCDAAC1-7D4F-441D-807A-83CCC1492F48}" type="slidenum">
              <a:rPr kumimoji="1" lang="ja-JP" altLang="en-US" smtClean="0"/>
              <a:t>42</a:t>
            </a:fld>
            <a:endParaRPr kumimoji="1" lang="ja-JP" altLang="en-US"/>
          </a:p>
        </p:txBody>
      </p:sp>
    </p:spTree>
    <p:extLst>
      <p:ext uri="{BB962C8B-B14F-4D97-AF65-F5344CB8AC3E}">
        <p14:creationId xmlns:p14="http://schemas.microsoft.com/office/powerpoint/2010/main" val="3275371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D7435E4-2364-4B09-B091-7C3590E2CB50}"/>
              </a:ext>
            </a:extLst>
          </p:cNvPr>
          <p:cNvSpPr>
            <a:spLocks noGrp="1" noChangeArrowheads="1"/>
          </p:cNvSpPr>
          <p:nvPr>
            <p:ph type="title"/>
          </p:nvPr>
        </p:nvSpPr>
        <p:spPr>
          <a:xfrm>
            <a:off x="684213" y="333375"/>
            <a:ext cx="7772400" cy="1143000"/>
          </a:xfrm>
        </p:spPr>
        <p:txBody>
          <a:bodyPr/>
          <a:lstStyle/>
          <a:p>
            <a:pPr eaLnBrk="1" hangingPunct="1"/>
            <a:r>
              <a:rPr lang="ja-JP" altLang="en-US"/>
              <a:t>ショートカットキー</a:t>
            </a:r>
          </a:p>
        </p:txBody>
      </p:sp>
      <p:sp>
        <p:nvSpPr>
          <p:cNvPr id="15364" name="Rectangle 5">
            <a:extLst>
              <a:ext uri="{FF2B5EF4-FFF2-40B4-BE49-F238E27FC236}">
                <a16:creationId xmlns:a16="http://schemas.microsoft.com/office/drawing/2014/main" id="{94E0853A-DFB0-40B9-8246-57A86285300A}"/>
              </a:ext>
            </a:extLst>
          </p:cNvPr>
          <p:cNvSpPr>
            <a:spLocks noChangeArrowheads="1"/>
          </p:cNvSpPr>
          <p:nvPr/>
        </p:nvSpPr>
        <p:spPr bwMode="auto">
          <a:xfrm>
            <a:off x="0" y="6400800"/>
            <a:ext cx="9144000" cy="76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ja-JP" altLang="en-US" sz="2400"/>
          </a:p>
        </p:txBody>
      </p:sp>
      <p:sp>
        <p:nvSpPr>
          <p:cNvPr id="15367" name="Text Box 8">
            <a:extLst>
              <a:ext uri="{FF2B5EF4-FFF2-40B4-BE49-F238E27FC236}">
                <a16:creationId xmlns:a16="http://schemas.microsoft.com/office/drawing/2014/main" id="{D899BB9F-B695-4817-B64D-00E6BEF7E4A7}"/>
              </a:ext>
            </a:extLst>
          </p:cNvPr>
          <p:cNvSpPr txBox="1">
            <a:spLocks noChangeArrowheads="1"/>
          </p:cNvSpPr>
          <p:nvPr/>
        </p:nvSpPr>
        <p:spPr bwMode="auto">
          <a:xfrm>
            <a:off x="900113" y="1555750"/>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latin typeface="Tahoma" panose="020B0604030504040204" pitchFamily="34" charset="0"/>
              </a:rPr>
              <a:t>Ctrl</a:t>
            </a:r>
          </a:p>
        </p:txBody>
      </p:sp>
      <p:sp>
        <p:nvSpPr>
          <p:cNvPr id="15368" name="Text Box 9">
            <a:extLst>
              <a:ext uri="{FF2B5EF4-FFF2-40B4-BE49-F238E27FC236}">
                <a16:creationId xmlns:a16="http://schemas.microsoft.com/office/drawing/2014/main" id="{298B51D7-DFD7-4B92-9734-5812976A6754}"/>
              </a:ext>
            </a:extLst>
          </p:cNvPr>
          <p:cNvSpPr txBox="1">
            <a:spLocks noChangeArrowheads="1"/>
          </p:cNvSpPr>
          <p:nvPr/>
        </p:nvSpPr>
        <p:spPr bwMode="auto">
          <a:xfrm>
            <a:off x="1511300" y="15430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69" name="Text Box 11">
            <a:extLst>
              <a:ext uri="{FF2B5EF4-FFF2-40B4-BE49-F238E27FC236}">
                <a16:creationId xmlns:a16="http://schemas.microsoft.com/office/drawing/2014/main" id="{385B3F18-CFF4-4C2E-92E0-34227BFAAB82}"/>
              </a:ext>
            </a:extLst>
          </p:cNvPr>
          <p:cNvSpPr txBox="1">
            <a:spLocks noChangeArrowheads="1"/>
          </p:cNvSpPr>
          <p:nvPr/>
        </p:nvSpPr>
        <p:spPr bwMode="auto">
          <a:xfrm>
            <a:off x="2000250" y="1571625"/>
            <a:ext cx="38576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a:t>
            </a:r>
          </a:p>
        </p:txBody>
      </p:sp>
      <p:sp>
        <p:nvSpPr>
          <p:cNvPr id="15370" name="Text Box 12">
            <a:extLst>
              <a:ext uri="{FF2B5EF4-FFF2-40B4-BE49-F238E27FC236}">
                <a16:creationId xmlns:a16="http://schemas.microsoft.com/office/drawing/2014/main" id="{6812897A-1E54-4939-B7F0-54808DEF2C6A}"/>
              </a:ext>
            </a:extLst>
          </p:cNvPr>
          <p:cNvSpPr txBox="1">
            <a:spLocks noChangeArrowheads="1"/>
          </p:cNvSpPr>
          <p:nvPr/>
        </p:nvSpPr>
        <p:spPr bwMode="auto">
          <a:xfrm>
            <a:off x="2987675" y="1555750"/>
            <a:ext cx="297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選択した範囲をコピー</a:t>
            </a:r>
          </a:p>
        </p:txBody>
      </p:sp>
      <p:sp>
        <p:nvSpPr>
          <p:cNvPr id="15371" name="Text Box 13">
            <a:extLst>
              <a:ext uri="{FF2B5EF4-FFF2-40B4-BE49-F238E27FC236}">
                <a16:creationId xmlns:a16="http://schemas.microsoft.com/office/drawing/2014/main" id="{7B208D78-039B-4638-AAA5-768E3B192E18}"/>
              </a:ext>
            </a:extLst>
          </p:cNvPr>
          <p:cNvSpPr txBox="1">
            <a:spLocks noChangeArrowheads="1"/>
          </p:cNvSpPr>
          <p:nvPr/>
        </p:nvSpPr>
        <p:spPr bwMode="auto">
          <a:xfrm>
            <a:off x="900113" y="2205038"/>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72" name="Text Box 14">
            <a:extLst>
              <a:ext uri="{FF2B5EF4-FFF2-40B4-BE49-F238E27FC236}">
                <a16:creationId xmlns:a16="http://schemas.microsoft.com/office/drawing/2014/main" id="{10EEB8E7-855D-4C6F-848A-35726C15D591}"/>
              </a:ext>
            </a:extLst>
          </p:cNvPr>
          <p:cNvSpPr txBox="1">
            <a:spLocks noChangeArrowheads="1"/>
          </p:cNvSpPr>
          <p:nvPr/>
        </p:nvSpPr>
        <p:spPr bwMode="auto">
          <a:xfrm>
            <a:off x="1511300" y="21923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73" name="Text Box 15">
            <a:extLst>
              <a:ext uri="{FF2B5EF4-FFF2-40B4-BE49-F238E27FC236}">
                <a16:creationId xmlns:a16="http://schemas.microsoft.com/office/drawing/2014/main" id="{2E105D73-3C9D-401E-A762-475D072C980F}"/>
              </a:ext>
            </a:extLst>
          </p:cNvPr>
          <p:cNvSpPr txBox="1">
            <a:spLocks noChangeArrowheads="1"/>
          </p:cNvSpPr>
          <p:nvPr/>
        </p:nvSpPr>
        <p:spPr bwMode="auto">
          <a:xfrm>
            <a:off x="2000250" y="2220913"/>
            <a:ext cx="38576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V</a:t>
            </a:r>
          </a:p>
        </p:txBody>
      </p:sp>
      <p:sp>
        <p:nvSpPr>
          <p:cNvPr id="15374" name="Text Box 16">
            <a:extLst>
              <a:ext uri="{FF2B5EF4-FFF2-40B4-BE49-F238E27FC236}">
                <a16:creationId xmlns:a16="http://schemas.microsoft.com/office/drawing/2014/main" id="{7F41B7E4-790E-4CA7-B4F4-60912FF8AF7C}"/>
              </a:ext>
            </a:extLst>
          </p:cNvPr>
          <p:cNvSpPr txBox="1">
            <a:spLocks noChangeArrowheads="1"/>
          </p:cNvSpPr>
          <p:nvPr/>
        </p:nvSpPr>
        <p:spPr bwMode="auto">
          <a:xfrm>
            <a:off x="2987675" y="2205038"/>
            <a:ext cx="328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選択したデータを貼付け</a:t>
            </a:r>
          </a:p>
        </p:txBody>
      </p:sp>
      <p:sp>
        <p:nvSpPr>
          <p:cNvPr id="15375" name="Text Box 17">
            <a:extLst>
              <a:ext uri="{FF2B5EF4-FFF2-40B4-BE49-F238E27FC236}">
                <a16:creationId xmlns:a16="http://schemas.microsoft.com/office/drawing/2014/main" id="{1279E70E-0C0D-4A5C-BF09-4AB5391FE113}"/>
              </a:ext>
            </a:extLst>
          </p:cNvPr>
          <p:cNvSpPr txBox="1">
            <a:spLocks noChangeArrowheads="1"/>
          </p:cNvSpPr>
          <p:nvPr/>
        </p:nvSpPr>
        <p:spPr bwMode="auto">
          <a:xfrm>
            <a:off x="900113" y="2863850"/>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76" name="Text Box 18">
            <a:extLst>
              <a:ext uri="{FF2B5EF4-FFF2-40B4-BE49-F238E27FC236}">
                <a16:creationId xmlns:a16="http://schemas.microsoft.com/office/drawing/2014/main" id="{5142561F-E799-437D-8FF9-2F1CB9AEC50D}"/>
              </a:ext>
            </a:extLst>
          </p:cNvPr>
          <p:cNvSpPr txBox="1">
            <a:spLocks noChangeArrowheads="1"/>
          </p:cNvSpPr>
          <p:nvPr/>
        </p:nvSpPr>
        <p:spPr bwMode="auto">
          <a:xfrm>
            <a:off x="1511300" y="28511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77" name="Text Box 19">
            <a:extLst>
              <a:ext uri="{FF2B5EF4-FFF2-40B4-BE49-F238E27FC236}">
                <a16:creationId xmlns:a16="http://schemas.microsoft.com/office/drawing/2014/main" id="{6E82A8F9-8FB6-4C2F-AC7B-6033CDE0B9AD}"/>
              </a:ext>
            </a:extLst>
          </p:cNvPr>
          <p:cNvSpPr txBox="1">
            <a:spLocks noChangeArrowheads="1"/>
          </p:cNvSpPr>
          <p:nvPr/>
        </p:nvSpPr>
        <p:spPr bwMode="auto">
          <a:xfrm>
            <a:off x="2000250" y="2879725"/>
            <a:ext cx="37941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X</a:t>
            </a:r>
          </a:p>
        </p:txBody>
      </p:sp>
      <p:sp>
        <p:nvSpPr>
          <p:cNvPr id="15378" name="Text Box 20">
            <a:extLst>
              <a:ext uri="{FF2B5EF4-FFF2-40B4-BE49-F238E27FC236}">
                <a16:creationId xmlns:a16="http://schemas.microsoft.com/office/drawing/2014/main" id="{635D850B-77A3-48AF-985B-9EC61E80F330}"/>
              </a:ext>
            </a:extLst>
          </p:cNvPr>
          <p:cNvSpPr txBox="1">
            <a:spLocks noChangeArrowheads="1"/>
          </p:cNvSpPr>
          <p:nvPr/>
        </p:nvSpPr>
        <p:spPr bwMode="auto">
          <a:xfrm>
            <a:off x="2987675" y="2863850"/>
            <a:ext cx="301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選択した範囲を切取り</a:t>
            </a:r>
          </a:p>
        </p:txBody>
      </p:sp>
      <p:sp>
        <p:nvSpPr>
          <p:cNvPr id="15379" name="Text Box 21">
            <a:extLst>
              <a:ext uri="{FF2B5EF4-FFF2-40B4-BE49-F238E27FC236}">
                <a16:creationId xmlns:a16="http://schemas.microsoft.com/office/drawing/2014/main" id="{7E057530-9FB2-43C7-8B37-A6AF5138B5F6}"/>
              </a:ext>
            </a:extLst>
          </p:cNvPr>
          <p:cNvSpPr txBox="1">
            <a:spLocks noChangeArrowheads="1"/>
          </p:cNvSpPr>
          <p:nvPr/>
        </p:nvSpPr>
        <p:spPr bwMode="auto">
          <a:xfrm>
            <a:off x="900113" y="3513138"/>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80" name="Text Box 22">
            <a:extLst>
              <a:ext uri="{FF2B5EF4-FFF2-40B4-BE49-F238E27FC236}">
                <a16:creationId xmlns:a16="http://schemas.microsoft.com/office/drawing/2014/main" id="{76A91627-8528-482A-B1AC-F194B2257D30}"/>
              </a:ext>
            </a:extLst>
          </p:cNvPr>
          <p:cNvSpPr txBox="1">
            <a:spLocks noChangeArrowheads="1"/>
          </p:cNvSpPr>
          <p:nvPr/>
        </p:nvSpPr>
        <p:spPr bwMode="auto">
          <a:xfrm>
            <a:off x="1511300" y="35004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81" name="Text Box 23">
            <a:extLst>
              <a:ext uri="{FF2B5EF4-FFF2-40B4-BE49-F238E27FC236}">
                <a16:creationId xmlns:a16="http://schemas.microsoft.com/office/drawing/2014/main" id="{48751616-8734-416F-8021-FB530B05C155}"/>
              </a:ext>
            </a:extLst>
          </p:cNvPr>
          <p:cNvSpPr txBox="1">
            <a:spLocks noChangeArrowheads="1"/>
          </p:cNvSpPr>
          <p:nvPr/>
        </p:nvSpPr>
        <p:spPr bwMode="auto">
          <a:xfrm>
            <a:off x="2000250" y="3529013"/>
            <a:ext cx="37306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Z</a:t>
            </a:r>
          </a:p>
        </p:txBody>
      </p:sp>
      <p:sp>
        <p:nvSpPr>
          <p:cNvPr id="15382" name="Text Box 24">
            <a:extLst>
              <a:ext uri="{FF2B5EF4-FFF2-40B4-BE49-F238E27FC236}">
                <a16:creationId xmlns:a16="http://schemas.microsoft.com/office/drawing/2014/main" id="{A3691012-D319-4E83-B1A9-47D7F666DA1C}"/>
              </a:ext>
            </a:extLst>
          </p:cNvPr>
          <p:cNvSpPr txBox="1">
            <a:spLocks noChangeArrowheads="1"/>
          </p:cNvSpPr>
          <p:nvPr/>
        </p:nvSpPr>
        <p:spPr bwMode="auto">
          <a:xfrm>
            <a:off x="2987675" y="3513138"/>
            <a:ext cx="315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直前の操作を元に戻す</a:t>
            </a:r>
          </a:p>
        </p:txBody>
      </p:sp>
      <p:sp>
        <p:nvSpPr>
          <p:cNvPr id="15383" name="Text Box 25">
            <a:extLst>
              <a:ext uri="{FF2B5EF4-FFF2-40B4-BE49-F238E27FC236}">
                <a16:creationId xmlns:a16="http://schemas.microsoft.com/office/drawing/2014/main" id="{9E849BF0-F86E-45F8-B501-F85E8993C6A6}"/>
              </a:ext>
            </a:extLst>
          </p:cNvPr>
          <p:cNvSpPr txBox="1">
            <a:spLocks noChangeArrowheads="1"/>
          </p:cNvSpPr>
          <p:nvPr/>
        </p:nvSpPr>
        <p:spPr bwMode="auto">
          <a:xfrm>
            <a:off x="900113" y="4159250"/>
            <a:ext cx="54271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latin typeface="Tahoma" panose="020B0604030504040204" pitchFamily="34" charset="0"/>
              </a:rPr>
              <a:t>Alt</a:t>
            </a:r>
          </a:p>
        </p:txBody>
      </p:sp>
      <p:sp>
        <p:nvSpPr>
          <p:cNvPr id="15384" name="Text Box 26">
            <a:extLst>
              <a:ext uri="{FF2B5EF4-FFF2-40B4-BE49-F238E27FC236}">
                <a16:creationId xmlns:a16="http://schemas.microsoft.com/office/drawing/2014/main" id="{4E7A1EF6-CC4D-4B7D-94E7-6FBA12D86910}"/>
              </a:ext>
            </a:extLst>
          </p:cNvPr>
          <p:cNvSpPr txBox="1">
            <a:spLocks noChangeArrowheads="1"/>
          </p:cNvSpPr>
          <p:nvPr/>
        </p:nvSpPr>
        <p:spPr bwMode="auto">
          <a:xfrm>
            <a:off x="1511300" y="4146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85" name="Text Box 27">
            <a:extLst>
              <a:ext uri="{FF2B5EF4-FFF2-40B4-BE49-F238E27FC236}">
                <a16:creationId xmlns:a16="http://schemas.microsoft.com/office/drawing/2014/main" id="{7E136304-B184-4A81-BCBC-42ACE0B30602}"/>
              </a:ext>
            </a:extLst>
          </p:cNvPr>
          <p:cNvSpPr txBox="1">
            <a:spLocks noChangeArrowheads="1"/>
          </p:cNvSpPr>
          <p:nvPr/>
        </p:nvSpPr>
        <p:spPr bwMode="auto">
          <a:xfrm>
            <a:off x="2000250" y="4175125"/>
            <a:ext cx="661912"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latin typeface="Tahoma" panose="020B0604030504040204" pitchFamily="34" charset="0"/>
              </a:rPr>
              <a:t>Tab</a:t>
            </a:r>
          </a:p>
        </p:txBody>
      </p:sp>
      <p:sp>
        <p:nvSpPr>
          <p:cNvPr id="15386" name="Text Box 28">
            <a:extLst>
              <a:ext uri="{FF2B5EF4-FFF2-40B4-BE49-F238E27FC236}">
                <a16:creationId xmlns:a16="http://schemas.microsoft.com/office/drawing/2014/main" id="{3E2165C0-6C7C-4E0D-828C-B453EC27451F}"/>
              </a:ext>
            </a:extLst>
          </p:cNvPr>
          <p:cNvSpPr txBox="1">
            <a:spLocks noChangeArrowheads="1"/>
          </p:cNvSpPr>
          <p:nvPr/>
        </p:nvSpPr>
        <p:spPr bwMode="auto">
          <a:xfrm>
            <a:off x="2987675" y="4159250"/>
            <a:ext cx="44807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dirty="0"/>
              <a:t>アクティブなウインドウの切り替え</a:t>
            </a:r>
          </a:p>
        </p:txBody>
      </p:sp>
      <p:sp>
        <p:nvSpPr>
          <p:cNvPr id="15387" name="Text Box 29">
            <a:extLst>
              <a:ext uri="{FF2B5EF4-FFF2-40B4-BE49-F238E27FC236}">
                <a16:creationId xmlns:a16="http://schemas.microsoft.com/office/drawing/2014/main" id="{08245284-73FE-4783-9BEC-83821F22EA36}"/>
              </a:ext>
            </a:extLst>
          </p:cNvPr>
          <p:cNvSpPr txBox="1">
            <a:spLocks noChangeArrowheads="1"/>
          </p:cNvSpPr>
          <p:nvPr/>
        </p:nvSpPr>
        <p:spPr bwMode="auto">
          <a:xfrm>
            <a:off x="900113" y="4808538"/>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88" name="Text Box 30">
            <a:extLst>
              <a:ext uri="{FF2B5EF4-FFF2-40B4-BE49-F238E27FC236}">
                <a16:creationId xmlns:a16="http://schemas.microsoft.com/office/drawing/2014/main" id="{B0D55CFE-2EAD-42C7-AB69-788C006E0BBE}"/>
              </a:ext>
            </a:extLst>
          </p:cNvPr>
          <p:cNvSpPr txBox="1">
            <a:spLocks noChangeArrowheads="1"/>
          </p:cNvSpPr>
          <p:nvPr/>
        </p:nvSpPr>
        <p:spPr bwMode="auto">
          <a:xfrm>
            <a:off x="1511300" y="47958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89" name="Text Box 31">
            <a:extLst>
              <a:ext uri="{FF2B5EF4-FFF2-40B4-BE49-F238E27FC236}">
                <a16:creationId xmlns:a16="http://schemas.microsoft.com/office/drawing/2014/main" id="{A82020A8-3EB8-4585-BC77-87729E6DFA49}"/>
              </a:ext>
            </a:extLst>
          </p:cNvPr>
          <p:cNvSpPr txBox="1">
            <a:spLocks noChangeArrowheads="1"/>
          </p:cNvSpPr>
          <p:nvPr/>
        </p:nvSpPr>
        <p:spPr bwMode="auto">
          <a:xfrm>
            <a:off x="2000250" y="4824413"/>
            <a:ext cx="40640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N</a:t>
            </a:r>
          </a:p>
        </p:txBody>
      </p:sp>
      <p:sp>
        <p:nvSpPr>
          <p:cNvPr id="15390" name="Text Box 32">
            <a:extLst>
              <a:ext uri="{FF2B5EF4-FFF2-40B4-BE49-F238E27FC236}">
                <a16:creationId xmlns:a16="http://schemas.microsoft.com/office/drawing/2014/main" id="{14D50184-F55F-466A-A08A-FF89D0882A3D}"/>
              </a:ext>
            </a:extLst>
          </p:cNvPr>
          <p:cNvSpPr txBox="1">
            <a:spLocks noChangeArrowheads="1"/>
          </p:cNvSpPr>
          <p:nvPr/>
        </p:nvSpPr>
        <p:spPr bwMode="auto">
          <a:xfrm>
            <a:off x="2987675" y="4808538"/>
            <a:ext cx="431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新規の文章作成ウィンドウを開く</a:t>
            </a:r>
          </a:p>
        </p:txBody>
      </p:sp>
      <p:sp>
        <p:nvSpPr>
          <p:cNvPr id="15391" name="Text Box 33">
            <a:extLst>
              <a:ext uri="{FF2B5EF4-FFF2-40B4-BE49-F238E27FC236}">
                <a16:creationId xmlns:a16="http://schemas.microsoft.com/office/drawing/2014/main" id="{67407F5C-2347-47F5-B703-03E0C916BF24}"/>
              </a:ext>
            </a:extLst>
          </p:cNvPr>
          <p:cNvSpPr txBox="1">
            <a:spLocks noChangeArrowheads="1"/>
          </p:cNvSpPr>
          <p:nvPr/>
        </p:nvSpPr>
        <p:spPr bwMode="auto">
          <a:xfrm>
            <a:off x="1805482" y="5468202"/>
            <a:ext cx="54970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solidFill>
                  <a:srgbClr val="FF0000"/>
                </a:solidFill>
              </a:rPr>
              <a:t>Windows</a:t>
            </a:r>
            <a:r>
              <a:rPr lang="ja-JP" altLang="en-US" sz="2400" dirty="0">
                <a:solidFill>
                  <a:srgbClr val="FF0000"/>
                </a:solidFill>
              </a:rPr>
              <a:t>上のアプリで</a:t>
            </a:r>
            <a:endParaRPr lang="en-US" altLang="ja-JP" sz="2400" dirty="0">
              <a:solidFill>
                <a:srgbClr val="FF0000"/>
              </a:solidFill>
            </a:endParaRPr>
          </a:p>
          <a:p>
            <a:pPr eaLnBrk="1" hangingPunct="1">
              <a:spcBef>
                <a:spcPct val="0"/>
              </a:spcBef>
              <a:buFontTx/>
              <a:buNone/>
            </a:pPr>
            <a:r>
              <a:rPr lang="ja-JP" altLang="en-US" sz="2400" dirty="0">
                <a:solidFill>
                  <a:srgbClr val="FF0000"/>
                </a:solidFill>
              </a:rPr>
              <a:t>共通利用できる事も多いので覚えましょう</a:t>
            </a:r>
          </a:p>
        </p:txBody>
      </p:sp>
      <p:sp>
        <p:nvSpPr>
          <p:cNvPr id="2" name="矢印: 下 1">
            <a:extLst>
              <a:ext uri="{FF2B5EF4-FFF2-40B4-BE49-F238E27FC236}">
                <a16:creationId xmlns:a16="http://schemas.microsoft.com/office/drawing/2014/main" id="{4E54AF25-1889-45CD-BF2D-ECDE3FF93B2E}"/>
              </a:ext>
            </a:extLst>
          </p:cNvPr>
          <p:cNvSpPr/>
          <p:nvPr/>
        </p:nvSpPr>
        <p:spPr>
          <a:xfrm rot="5400000">
            <a:off x="6201636" y="3476722"/>
            <a:ext cx="385763" cy="539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BCDD1D4-B333-468C-AE4C-55485E3C855E}"/>
              </a:ext>
            </a:extLst>
          </p:cNvPr>
          <p:cNvSpPr txBox="1"/>
          <p:nvPr/>
        </p:nvSpPr>
        <p:spPr>
          <a:xfrm>
            <a:off x="6764339" y="2687458"/>
            <a:ext cx="2090637" cy="1200329"/>
          </a:xfrm>
          <a:prstGeom prst="rect">
            <a:avLst/>
          </a:prstGeom>
          <a:noFill/>
          <a:ln w="38100">
            <a:solidFill>
              <a:srgbClr val="0070C0"/>
            </a:solidFill>
          </a:ln>
        </p:spPr>
        <p:txBody>
          <a:bodyPr wrap="none" rtlCol="0">
            <a:spAutoFit/>
          </a:bodyPr>
          <a:lstStyle/>
          <a:p>
            <a:r>
              <a:rPr kumimoji="1" lang="ja-JP" altLang="en-US" dirty="0"/>
              <a:t>直前の操作へ戻し</a:t>
            </a:r>
            <a:endParaRPr kumimoji="1" lang="en-US" altLang="ja-JP" dirty="0"/>
          </a:p>
          <a:p>
            <a:r>
              <a:rPr kumimoji="1" lang="ja-JP" altLang="en-US" dirty="0"/>
              <a:t>出来具合の確認を</a:t>
            </a:r>
            <a:endParaRPr kumimoji="1" lang="en-US" altLang="ja-JP" dirty="0"/>
          </a:p>
          <a:p>
            <a:r>
              <a:rPr kumimoji="1" lang="ja-JP" altLang="en-US" dirty="0"/>
              <a:t>行います</a:t>
            </a:r>
            <a:endParaRPr kumimoji="1" lang="en-US" altLang="ja-JP" dirty="0"/>
          </a:p>
          <a:p>
            <a:r>
              <a:rPr kumimoji="1" lang="ja-JP" altLang="en-US" dirty="0"/>
              <a:t>そんなとき便利です</a:t>
            </a:r>
          </a:p>
        </p:txBody>
      </p:sp>
      <p:sp>
        <p:nvSpPr>
          <p:cNvPr id="4" name="スライド番号プレースホルダー 3">
            <a:extLst>
              <a:ext uri="{FF2B5EF4-FFF2-40B4-BE49-F238E27FC236}">
                <a16:creationId xmlns:a16="http://schemas.microsoft.com/office/drawing/2014/main" id="{FD7F6FE1-2E65-5E79-6275-64C37AA196B9}"/>
              </a:ext>
            </a:extLst>
          </p:cNvPr>
          <p:cNvSpPr>
            <a:spLocks noGrp="1"/>
          </p:cNvSpPr>
          <p:nvPr>
            <p:ph type="sldNum" sz="quarter" idx="12"/>
          </p:nvPr>
        </p:nvSpPr>
        <p:spPr/>
        <p:txBody>
          <a:bodyPr/>
          <a:lstStyle/>
          <a:p>
            <a:fld id="{1DCDAAC1-7D4F-441D-807A-83CCC1492F48}" type="slidenum">
              <a:rPr kumimoji="1" lang="ja-JP" altLang="en-US" smtClean="0"/>
              <a:t>43</a:t>
            </a:fld>
            <a:endParaRPr kumimoji="1" lang="ja-JP"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1A5C4-BA82-704E-78C9-87CCC2F198F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E32E34-C977-6AF0-F2FC-9A27A8B2E1C4}"/>
              </a:ext>
            </a:extLst>
          </p:cNvPr>
          <p:cNvSpPr>
            <a:spLocks noGrp="1"/>
          </p:cNvSpPr>
          <p:nvPr>
            <p:ph type="title"/>
          </p:nvPr>
        </p:nvSpPr>
        <p:spPr>
          <a:xfrm>
            <a:off x="175889" y="116552"/>
            <a:ext cx="5479187" cy="966524"/>
          </a:xfrm>
        </p:spPr>
        <p:txBody>
          <a:bodyPr/>
          <a:lstStyle/>
          <a:p>
            <a:r>
              <a:rPr kumimoji="1" lang="ja-JP" altLang="en-US" dirty="0"/>
              <a:t>エラーとデバッグ</a:t>
            </a:r>
          </a:p>
        </p:txBody>
      </p:sp>
      <p:pic>
        <p:nvPicPr>
          <p:cNvPr id="9" name="図 8">
            <a:extLst>
              <a:ext uri="{FF2B5EF4-FFF2-40B4-BE49-F238E27FC236}">
                <a16:creationId xmlns:a16="http://schemas.microsoft.com/office/drawing/2014/main" id="{E280EDDD-E578-A857-9C23-84C419A9FD22}"/>
              </a:ext>
            </a:extLst>
          </p:cNvPr>
          <p:cNvPicPr>
            <a:picLocks noChangeAspect="1"/>
          </p:cNvPicPr>
          <p:nvPr/>
        </p:nvPicPr>
        <p:blipFill>
          <a:blip r:embed="rId2"/>
          <a:stretch>
            <a:fillRect/>
          </a:stretch>
        </p:blipFill>
        <p:spPr>
          <a:xfrm>
            <a:off x="6525088" y="1324955"/>
            <a:ext cx="2484722" cy="2286824"/>
          </a:xfrm>
          <a:prstGeom prst="rect">
            <a:avLst/>
          </a:prstGeom>
        </p:spPr>
      </p:pic>
      <p:sp>
        <p:nvSpPr>
          <p:cNvPr id="10" name="吹き出し: 円形 9">
            <a:extLst>
              <a:ext uri="{FF2B5EF4-FFF2-40B4-BE49-F238E27FC236}">
                <a16:creationId xmlns:a16="http://schemas.microsoft.com/office/drawing/2014/main" id="{954B1DE4-7BB5-6948-7D15-2E3B26AE09F3}"/>
              </a:ext>
            </a:extLst>
          </p:cNvPr>
          <p:cNvSpPr/>
          <p:nvPr/>
        </p:nvSpPr>
        <p:spPr>
          <a:xfrm>
            <a:off x="4714043" y="461639"/>
            <a:ext cx="2530135" cy="1313895"/>
          </a:xfrm>
          <a:prstGeom prst="wedgeEllipseCallout">
            <a:avLst>
              <a:gd name="adj1" fmla="val 53983"/>
              <a:gd name="adj2" fmla="val 64188"/>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888A7EC-D715-B8D2-BCB3-4CDFC78F1939}"/>
              </a:ext>
            </a:extLst>
          </p:cNvPr>
          <p:cNvSpPr txBox="1"/>
          <p:nvPr/>
        </p:nvSpPr>
        <p:spPr>
          <a:xfrm>
            <a:off x="4935986" y="720090"/>
            <a:ext cx="2210862" cy="830997"/>
          </a:xfrm>
          <a:prstGeom prst="rect">
            <a:avLst/>
          </a:prstGeom>
          <a:noFill/>
        </p:spPr>
        <p:txBody>
          <a:bodyPr wrap="none" rtlCol="0">
            <a:spAutoFit/>
          </a:bodyPr>
          <a:lstStyle/>
          <a:p>
            <a:r>
              <a:rPr kumimoji="1" lang="ja-JP" altLang="en-US" sz="2400" dirty="0"/>
              <a:t>何を「間違った」</a:t>
            </a:r>
            <a:endParaRPr kumimoji="1" lang="en-US" altLang="ja-JP" sz="2400" dirty="0"/>
          </a:p>
          <a:p>
            <a:r>
              <a:rPr kumimoji="1" lang="ja-JP" altLang="en-US" sz="2400" dirty="0"/>
              <a:t>のかな？</a:t>
            </a:r>
          </a:p>
        </p:txBody>
      </p:sp>
      <p:pic>
        <p:nvPicPr>
          <p:cNvPr id="5" name="図 4">
            <a:extLst>
              <a:ext uri="{FF2B5EF4-FFF2-40B4-BE49-F238E27FC236}">
                <a16:creationId xmlns:a16="http://schemas.microsoft.com/office/drawing/2014/main" id="{503FA900-84EF-6F09-1670-EAA127A23DA9}"/>
              </a:ext>
            </a:extLst>
          </p:cNvPr>
          <p:cNvPicPr>
            <a:picLocks noChangeAspect="1"/>
          </p:cNvPicPr>
          <p:nvPr/>
        </p:nvPicPr>
        <p:blipFill>
          <a:blip r:embed="rId3"/>
          <a:stretch>
            <a:fillRect/>
          </a:stretch>
        </p:blipFill>
        <p:spPr>
          <a:xfrm>
            <a:off x="785285" y="1138023"/>
            <a:ext cx="3422731" cy="2660689"/>
          </a:xfrm>
          <a:prstGeom prst="rect">
            <a:avLst/>
          </a:prstGeom>
        </p:spPr>
      </p:pic>
      <p:pic>
        <p:nvPicPr>
          <p:cNvPr id="7" name="図 6">
            <a:extLst>
              <a:ext uri="{FF2B5EF4-FFF2-40B4-BE49-F238E27FC236}">
                <a16:creationId xmlns:a16="http://schemas.microsoft.com/office/drawing/2014/main" id="{B45E6A38-7DC2-8893-C3C3-40A92DA98C04}"/>
              </a:ext>
            </a:extLst>
          </p:cNvPr>
          <p:cNvPicPr>
            <a:picLocks noChangeAspect="1"/>
          </p:cNvPicPr>
          <p:nvPr/>
        </p:nvPicPr>
        <p:blipFill>
          <a:blip r:embed="rId4"/>
          <a:stretch>
            <a:fillRect/>
          </a:stretch>
        </p:blipFill>
        <p:spPr>
          <a:xfrm>
            <a:off x="408994" y="4280905"/>
            <a:ext cx="4163006" cy="1705213"/>
          </a:xfrm>
          <a:prstGeom prst="rect">
            <a:avLst/>
          </a:prstGeom>
        </p:spPr>
      </p:pic>
      <p:sp>
        <p:nvSpPr>
          <p:cNvPr id="8" name="矢印: 下 7">
            <a:extLst>
              <a:ext uri="{FF2B5EF4-FFF2-40B4-BE49-F238E27FC236}">
                <a16:creationId xmlns:a16="http://schemas.microsoft.com/office/drawing/2014/main" id="{FEC759ED-90CD-9E83-79C6-9807A513B52D}"/>
              </a:ext>
            </a:extLst>
          </p:cNvPr>
          <p:cNvSpPr/>
          <p:nvPr/>
        </p:nvSpPr>
        <p:spPr>
          <a:xfrm>
            <a:off x="1912781" y="3611779"/>
            <a:ext cx="1167738" cy="864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3133672-4FEF-8766-B11E-B1A908D1101B}"/>
              </a:ext>
            </a:extLst>
          </p:cNvPr>
          <p:cNvSpPr txBox="1"/>
          <p:nvPr/>
        </p:nvSpPr>
        <p:spPr>
          <a:xfrm>
            <a:off x="4935986" y="3829586"/>
            <a:ext cx="3980577" cy="2308324"/>
          </a:xfrm>
          <a:prstGeom prst="rect">
            <a:avLst/>
          </a:prstGeom>
          <a:noFill/>
        </p:spPr>
        <p:txBody>
          <a:bodyPr wrap="none" rtlCol="0">
            <a:spAutoFit/>
          </a:bodyPr>
          <a:lstStyle/>
          <a:p>
            <a:r>
              <a:rPr kumimoji="1" lang="ja-JP" altLang="en-US" sz="2400" dirty="0"/>
              <a:t>エラーの原因は，</a:t>
            </a:r>
            <a:endParaRPr kumimoji="1" lang="en-US" altLang="ja-JP" sz="2400" dirty="0"/>
          </a:p>
          <a:p>
            <a:r>
              <a:rPr kumimoji="1" lang="en-US" altLang="ja-JP" sz="2400" dirty="0"/>
              <a:t>Arduino IDE</a:t>
            </a:r>
            <a:r>
              <a:rPr kumimoji="1" lang="ja-JP" altLang="en-US" sz="2400" dirty="0"/>
              <a:t>の「</a:t>
            </a:r>
            <a:r>
              <a:rPr kumimoji="1" lang="en-US" altLang="ja-JP" sz="2400" dirty="0"/>
              <a:t>Output</a:t>
            </a:r>
            <a:r>
              <a:rPr kumimoji="1" lang="ja-JP" altLang="en-US" sz="2400" dirty="0"/>
              <a:t>」へ</a:t>
            </a:r>
            <a:endParaRPr kumimoji="1" lang="en-US" altLang="ja-JP" sz="2400" dirty="0"/>
          </a:p>
          <a:p>
            <a:r>
              <a:rPr kumimoji="1" lang="ja-JP" altLang="en-US" sz="2400" dirty="0"/>
              <a:t>「エラーメッセージ」として出力</a:t>
            </a:r>
            <a:endParaRPr kumimoji="1" lang="en-US" altLang="ja-JP" sz="2400" dirty="0"/>
          </a:p>
          <a:p>
            <a:r>
              <a:rPr kumimoji="1" lang="ja-JP" altLang="en-US" sz="2400" dirty="0"/>
              <a:t>されますが，生成</a:t>
            </a:r>
            <a:r>
              <a:rPr kumimoji="1" lang="en-US" altLang="ja-JP" sz="2400" dirty="0"/>
              <a:t>AI</a:t>
            </a:r>
            <a:r>
              <a:rPr kumimoji="1" lang="ja-JP" altLang="en-US" sz="2400" dirty="0"/>
              <a:t>と一緒に</a:t>
            </a:r>
            <a:endParaRPr kumimoji="1" lang="en-US" altLang="ja-JP" sz="2400" dirty="0"/>
          </a:p>
          <a:p>
            <a:r>
              <a:rPr kumimoji="1" lang="ja-JP" altLang="en-US" sz="2400" dirty="0"/>
              <a:t>原因究明と対応（デバッグ）を</a:t>
            </a:r>
            <a:endParaRPr kumimoji="1" lang="en-US" altLang="ja-JP" sz="2400" dirty="0"/>
          </a:p>
          <a:p>
            <a:r>
              <a:rPr kumimoji="1" lang="ja-JP" altLang="en-US" sz="2400" dirty="0"/>
              <a:t>試してみましょう！</a:t>
            </a:r>
          </a:p>
        </p:txBody>
      </p:sp>
      <p:sp>
        <p:nvSpPr>
          <p:cNvPr id="13" name="テキスト ボックス 12">
            <a:extLst>
              <a:ext uri="{FF2B5EF4-FFF2-40B4-BE49-F238E27FC236}">
                <a16:creationId xmlns:a16="http://schemas.microsoft.com/office/drawing/2014/main" id="{9DBF57E2-B5A6-1B25-5169-5AB8B2091F30}"/>
              </a:ext>
            </a:extLst>
          </p:cNvPr>
          <p:cNvSpPr txBox="1"/>
          <p:nvPr/>
        </p:nvSpPr>
        <p:spPr>
          <a:xfrm>
            <a:off x="545894" y="6098979"/>
            <a:ext cx="3889206" cy="369332"/>
          </a:xfrm>
          <a:prstGeom prst="rect">
            <a:avLst/>
          </a:prstGeom>
          <a:noFill/>
        </p:spPr>
        <p:txBody>
          <a:bodyPr wrap="none" rtlCol="0">
            <a:spAutoFit/>
          </a:bodyPr>
          <a:lstStyle/>
          <a:p>
            <a:r>
              <a:rPr kumimoji="1" lang="ja-JP" altLang="en-US" dirty="0"/>
              <a:t>エラーメッセージを理解してデバッグ！</a:t>
            </a:r>
          </a:p>
        </p:txBody>
      </p:sp>
      <p:sp>
        <p:nvSpPr>
          <p:cNvPr id="3" name="スライド番号プレースホルダー 2">
            <a:extLst>
              <a:ext uri="{FF2B5EF4-FFF2-40B4-BE49-F238E27FC236}">
                <a16:creationId xmlns:a16="http://schemas.microsoft.com/office/drawing/2014/main" id="{9BA9AF5F-59ED-3104-0649-CD509D5053F7}"/>
              </a:ext>
            </a:extLst>
          </p:cNvPr>
          <p:cNvSpPr>
            <a:spLocks noGrp="1"/>
          </p:cNvSpPr>
          <p:nvPr>
            <p:ph type="sldNum" sz="quarter" idx="12"/>
          </p:nvPr>
        </p:nvSpPr>
        <p:spPr/>
        <p:txBody>
          <a:bodyPr/>
          <a:lstStyle/>
          <a:p>
            <a:fld id="{1DCDAAC1-7D4F-441D-807A-83CCC1492F48}" type="slidenum">
              <a:rPr kumimoji="1" lang="ja-JP" altLang="en-US" smtClean="0"/>
              <a:t>44</a:t>
            </a:fld>
            <a:endParaRPr kumimoji="1" lang="ja-JP" altLang="en-US"/>
          </a:p>
        </p:txBody>
      </p:sp>
    </p:spTree>
    <p:extLst>
      <p:ext uri="{BB962C8B-B14F-4D97-AF65-F5344CB8AC3E}">
        <p14:creationId xmlns:p14="http://schemas.microsoft.com/office/powerpoint/2010/main" val="1690874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DE29DB-1324-BFE9-5EAE-17D632FFFC8D}"/>
              </a:ext>
            </a:extLst>
          </p:cNvPr>
          <p:cNvSpPr>
            <a:spLocks noGrp="1"/>
          </p:cNvSpPr>
          <p:nvPr>
            <p:ph type="title"/>
          </p:nvPr>
        </p:nvSpPr>
        <p:spPr>
          <a:xfrm>
            <a:off x="184767" y="134562"/>
            <a:ext cx="6251544" cy="806726"/>
          </a:xfrm>
        </p:spPr>
        <p:txBody>
          <a:bodyPr/>
          <a:lstStyle/>
          <a:p>
            <a:r>
              <a:rPr kumimoji="1" lang="ja-JP" altLang="en-US" dirty="0"/>
              <a:t>コードをコピー＆ペースト</a:t>
            </a:r>
          </a:p>
        </p:txBody>
      </p:sp>
      <p:pic>
        <p:nvPicPr>
          <p:cNvPr id="5" name="図 4">
            <a:extLst>
              <a:ext uri="{FF2B5EF4-FFF2-40B4-BE49-F238E27FC236}">
                <a16:creationId xmlns:a16="http://schemas.microsoft.com/office/drawing/2014/main" id="{7ADC7B5D-C11D-8023-9851-4E40F773E679}"/>
              </a:ext>
            </a:extLst>
          </p:cNvPr>
          <p:cNvPicPr>
            <a:picLocks noChangeAspect="1"/>
          </p:cNvPicPr>
          <p:nvPr/>
        </p:nvPicPr>
        <p:blipFill>
          <a:blip r:embed="rId2"/>
          <a:stretch>
            <a:fillRect/>
          </a:stretch>
        </p:blipFill>
        <p:spPr>
          <a:xfrm>
            <a:off x="373275" y="1358504"/>
            <a:ext cx="3444123" cy="2947453"/>
          </a:xfrm>
          <a:prstGeom prst="rect">
            <a:avLst/>
          </a:prstGeom>
        </p:spPr>
      </p:pic>
      <p:sp>
        <p:nvSpPr>
          <p:cNvPr id="6" name="テキスト ボックス 5">
            <a:extLst>
              <a:ext uri="{FF2B5EF4-FFF2-40B4-BE49-F238E27FC236}">
                <a16:creationId xmlns:a16="http://schemas.microsoft.com/office/drawing/2014/main" id="{68757B8D-A491-D687-2094-04644F05587D}"/>
              </a:ext>
            </a:extLst>
          </p:cNvPr>
          <p:cNvSpPr txBox="1"/>
          <p:nvPr/>
        </p:nvSpPr>
        <p:spPr>
          <a:xfrm>
            <a:off x="641252" y="4349228"/>
            <a:ext cx="2908168" cy="461665"/>
          </a:xfrm>
          <a:prstGeom prst="rect">
            <a:avLst/>
          </a:prstGeom>
          <a:noFill/>
        </p:spPr>
        <p:txBody>
          <a:bodyPr wrap="none" rtlCol="0">
            <a:spAutoFit/>
          </a:bodyPr>
          <a:lstStyle/>
          <a:p>
            <a:r>
              <a:rPr kumimoji="1" lang="ja-JP" altLang="en-US" sz="2400" dirty="0"/>
              <a:t>①コードを全てコピー</a:t>
            </a:r>
          </a:p>
        </p:txBody>
      </p:sp>
      <p:pic>
        <p:nvPicPr>
          <p:cNvPr id="8" name="図 7">
            <a:extLst>
              <a:ext uri="{FF2B5EF4-FFF2-40B4-BE49-F238E27FC236}">
                <a16:creationId xmlns:a16="http://schemas.microsoft.com/office/drawing/2014/main" id="{30D72384-D374-DE70-680A-FB36311688FC}"/>
              </a:ext>
            </a:extLst>
          </p:cNvPr>
          <p:cNvPicPr>
            <a:picLocks noChangeAspect="1"/>
          </p:cNvPicPr>
          <p:nvPr/>
        </p:nvPicPr>
        <p:blipFill>
          <a:blip r:embed="rId3"/>
          <a:stretch>
            <a:fillRect/>
          </a:stretch>
        </p:blipFill>
        <p:spPr>
          <a:xfrm>
            <a:off x="264666" y="4959266"/>
            <a:ext cx="3934472" cy="677119"/>
          </a:xfrm>
          <a:prstGeom prst="rect">
            <a:avLst/>
          </a:prstGeom>
        </p:spPr>
      </p:pic>
      <p:sp>
        <p:nvSpPr>
          <p:cNvPr id="9" name="テキスト ボックス 8">
            <a:extLst>
              <a:ext uri="{FF2B5EF4-FFF2-40B4-BE49-F238E27FC236}">
                <a16:creationId xmlns:a16="http://schemas.microsoft.com/office/drawing/2014/main" id="{6A775F70-5F1A-6572-9322-34C6D4A970C1}"/>
              </a:ext>
            </a:extLst>
          </p:cNvPr>
          <p:cNvSpPr txBox="1"/>
          <p:nvPr/>
        </p:nvSpPr>
        <p:spPr>
          <a:xfrm>
            <a:off x="373275" y="5784758"/>
            <a:ext cx="3709670" cy="461665"/>
          </a:xfrm>
          <a:prstGeom prst="rect">
            <a:avLst/>
          </a:prstGeom>
          <a:noFill/>
        </p:spPr>
        <p:txBody>
          <a:bodyPr wrap="none" rtlCol="0">
            <a:spAutoFit/>
          </a:bodyPr>
          <a:lstStyle/>
          <a:p>
            <a:r>
              <a:rPr kumimoji="1" lang="ja-JP" altLang="en-US" sz="2400" dirty="0"/>
              <a:t>②コードをペーストして実行</a:t>
            </a:r>
          </a:p>
        </p:txBody>
      </p:sp>
      <p:pic>
        <p:nvPicPr>
          <p:cNvPr id="11" name="図 10">
            <a:extLst>
              <a:ext uri="{FF2B5EF4-FFF2-40B4-BE49-F238E27FC236}">
                <a16:creationId xmlns:a16="http://schemas.microsoft.com/office/drawing/2014/main" id="{77929554-88EF-D6EC-3195-35448B351956}"/>
              </a:ext>
            </a:extLst>
          </p:cNvPr>
          <p:cNvPicPr>
            <a:picLocks noChangeAspect="1"/>
          </p:cNvPicPr>
          <p:nvPr/>
        </p:nvPicPr>
        <p:blipFill>
          <a:blip r:embed="rId4"/>
          <a:stretch>
            <a:fillRect/>
          </a:stretch>
        </p:blipFill>
        <p:spPr>
          <a:xfrm>
            <a:off x="4671272" y="968995"/>
            <a:ext cx="3934472" cy="2953505"/>
          </a:xfrm>
          <a:prstGeom prst="rect">
            <a:avLst/>
          </a:prstGeom>
        </p:spPr>
      </p:pic>
      <p:sp>
        <p:nvSpPr>
          <p:cNvPr id="13" name="テキスト ボックス 12">
            <a:extLst>
              <a:ext uri="{FF2B5EF4-FFF2-40B4-BE49-F238E27FC236}">
                <a16:creationId xmlns:a16="http://schemas.microsoft.com/office/drawing/2014/main" id="{32B3D4C9-9CAC-81E0-3214-8E9F31344CE9}"/>
              </a:ext>
            </a:extLst>
          </p:cNvPr>
          <p:cNvSpPr txBox="1"/>
          <p:nvPr/>
        </p:nvSpPr>
        <p:spPr>
          <a:xfrm>
            <a:off x="4718752" y="3950207"/>
            <a:ext cx="3839513" cy="1200329"/>
          </a:xfrm>
          <a:prstGeom prst="rect">
            <a:avLst/>
          </a:prstGeom>
          <a:noFill/>
        </p:spPr>
        <p:txBody>
          <a:bodyPr wrap="none" rtlCol="0">
            <a:spAutoFit/>
          </a:bodyPr>
          <a:lstStyle/>
          <a:p>
            <a:r>
              <a:rPr kumimoji="1" lang="ja-JP" altLang="en-US" sz="2400" dirty="0"/>
              <a:t>③回答を確認して</a:t>
            </a:r>
            <a:endParaRPr kumimoji="1" lang="en-US" altLang="ja-JP" sz="2400" dirty="0"/>
          </a:p>
          <a:p>
            <a:r>
              <a:rPr kumimoji="1" lang="ja-JP" altLang="en-US" sz="2400" dirty="0"/>
              <a:t>　・誤りを修正</a:t>
            </a:r>
            <a:endParaRPr kumimoji="1" lang="en-US" altLang="ja-JP" sz="2400" dirty="0"/>
          </a:p>
          <a:p>
            <a:r>
              <a:rPr kumimoji="1" lang="ja-JP" altLang="en-US" sz="2400" dirty="0"/>
              <a:t>　・必要なアドバイスをメモ！</a:t>
            </a:r>
            <a:endParaRPr kumimoji="1" lang="en-US" altLang="ja-JP" sz="2400" dirty="0"/>
          </a:p>
        </p:txBody>
      </p:sp>
      <p:sp>
        <p:nvSpPr>
          <p:cNvPr id="14" name="矢印: 下 13">
            <a:extLst>
              <a:ext uri="{FF2B5EF4-FFF2-40B4-BE49-F238E27FC236}">
                <a16:creationId xmlns:a16="http://schemas.microsoft.com/office/drawing/2014/main" id="{CF9E2FFE-6E8E-AC96-D708-E700C6E936A8}"/>
              </a:ext>
            </a:extLst>
          </p:cNvPr>
          <p:cNvSpPr/>
          <p:nvPr/>
        </p:nvSpPr>
        <p:spPr>
          <a:xfrm>
            <a:off x="6134470" y="5178243"/>
            <a:ext cx="1145219" cy="399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B383CB1-D2B1-DB29-9EE6-A449736C7BB3}"/>
              </a:ext>
            </a:extLst>
          </p:cNvPr>
          <p:cNvSpPr txBox="1"/>
          <p:nvPr/>
        </p:nvSpPr>
        <p:spPr>
          <a:xfrm>
            <a:off x="4671272" y="5577738"/>
            <a:ext cx="4139275" cy="1200329"/>
          </a:xfrm>
          <a:prstGeom prst="rect">
            <a:avLst/>
          </a:prstGeom>
          <a:solidFill>
            <a:schemeClr val="accent4">
              <a:lumMod val="20000"/>
              <a:lumOff val="80000"/>
            </a:schemeClr>
          </a:solidFill>
        </p:spPr>
        <p:txBody>
          <a:bodyPr wrap="none" rtlCol="0">
            <a:spAutoFit/>
          </a:bodyPr>
          <a:lstStyle/>
          <a:p>
            <a:r>
              <a:rPr kumimoji="1" lang="ja-JP" altLang="en-US" sz="2400" dirty="0"/>
              <a:t>判らない言葉（単語）や</a:t>
            </a:r>
            <a:endParaRPr kumimoji="1" lang="en-US" altLang="ja-JP" sz="2400" dirty="0"/>
          </a:p>
          <a:p>
            <a:r>
              <a:rPr kumimoji="1" lang="ja-JP" altLang="en-US" sz="2400" dirty="0"/>
              <a:t>疑問点についてチャット（会話）</a:t>
            </a:r>
            <a:endParaRPr kumimoji="1" lang="en-US" altLang="ja-JP" sz="2400" dirty="0"/>
          </a:p>
          <a:p>
            <a:r>
              <a:rPr kumimoji="1" lang="ja-JP" altLang="en-US" sz="2400" dirty="0"/>
              <a:t>を続け「学び」を深めよう！</a:t>
            </a:r>
            <a:endParaRPr kumimoji="1" lang="en-US" altLang="ja-JP" sz="2400" dirty="0"/>
          </a:p>
        </p:txBody>
      </p:sp>
      <p:sp>
        <p:nvSpPr>
          <p:cNvPr id="3" name="スライド番号プレースホルダー 2">
            <a:extLst>
              <a:ext uri="{FF2B5EF4-FFF2-40B4-BE49-F238E27FC236}">
                <a16:creationId xmlns:a16="http://schemas.microsoft.com/office/drawing/2014/main" id="{AAC73E81-E92E-4EBE-92E0-005183FC9609}"/>
              </a:ext>
            </a:extLst>
          </p:cNvPr>
          <p:cNvSpPr>
            <a:spLocks noGrp="1"/>
          </p:cNvSpPr>
          <p:nvPr>
            <p:ph type="sldNum" sz="quarter" idx="12"/>
          </p:nvPr>
        </p:nvSpPr>
        <p:spPr/>
        <p:txBody>
          <a:bodyPr/>
          <a:lstStyle/>
          <a:p>
            <a:fld id="{1DCDAAC1-7D4F-441D-807A-83CCC1492F48}" type="slidenum">
              <a:rPr kumimoji="1" lang="ja-JP" altLang="en-US" smtClean="0"/>
              <a:t>45</a:t>
            </a:fld>
            <a:endParaRPr kumimoji="1" lang="ja-JP" altLang="en-US"/>
          </a:p>
        </p:txBody>
      </p:sp>
    </p:spTree>
    <p:extLst>
      <p:ext uri="{BB962C8B-B14F-4D97-AF65-F5344CB8AC3E}">
        <p14:creationId xmlns:p14="http://schemas.microsoft.com/office/powerpoint/2010/main" val="3057370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C7978-D85B-372C-5F79-42DD41ADC71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CCC4F1-2F9F-CD80-8CCA-9A3403A36CF6}"/>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46</a:t>
            </a:fld>
            <a:endParaRPr lang="ja-JP" altLang="en-US" noProof="0"/>
          </a:p>
        </p:txBody>
      </p:sp>
      <p:sp>
        <p:nvSpPr>
          <p:cNvPr id="3" name="タイトル 1">
            <a:extLst>
              <a:ext uri="{FF2B5EF4-FFF2-40B4-BE49-F238E27FC236}">
                <a16:creationId xmlns:a16="http://schemas.microsoft.com/office/drawing/2014/main" id="{4EB49EC5-1F0B-5FEF-B87E-48D976019538}"/>
              </a:ext>
            </a:extLst>
          </p:cNvPr>
          <p:cNvSpPr txBox="1">
            <a:spLocks/>
          </p:cNvSpPr>
          <p:nvPr/>
        </p:nvSpPr>
        <p:spPr>
          <a:xfrm>
            <a:off x="250135" y="553483"/>
            <a:ext cx="5890892" cy="641836"/>
          </a:xfrm>
          <a:prstGeom prst="rect">
            <a:avLst/>
          </a:prstGeom>
        </p:spPr>
        <p:txBody>
          <a:bodyPr rtlCol="0">
            <a:normAutofit fontScale="92500"/>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相手は機械 → 何でも聞こう</a:t>
            </a:r>
          </a:p>
        </p:txBody>
      </p:sp>
      <p:pic>
        <p:nvPicPr>
          <p:cNvPr id="1030" name="Picture 6" descr="話し合う人たちのイラスト（女性2）">
            <a:extLst>
              <a:ext uri="{FF2B5EF4-FFF2-40B4-BE49-F238E27FC236}">
                <a16:creationId xmlns:a16="http://schemas.microsoft.com/office/drawing/2014/main" id="{B4FFAA1C-A9DA-7604-BD84-0940283DE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513" y="1690313"/>
            <a:ext cx="1457325" cy="1785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D453437-C7C4-A78B-FB05-AC462CE5A512}"/>
              </a:ext>
            </a:extLst>
          </p:cNvPr>
          <p:cNvSpPr txBox="1"/>
          <p:nvPr/>
        </p:nvSpPr>
        <p:spPr>
          <a:xfrm>
            <a:off x="655699" y="1558211"/>
            <a:ext cx="3982180" cy="3416320"/>
          </a:xfrm>
          <a:prstGeom prst="rect">
            <a:avLst/>
          </a:prstGeom>
          <a:solidFill>
            <a:schemeClr val="accent3">
              <a:lumMod val="20000"/>
              <a:lumOff val="80000"/>
            </a:schemeClr>
          </a:solidFill>
        </p:spPr>
        <p:txBody>
          <a:bodyPr wrap="none" rtlCol="0">
            <a:spAutoFit/>
          </a:bodyPr>
          <a:lstStyle/>
          <a:p>
            <a:r>
              <a:rPr kumimoji="1" lang="ja-JP" altLang="en-US" sz="2700" dirty="0"/>
              <a:t>どんなプログラムを</a:t>
            </a:r>
            <a:endParaRPr kumimoji="1" lang="en-US" altLang="ja-JP" sz="2700" dirty="0"/>
          </a:p>
          <a:p>
            <a:r>
              <a:rPr kumimoji="1" lang="ja-JP" altLang="en-US" sz="2700" dirty="0"/>
              <a:t>作りたいのか？</a:t>
            </a:r>
            <a:endParaRPr kumimoji="1" lang="en-US" altLang="ja-JP" sz="2700" dirty="0"/>
          </a:p>
          <a:p>
            <a:r>
              <a:rPr kumimoji="1" lang="ja-JP" altLang="en-US" sz="2700" dirty="0"/>
              <a:t>・具体的に指示する</a:t>
            </a:r>
            <a:endParaRPr kumimoji="1" lang="en-US" altLang="ja-JP" sz="2700" dirty="0"/>
          </a:p>
          <a:p>
            <a:r>
              <a:rPr kumimoji="1" lang="ja-JP" altLang="en-US" sz="2700" dirty="0"/>
              <a:t>・自分の持っている</a:t>
            </a:r>
            <a:endParaRPr kumimoji="1" lang="en-US" altLang="ja-JP" sz="2700" dirty="0"/>
          </a:p>
          <a:p>
            <a:r>
              <a:rPr kumimoji="1" lang="ja-JP" altLang="en-US" sz="2700" dirty="0"/>
              <a:t>　情報を伝える</a:t>
            </a:r>
            <a:endParaRPr kumimoji="1" lang="en-US" altLang="ja-JP" sz="2700" dirty="0"/>
          </a:p>
          <a:p>
            <a:r>
              <a:rPr kumimoji="1" lang="ja-JP" altLang="en-US" sz="2700" dirty="0"/>
              <a:t>・断片的な言葉でも</a:t>
            </a:r>
            <a:endParaRPr kumimoji="1" lang="en-US" altLang="ja-JP" sz="2700" dirty="0"/>
          </a:p>
          <a:p>
            <a:r>
              <a:rPr kumimoji="1" lang="ja-JP" altLang="en-US" sz="2700" dirty="0"/>
              <a:t>　大丈夫！</a:t>
            </a:r>
            <a:endParaRPr kumimoji="1" lang="en-US" altLang="ja-JP" sz="2700" dirty="0"/>
          </a:p>
          <a:p>
            <a:r>
              <a:rPr kumimoji="1" lang="ja-JP" altLang="en-US" sz="2700" dirty="0"/>
              <a:t>・細かな指示を何度でも！</a:t>
            </a:r>
            <a:endParaRPr kumimoji="1" lang="en-US" altLang="ja-JP" sz="2700" dirty="0"/>
          </a:p>
        </p:txBody>
      </p:sp>
      <p:sp>
        <p:nvSpPr>
          <p:cNvPr id="6" name="テキスト ボックス 5">
            <a:extLst>
              <a:ext uri="{FF2B5EF4-FFF2-40B4-BE49-F238E27FC236}">
                <a16:creationId xmlns:a16="http://schemas.microsoft.com/office/drawing/2014/main" id="{9803A4C4-D954-5164-1BCB-39341F1843AE}"/>
              </a:ext>
            </a:extLst>
          </p:cNvPr>
          <p:cNvSpPr txBox="1"/>
          <p:nvPr/>
        </p:nvSpPr>
        <p:spPr>
          <a:xfrm>
            <a:off x="5348279" y="3476251"/>
            <a:ext cx="3057247" cy="1569660"/>
          </a:xfrm>
          <a:prstGeom prst="rect">
            <a:avLst/>
          </a:prstGeom>
          <a:solidFill>
            <a:schemeClr val="accent1">
              <a:lumMod val="20000"/>
              <a:lumOff val="80000"/>
            </a:schemeClr>
          </a:solidFill>
        </p:spPr>
        <p:txBody>
          <a:bodyPr wrap="none" rtlCol="0">
            <a:spAutoFit/>
          </a:bodyPr>
          <a:lstStyle/>
          <a:p>
            <a:r>
              <a:rPr kumimoji="1" lang="ja-JP" altLang="en-US" sz="2400" dirty="0"/>
              <a:t>恥ずかしがらず、</a:t>
            </a:r>
            <a:endParaRPr kumimoji="1" lang="en-US" altLang="ja-JP" sz="2400" dirty="0"/>
          </a:p>
          <a:p>
            <a:r>
              <a:rPr kumimoji="1" lang="ja-JP" altLang="en-US" sz="2400" dirty="0"/>
              <a:t>気を使わづ、</a:t>
            </a:r>
            <a:endParaRPr kumimoji="1" lang="en-US" altLang="ja-JP" sz="2400" dirty="0"/>
          </a:p>
          <a:p>
            <a:r>
              <a:rPr kumimoji="1" lang="ja-JP" altLang="en-US" sz="2400" dirty="0"/>
              <a:t>何でも、何回でも、</a:t>
            </a:r>
            <a:endParaRPr kumimoji="1" lang="en-US" altLang="ja-JP" sz="2400" dirty="0"/>
          </a:p>
          <a:p>
            <a:r>
              <a:rPr kumimoji="1" lang="ja-JP" altLang="en-US" sz="2400" b="1" dirty="0">
                <a:solidFill>
                  <a:srgbClr val="00B050"/>
                </a:solidFill>
              </a:rPr>
              <a:t>チャットを繰り返そう！</a:t>
            </a:r>
            <a:endParaRPr kumimoji="1" lang="en-US" altLang="ja-JP" sz="2400" b="1" dirty="0">
              <a:solidFill>
                <a:srgbClr val="00B050"/>
              </a:solidFill>
            </a:endParaRPr>
          </a:p>
        </p:txBody>
      </p:sp>
      <p:pic>
        <p:nvPicPr>
          <p:cNvPr id="9" name="図 8">
            <a:extLst>
              <a:ext uri="{FF2B5EF4-FFF2-40B4-BE49-F238E27FC236}">
                <a16:creationId xmlns:a16="http://schemas.microsoft.com/office/drawing/2014/main" id="{9F34FCAC-69F1-D1BC-EDFF-7FE6DC3DBD04}"/>
              </a:ext>
            </a:extLst>
          </p:cNvPr>
          <p:cNvPicPr>
            <a:picLocks noChangeAspect="1"/>
          </p:cNvPicPr>
          <p:nvPr/>
        </p:nvPicPr>
        <p:blipFill>
          <a:blip r:embed="rId4"/>
          <a:stretch>
            <a:fillRect/>
          </a:stretch>
        </p:blipFill>
        <p:spPr>
          <a:xfrm flipH="1">
            <a:off x="3943602" y="1688247"/>
            <a:ext cx="1308338" cy="2085337"/>
          </a:xfrm>
          <a:prstGeom prst="rect">
            <a:avLst/>
          </a:prstGeom>
        </p:spPr>
      </p:pic>
      <p:pic>
        <p:nvPicPr>
          <p:cNvPr id="8" name="Picture 2" descr="AIのキャラクター（てへぺろ）">
            <a:extLst>
              <a:ext uri="{FF2B5EF4-FFF2-40B4-BE49-F238E27FC236}">
                <a16:creationId xmlns:a16="http://schemas.microsoft.com/office/drawing/2014/main" id="{F3640BF5-9BAE-11C9-B15A-7B84DC2E0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814" y="4944527"/>
            <a:ext cx="1183051" cy="134211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FAFEEAE2-C41F-7D09-4FDA-7D929F462E11}"/>
              </a:ext>
            </a:extLst>
          </p:cNvPr>
          <p:cNvSpPr txBox="1"/>
          <p:nvPr/>
        </p:nvSpPr>
        <p:spPr>
          <a:xfrm>
            <a:off x="476073" y="5559522"/>
            <a:ext cx="6917278" cy="830997"/>
          </a:xfrm>
          <a:prstGeom prst="rect">
            <a:avLst/>
          </a:prstGeom>
          <a:solidFill>
            <a:schemeClr val="accent2">
              <a:lumMod val="20000"/>
              <a:lumOff val="80000"/>
            </a:schemeClr>
          </a:solidFill>
        </p:spPr>
        <p:txBody>
          <a:bodyPr wrap="none" rtlCol="0">
            <a:spAutoFit/>
          </a:bodyPr>
          <a:lstStyle/>
          <a:p>
            <a:r>
              <a:rPr kumimoji="1" lang="ja-JP" altLang="en-US" sz="2400" dirty="0"/>
              <a:t>回答に「誤り」のある可能性は認識しておこう！</a:t>
            </a:r>
            <a:endParaRPr kumimoji="1" lang="en-US" altLang="ja-JP" sz="2400" dirty="0"/>
          </a:p>
          <a:p>
            <a:r>
              <a:rPr kumimoji="1" lang="ja-JP" altLang="en-US" sz="2400" dirty="0"/>
              <a:t>「怪しい」と感じたら他の方法（書籍や検索）で確認！</a:t>
            </a:r>
          </a:p>
        </p:txBody>
      </p:sp>
    </p:spTree>
    <p:extLst>
      <p:ext uri="{BB962C8B-B14F-4D97-AF65-F5344CB8AC3E}">
        <p14:creationId xmlns:p14="http://schemas.microsoft.com/office/powerpoint/2010/main" val="38129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BA49-D776-A46C-A4A1-F3DCA7A553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FB7608-1CEF-6ABA-E411-E816A4FC0122}"/>
              </a:ext>
            </a:extLst>
          </p:cNvPr>
          <p:cNvSpPr>
            <a:spLocks noGrp="1"/>
          </p:cNvSpPr>
          <p:nvPr>
            <p:ph type="title"/>
          </p:nvPr>
        </p:nvSpPr>
        <p:spPr>
          <a:xfrm>
            <a:off x="193643" y="187573"/>
            <a:ext cx="8391063" cy="771216"/>
          </a:xfrm>
        </p:spPr>
        <p:txBody>
          <a:bodyPr>
            <a:normAutofit/>
          </a:bodyPr>
          <a:lstStyle/>
          <a:p>
            <a:r>
              <a:rPr kumimoji="1" lang="ja-JP" altLang="en-US" sz="4000" dirty="0"/>
              <a:t>ローバー型ロボットを前進させよう</a:t>
            </a:r>
          </a:p>
        </p:txBody>
      </p:sp>
      <p:pic>
        <p:nvPicPr>
          <p:cNvPr id="5" name="図 4">
            <a:extLst>
              <a:ext uri="{FF2B5EF4-FFF2-40B4-BE49-F238E27FC236}">
                <a16:creationId xmlns:a16="http://schemas.microsoft.com/office/drawing/2014/main" id="{2ED7DD5B-7000-EAFF-0DD5-113A71252EF4}"/>
              </a:ext>
            </a:extLst>
          </p:cNvPr>
          <p:cNvPicPr>
            <a:picLocks noChangeAspect="1"/>
          </p:cNvPicPr>
          <p:nvPr/>
        </p:nvPicPr>
        <p:blipFill>
          <a:blip r:embed="rId2"/>
          <a:stretch>
            <a:fillRect/>
          </a:stretch>
        </p:blipFill>
        <p:spPr>
          <a:xfrm>
            <a:off x="2175326" y="3589877"/>
            <a:ext cx="1686160" cy="1390844"/>
          </a:xfrm>
          <a:prstGeom prst="rect">
            <a:avLst/>
          </a:prstGeom>
        </p:spPr>
      </p:pic>
      <p:pic>
        <p:nvPicPr>
          <p:cNvPr id="6" name="図 5">
            <a:extLst>
              <a:ext uri="{FF2B5EF4-FFF2-40B4-BE49-F238E27FC236}">
                <a16:creationId xmlns:a16="http://schemas.microsoft.com/office/drawing/2014/main" id="{E178F604-1704-1504-BA0D-AD4D865A756B}"/>
              </a:ext>
            </a:extLst>
          </p:cNvPr>
          <p:cNvPicPr>
            <a:picLocks noChangeAspect="1"/>
          </p:cNvPicPr>
          <p:nvPr/>
        </p:nvPicPr>
        <p:blipFill>
          <a:blip r:embed="rId3"/>
          <a:stretch>
            <a:fillRect/>
          </a:stretch>
        </p:blipFill>
        <p:spPr>
          <a:xfrm rot="16200000">
            <a:off x="650855" y="3149055"/>
            <a:ext cx="1001578" cy="1733824"/>
          </a:xfrm>
          <a:prstGeom prst="rect">
            <a:avLst/>
          </a:prstGeom>
        </p:spPr>
      </p:pic>
      <p:pic>
        <p:nvPicPr>
          <p:cNvPr id="8" name="図 7">
            <a:extLst>
              <a:ext uri="{FF2B5EF4-FFF2-40B4-BE49-F238E27FC236}">
                <a16:creationId xmlns:a16="http://schemas.microsoft.com/office/drawing/2014/main" id="{B41294E0-0671-3772-2B28-EB0B536374CB}"/>
              </a:ext>
            </a:extLst>
          </p:cNvPr>
          <p:cNvPicPr>
            <a:picLocks noChangeAspect="1"/>
          </p:cNvPicPr>
          <p:nvPr/>
        </p:nvPicPr>
        <p:blipFill>
          <a:blip r:embed="rId3"/>
          <a:stretch>
            <a:fillRect/>
          </a:stretch>
        </p:blipFill>
        <p:spPr>
          <a:xfrm rot="16200000">
            <a:off x="4384382" y="3149053"/>
            <a:ext cx="1001578" cy="1733824"/>
          </a:xfrm>
          <a:prstGeom prst="rect">
            <a:avLst/>
          </a:prstGeom>
        </p:spPr>
      </p:pic>
      <p:sp>
        <p:nvSpPr>
          <p:cNvPr id="10" name="テキスト ボックス 9">
            <a:extLst>
              <a:ext uri="{FF2B5EF4-FFF2-40B4-BE49-F238E27FC236}">
                <a16:creationId xmlns:a16="http://schemas.microsoft.com/office/drawing/2014/main" id="{D7536F23-FF06-DEF3-B308-230C2EC6FD05}"/>
              </a:ext>
            </a:extLst>
          </p:cNvPr>
          <p:cNvSpPr txBox="1"/>
          <p:nvPr/>
        </p:nvSpPr>
        <p:spPr>
          <a:xfrm>
            <a:off x="284731" y="2991955"/>
            <a:ext cx="1572866" cy="523220"/>
          </a:xfrm>
          <a:prstGeom prst="rect">
            <a:avLst/>
          </a:prstGeom>
          <a:noFill/>
        </p:spPr>
        <p:txBody>
          <a:bodyPr wrap="none" rtlCol="0">
            <a:spAutoFit/>
          </a:bodyPr>
          <a:lstStyle/>
          <a:p>
            <a:r>
              <a:rPr kumimoji="1" lang="en-US" altLang="ja-JP" sz="2800" dirty="0"/>
              <a:t>M1</a:t>
            </a:r>
            <a:r>
              <a:rPr kumimoji="1" lang="ja-JP" altLang="en-US" sz="2800" dirty="0"/>
              <a:t>：左側</a:t>
            </a:r>
          </a:p>
        </p:txBody>
      </p:sp>
      <p:sp>
        <p:nvSpPr>
          <p:cNvPr id="11" name="テキスト ボックス 10">
            <a:extLst>
              <a:ext uri="{FF2B5EF4-FFF2-40B4-BE49-F238E27FC236}">
                <a16:creationId xmlns:a16="http://schemas.microsoft.com/office/drawing/2014/main" id="{9DC928A6-9419-2F24-6118-7ABCCF8EB8D4}"/>
              </a:ext>
            </a:extLst>
          </p:cNvPr>
          <p:cNvSpPr txBox="1"/>
          <p:nvPr/>
        </p:nvSpPr>
        <p:spPr>
          <a:xfrm>
            <a:off x="4026692" y="2991954"/>
            <a:ext cx="1635384" cy="523220"/>
          </a:xfrm>
          <a:prstGeom prst="rect">
            <a:avLst/>
          </a:prstGeom>
          <a:noFill/>
        </p:spPr>
        <p:txBody>
          <a:bodyPr wrap="none" rtlCol="0">
            <a:spAutoFit/>
          </a:bodyPr>
          <a:lstStyle/>
          <a:p>
            <a:r>
              <a:rPr kumimoji="1" lang="en-US" altLang="ja-JP" sz="2800" dirty="0"/>
              <a:t>M</a:t>
            </a:r>
            <a:r>
              <a:rPr kumimoji="1" lang="ja-JP" altLang="en-US" sz="2800" dirty="0"/>
              <a:t>２：右側</a:t>
            </a:r>
          </a:p>
        </p:txBody>
      </p:sp>
      <p:sp>
        <p:nvSpPr>
          <p:cNvPr id="14" name="矢印: 右 13">
            <a:extLst>
              <a:ext uri="{FF2B5EF4-FFF2-40B4-BE49-F238E27FC236}">
                <a16:creationId xmlns:a16="http://schemas.microsoft.com/office/drawing/2014/main" id="{36A54233-F791-2A54-E9DB-4932F2D881D9}"/>
              </a:ext>
            </a:extLst>
          </p:cNvPr>
          <p:cNvSpPr/>
          <p:nvPr/>
        </p:nvSpPr>
        <p:spPr>
          <a:xfrm rot="16200000">
            <a:off x="2765155" y="2916223"/>
            <a:ext cx="502068" cy="4381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3EF44CDD-E39B-565D-36E3-496F5BAD4D3C}"/>
              </a:ext>
            </a:extLst>
          </p:cNvPr>
          <p:cNvSpPr txBox="1"/>
          <p:nvPr/>
        </p:nvSpPr>
        <p:spPr>
          <a:xfrm>
            <a:off x="2564783" y="2361043"/>
            <a:ext cx="902811" cy="523220"/>
          </a:xfrm>
          <a:prstGeom prst="rect">
            <a:avLst/>
          </a:prstGeom>
          <a:noFill/>
        </p:spPr>
        <p:txBody>
          <a:bodyPr wrap="none" rtlCol="0">
            <a:spAutoFit/>
          </a:bodyPr>
          <a:lstStyle/>
          <a:p>
            <a:r>
              <a:rPr kumimoji="1" lang="ja-JP" altLang="en-US" sz="2800" dirty="0"/>
              <a:t>正面</a:t>
            </a:r>
          </a:p>
        </p:txBody>
      </p:sp>
      <p:sp>
        <p:nvSpPr>
          <p:cNvPr id="16" name="テキスト ボックス 15">
            <a:extLst>
              <a:ext uri="{FF2B5EF4-FFF2-40B4-BE49-F238E27FC236}">
                <a16:creationId xmlns:a16="http://schemas.microsoft.com/office/drawing/2014/main" id="{9465A3F1-9DFE-C2B9-4D03-FE3D03097F2E}"/>
              </a:ext>
            </a:extLst>
          </p:cNvPr>
          <p:cNvSpPr txBox="1"/>
          <p:nvPr/>
        </p:nvSpPr>
        <p:spPr>
          <a:xfrm>
            <a:off x="732892" y="897880"/>
            <a:ext cx="7957628" cy="1077218"/>
          </a:xfrm>
          <a:prstGeom prst="rect">
            <a:avLst/>
          </a:prstGeom>
          <a:noFill/>
        </p:spPr>
        <p:txBody>
          <a:bodyPr wrap="none" rtlCol="0">
            <a:spAutoFit/>
          </a:bodyPr>
          <a:lstStyle/>
          <a:p>
            <a:r>
              <a:rPr kumimoji="1" lang="ja-JP" altLang="en-US" sz="2800" dirty="0"/>
              <a:t>目標：ロボットを</a:t>
            </a:r>
            <a:r>
              <a:rPr kumimoji="1" lang="en-US" altLang="ja-JP" sz="2800" dirty="0"/>
              <a:t>1</a:t>
            </a:r>
            <a:r>
              <a:rPr kumimoji="1" lang="ja-JP" altLang="en-US" sz="2800" dirty="0"/>
              <a:t>秒間だけ前進させたい</a:t>
            </a:r>
            <a:endParaRPr kumimoji="1" lang="en-US" altLang="ja-JP" sz="2800" dirty="0"/>
          </a:p>
          <a:p>
            <a:r>
              <a:rPr kumimoji="1" lang="ja-JP" altLang="en-US" sz="2800" dirty="0"/>
              <a:t>　モータの配置を生成</a:t>
            </a:r>
            <a:r>
              <a:rPr kumimoji="1" lang="en-US" altLang="ja-JP" sz="2800" dirty="0"/>
              <a:t>AI</a:t>
            </a:r>
            <a:r>
              <a:rPr kumimoji="1" lang="ja-JP" altLang="en-US" sz="2800" dirty="0"/>
              <a:t>へ伝える</a:t>
            </a:r>
            <a:r>
              <a:rPr kumimoji="1" lang="ja-JP" altLang="en-US" sz="3600" b="1" dirty="0">
                <a:solidFill>
                  <a:srgbClr val="002060"/>
                </a:solidFill>
              </a:rPr>
              <a:t>文章</a:t>
            </a:r>
            <a:r>
              <a:rPr kumimoji="1" lang="ja-JP" altLang="en-US" sz="2800" dirty="0"/>
              <a:t>を考えよう！</a:t>
            </a:r>
          </a:p>
        </p:txBody>
      </p:sp>
      <p:pic>
        <p:nvPicPr>
          <p:cNvPr id="17" name="図 16">
            <a:extLst>
              <a:ext uri="{FF2B5EF4-FFF2-40B4-BE49-F238E27FC236}">
                <a16:creationId xmlns:a16="http://schemas.microsoft.com/office/drawing/2014/main" id="{C1E01E11-A233-5F43-164C-7BC0EC9CBDEB}"/>
              </a:ext>
            </a:extLst>
          </p:cNvPr>
          <p:cNvPicPr>
            <a:picLocks noChangeAspect="1"/>
          </p:cNvPicPr>
          <p:nvPr/>
        </p:nvPicPr>
        <p:blipFill>
          <a:blip r:embed="rId4"/>
          <a:stretch>
            <a:fillRect/>
          </a:stretch>
        </p:blipFill>
        <p:spPr>
          <a:xfrm>
            <a:off x="6583872" y="4323151"/>
            <a:ext cx="2484722" cy="2286824"/>
          </a:xfrm>
          <a:prstGeom prst="rect">
            <a:avLst/>
          </a:prstGeom>
        </p:spPr>
      </p:pic>
      <p:sp>
        <p:nvSpPr>
          <p:cNvPr id="19" name="テキスト ボックス 18">
            <a:extLst>
              <a:ext uri="{FF2B5EF4-FFF2-40B4-BE49-F238E27FC236}">
                <a16:creationId xmlns:a16="http://schemas.microsoft.com/office/drawing/2014/main" id="{924746ED-D2D3-97CD-FBD4-818C82BE179D}"/>
              </a:ext>
            </a:extLst>
          </p:cNvPr>
          <p:cNvSpPr txBox="1"/>
          <p:nvPr/>
        </p:nvSpPr>
        <p:spPr>
          <a:xfrm>
            <a:off x="6465231" y="2224728"/>
            <a:ext cx="2225289" cy="1938992"/>
          </a:xfrm>
          <a:prstGeom prst="rect">
            <a:avLst/>
          </a:prstGeom>
          <a:noFill/>
        </p:spPr>
        <p:txBody>
          <a:bodyPr wrap="none" rtlCol="0">
            <a:spAutoFit/>
          </a:bodyPr>
          <a:lstStyle/>
          <a:p>
            <a:r>
              <a:rPr kumimoji="1" lang="ja-JP" altLang="en-US" sz="2400" dirty="0"/>
              <a:t>モータの配置が</a:t>
            </a:r>
            <a:endParaRPr kumimoji="1" lang="en-US" altLang="ja-JP" sz="2400" dirty="0"/>
          </a:p>
          <a:p>
            <a:r>
              <a:rPr kumimoji="1" lang="ja-JP" altLang="en-US" sz="2400" dirty="0"/>
              <a:t>判ってないと，</a:t>
            </a:r>
            <a:endParaRPr kumimoji="1" lang="en-US" altLang="ja-JP" sz="2400" dirty="0"/>
          </a:p>
          <a:p>
            <a:r>
              <a:rPr kumimoji="1" lang="ja-JP" altLang="en-US" sz="2400" dirty="0"/>
              <a:t>各モータの</a:t>
            </a:r>
            <a:endParaRPr kumimoji="1" lang="en-US" altLang="ja-JP" sz="2400" dirty="0"/>
          </a:p>
          <a:p>
            <a:r>
              <a:rPr kumimoji="1" lang="ja-JP" altLang="en-US" sz="2400" dirty="0"/>
              <a:t>回転方向が</a:t>
            </a:r>
            <a:endParaRPr kumimoji="1" lang="en-US" altLang="ja-JP" sz="2400" dirty="0"/>
          </a:p>
          <a:p>
            <a:r>
              <a:rPr kumimoji="1" lang="ja-JP" altLang="en-US" sz="2400" dirty="0"/>
              <a:t>定まらないよね</a:t>
            </a:r>
          </a:p>
        </p:txBody>
      </p:sp>
      <p:sp>
        <p:nvSpPr>
          <p:cNvPr id="20" name="吹き出し: 角を丸めた四角形 19">
            <a:extLst>
              <a:ext uri="{FF2B5EF4-FFF2-40B4-BE49-F238E27FC236}">
                <a16:creationId xmlns:a16="http://schemas.microsoft.com/office/drawing/2014/main" id="{B12B91F6-8140-C2B3-D782-C16258B226C1}"/>
              </a:ext>
            </a:extLst>
          </p:cNvPr>
          <p:cNvSpPr/>
          <p:nvPr/>
        </p:nvSpPr>
        <p:spPr>
          <a:xfrm>
            <a:off x="6183958" y="2077277"/>
            <a:ext cx="2725444" cy="2245874"/>
          </a:xfrm>
          <a:prstGeom prst="wedgeRoundRectCallout">
            <a:avLst>
              <a:gd name="adj1" fmla="val -1941"/>
              <a:gd name="adj2" fmla="val 69211"/>
              <a:gd name="adj3" fmla="val 16667"/>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AADF140A-D32B-5E5F-1E3F-177F3F3A9E82}"/>
              </a:ext>
            </a:extLst>
          </p:cNvPr>
          <p:cNvSpPr/>
          <p:nvPr/>
        </p:nvSpPr>
        <p:spPr>
          <a:xfrm>
            <a:off x="124287" y="2224728"/>
            <a:ext cx="5894773" cy="3883109"/>
          </a:xfrm>
          <a:prstGeom prst="roundRect">
            <a:avLst>
              <a:gd name="adj" fmla="val 7196"/>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FF609435-EA25-AD2D-DE65-84732F49C44C}"/>
              </a:ext>
            </a:extLst>
          </p:cNvPr>
          <p:cNvSpPr>
            <a:spLocks noGrp="1"/>
          </p:cNvSpPr>
          <p:nvPr>
            <p:ph type="sldNum" sz="quarter" idx="12"/>
          </p:nvPr>
        </p:nvSpPr>
        <p:spPr/>
        <p:txBody>
          <a:bodyPr/>
          <a:lstStyle/>
          <a:p>
            <a:fld id="{1DCDAAC1-7D4F-441D-807A-83CCC1492F48}" type="slidenum">
              <a:rPr kumimoji="1" lang="ja-JP" altLang="en-US" smtClean="0"/>
              <a:t>47</a:t>
            </a:fld>
            <a:endParaRPr kumimoji="1" lang="ja-JP" altLang="en-US"/>
          </a:p>
        </p:txBody>
      </p:sp>
      <p:sp>
        <p:nvSpPr>
          <p:cNvPr id="18" name="テキスト ボックス 17">
            <a:extLst>
              <a:ext uri="{FF2B5EF4-FFF2-40B4-BE49-F238E27FC236}">
                <a16:creationId xmlns:a16="http://schemas.microsoft.com/office/drawing/2014/main" id="{9F4FDED1-3267-AF41-8D4B-4001F08BF7A3}"/>
              </a:ext>
            </a:extLst>
          </p:cNvPr>
          <p:cNvSpPr txBox="1"/>
          <p:nvPr/>
        </p:nvSpPr>
        <p:spPr>
          <a:xfrm>
            <a:off x="2175326" y="4980721"/>
            <a:ext cx="1787028" cy="369332"/>
          </a:xfrm>
          <a:prstGeom prst="rect">
            <a:avLst/>
          </a:prstGeom>
          <a:noFill/>
        </p:spPr>
        <p:txBody>
          <a:bodyPr wrap="none" rtlCol="0">
            <a:spAutoFit/>
          </a:bodyPr>
          <a:lstStyle/>
          <a:p>
            <a:r>
              <a:rPr kumimoji="1" lang="en-US" altLang="ja-JP" dirty="0"/>
              <a:t>RDC-ESP32TYPE3</a:t>
            </a:r>
          </a:p>
        </p:txBody>
      </p:sp>
      <p:pic>
        <p:nvPicPr>
          <p:cNvPr id="22" name="図 21">
            <a:extLst>
              <a:ext uri="{FF2B5EF4-FFF2-40B4-BE49-F238E27FC236}">
                <a16:creationId xmlns:a16="http://schemas.microsoft.com/office/drawing/2014/main" id="{57D5EBBA-B50C-EA5A-2380-A5B3F84F3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650854" y="4772043"/>
            <a:ext cx="1001578" cy="1014932"/>
          </a:xfrm>
          <a:prstGeom prst="rect">
            <a:avLst/>
          </a:prstGeom>
        </p:spPr>
      </p:pic>
      <p:pic>
        <p:nvPicPr>
          <p:cNvPr id="23" name="図 22">
            <a:extLst>
              <a:ext uri="{FF2B5EF4-FFF2-40B4-BE49-F238E27FC236}">
                <a16:creationId xmlns:a16="http://schemas.microsoft.com/office/drawing/2014/main" id="{D2E087AC-1E16-A92F-6B6E-133C15666A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343595" y="4772043"/>
            <a:ext cx="1001578" cy="1014932"/>
          </a:xfrm>
          <a:prstGeom prst="rect">
            <a:avLst/>
          </a:prstGeom>
        </p:spPr>
      </p:pic>
    </p:spTree>
    <p:extLst>
      <p:ext uri="{BB962C8B-B14F-4D97-AF65-F5344CB8AC3E}">
        <p14:creationId xmlns:p14="http://schemas.microsoft.com/office/powerpoint/2010/main" val="974644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F4184-BB4D-0574-AD15-828A87390E3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955964-8112-1A62-C034-347A386299AC}"/>
              </a:ext>
            </a:extLst>
          </p:cNvPr>
          <p:cNvSpPr>
            <a:spLocks noGrp="1"/>
          </p:cNvSpPr>
          <p:nvPr>
            <p:ph type="title"/>
          </p:nvPr>
        </p:nvSpPr>
        <p:spPr>
          <a:xfrm>
            <a:off x="193644" y="187573"/>
            <a:ext cx="5141835" cy="771216"/>
          </a:xfrm>
        </p:spPr>
        <p:txBody>
          <a:bodyPr>
            <a:normAutofit fontScale="90000"/>
          </a:bodyPr>
          <a:lstStyle/>
          <a:p>
            <a:r>
              <a:rPr kumimoji="1" lang="ja-JP" altLang="en-US" sz="4000" dirty="0"/>
              <a:t>ロボット</a:t>
            </a:r>
            <a:r>
              <a:rPr lang="ja-JP" altLang="en-US" sz="4000" dirty="0"/>
              <a:t>の仕様を伝える</a:t>
            </a:r>
            <a:endParaRPr kumimoji="1" lang="ja-JP" altLang="en-US" sz="4000" dirty="0"/>
          </a:p>
        </p:txBody>
      </p:sp>
      <p:sp>
        <p:nvSpPr>
          <p:cNvPr id="19" name="テキスト ボックス 18">
            <a:extLst>
              <a:ext uri="{FF2B5EF4-FFF2-40B4-BE49-F238E27FC236}">
                <a16:creationId xmlns:a16="http://schemas.microsoft.com/office/drawing/2014/main" id="{1B878F07-7F2D-30EE-02ED-3FD4FDA98F61}"/>
              </a:ext>
            </a:extLst>
          </p:cNvPr>
          <p:cNvSpPr txBox="1"/>
          <p:nvPr/>
        </p:nvSpPr>
        <p:spPr>
          <a:xfrm>
            <a:off x="332307" y="4474586"/>
            <a:ext cx="4047903" cy="1569660"/>
          </a:xfrm>
          <a:prstGeom prst="rect">
            <a:avLst/>
          </a:prstGeom>
          <a:noFill/>
        </p:spPr>
        <p:txBody>
          <a:bodyPr wrap="none" rtlCol="0">
            <a:spAutoFit/>
          </a:bodyPr>
          <a:lstStyle/>
          <a:p>
            <a:r>
              <a:rPr kumimoji="1" lang="ja-JP" altLang="en-US" sz="2400" dirty="0"/>
              <a:t>例文：</a:t>
            </a:r>
            <a:endParaRPr kumimoji="1" lang="en-US" altLang="ja-JP" sz="2400" dirty="0"/>
          </a:p>
          <a:p>
            <a:r>
              <a:rPr kumimoji="1" lang="ja-JP" altLang="en-US" sz="2400" dirty="0"/>
              <a:t>２つの</a:t>
            </a:r>
            <a:r>
              <a:rPr kumimoji="1" lang="en-US" altLang="ja-JP" sz="2400" dirty="0"/>
              <a:t>DC</a:t>
            </a:r>
            <a:r>
              <a:rPr kumimoji="1" lang="ja-JP" altLang="en-US" sz="2400" dirty="0"/>
              <a:t>モータを動かします．</a:t>
            </a:r>
            <a:endParaRPr kumimoji="1" lang="en-US" altLang="ja-JP" sz="2400" dirty="0"/>
          </a:p>
          <a:p>
            <a:r>
              <a:rPr kumimoji="1" lang="ja-JP" altLang="en-US" sz="2400" dirty="0"/>
              <a:t>左側に</a:t>
            </a:r>
            <a:r>
              <a:rPr kumimoji="1" lang="en-US" altLang="ja-JP" sz="2400" dirty="0"/>
              <a:t>M1</a:t>
            </a:r>
            <a:r>
              <a:rPr kumimoji="1" lang="ja-JP" altLang="en-US" sz="2400" dirty="0"/>
              <a:t>，右側に</a:t>
            </a:r>
            <a:r>
              <a:rPr kumimoji="1" lang="en-US" altLang="ja-JP" sz="2400" dirty="0"/>
              <a:t>M2</a:t>
            </a:r>
            <a:r>
              <a:rPr kumimoji="1" lang="ja-JP" altLang="en-US" sz="2400" dirty="0"/>
              <a:t>，</a:t>
            </a:r>
            <a:endParaRPr kumimoji="1" lang="en-US" altLang="ja-JP" sz="2400" dirty="0"/>
          </a:p>
          <a:p>
            <a:r>
              <a:rPr kumimoji="1" lang="ja-JP" altLang="en-US" sz="2400" dirty="0"/>
              <a:t>を配置します．</a:t>
            </a:r>
          </a:p>
        </p:txBody>
      </p:sp>
      <p:sp>
        <p:nvSpPr>
          <p:cNvPr id="24" name="矢印: 下 23">
            <a:extLst>
              <a:ext uri="{FF2B5EF4-FFF2-40B4-BE49-F238E27FC236}">
                <a16:creationId xmlns:a16="http://schemas.microsoft.com/office/drawing/2014/main" id="{47B7D5C0-F856-0256-A9E4-D7906A942CDF}"/>
              </a:ext>
            </a:extLst>
          </p:cNvPr>
          <p:cNvSpPr/>
          <p:nvPr/>
        </p:nvSpPr>
        <p:spPr>
          <a:xfrm>
            <a:off x="6467144" y="3987477"/>
            <a:ext cx="621437" cy="6036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04215D17-7448-9D3B-148B-18C5295BDA32}"/>
              </a:ext>
            </a:extLst>
          </p:cNvPr>
          <p:cNvSpPr/>
          <p:nvPr/>
        </p:nvSpPr>
        <p:spPr>
          <a:xfrm rot="16200000">
            <a:off x="4261282" y="5203795"/>
            <a:ext cx="621437" cy="6036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67800DB-8EBA-16A7-1455-55E8AE79D0E0}"/>
              </a:ext>
            </a:extLst>
          </p:cNvPr>
          <p:cNvSpPr txBox="1"/>
          <p:nvPr/>
        </p:nvSpPr>
        <p:spPr>
          <a:xfrm>
            <a:off x="5257791" y="4967028"/>
            <a:ext cx="3661580" cy="1077218"/>
          </a:xfrm>
          <a:prstGeom prst="rect">
            <a:avLst/>
          </a:prstGeom>
          <a:solidFill>
            <a:schemeClr val="accent6">
              <a:lumMod val="20000"/>
              <a:lumOff val="80000"/>
            </a:schemeClr>
          </a:solidFill>
        </p:spPr>
        <p:txBody>
          <a:bodyPr wrap="none" rtlCol="0">
            <a:spAutoFit/>
          </a:bodyPr>
          <a:lstStyle/>
          <a:p>
            <a:r>
              <a:rPr kumimoji="1" lang="ja-JP" altLang="en-US" sz="3200" dirty="0"/>
              <a:t>２つの文章を</a:t>
            </a:r>
            <a:endParaRPr kumimoji="1" lang="en-US" altLang="ja-JP" sz="3200" dirty="0"/>
          </a:p>
          <a:p>
            <a:r>
              <a:rPr kumimoji="1" lang="ja-JP" altLang="en-US" sz="3200" dirty="0"/>
              <a:t>組合わせてみよう！</a:t>
            </a:r>
          </a:p>
        </p:txBody>
      </p:sp>
      <p:sp>
        <p:nvSpPr>
          <p:cNvPr id="3" name="スライド番号プレースホルダー 2">
            <a:extLst>
              <a:ext uri="{FF2B5EF4-FFF2-40B4-BE49-F238E27FC236}">
                <a16:creationId xmlns:a16="http://schemas.microsoft.com/office/drawing/2014/main" id="{8559AE45-29A3-C9D2-BA6B-E5C44CE5D7DF}"/>
              </a:ext>
            </a:extLst>
          </p:cNvPr>
          <p:cNvSpPr>
            <a:spLocks noGrp="1"/>
          </p:cNvSpPr>
          <p:nvPr>
            <p:ph type="sldNum" sz="quarter" idx="12"/>
          </p:nvPr>
        </p:nvSpPr>
        <p:spPr/>
        <p:txBody>
          <a:bodyPr/>
          <a:lstStyle/>
          <a:p>
            <a:fld id="{1DCDAAC1-7D4F-441D-807A-83CCC1492F48}" type="slidenum">
              <a:rPr kumimoji="1" lang="ja-JP" altLang="en-US" smtClean="0"/>
              <a:t>48</a:t>
            </a:fld>
            <a:endParaRPr kumimoji="1" lang="ja-JP" altLang="en-US"/>
          </a:p>
        </p:txBody>
      </p:sp>
      <p:pic>
        <p:nvPicPr>
          <p:cNvPr id="7" name="図 6">
            <a:extLst>
              <a:ext uri="{FF2B5EF4-FFF2-40B4-BE49-F238E27FC236}">
                <a16:creationId xmlns:a16="http://schemas.microsoft.com/office/drawing/2014/main" id="{68C4D7F5-E13C-A673-D3F8-E73D6C841025}"/>
              </a:ext>
            </a:extLst>
          </p:cNvPr>
          <p:cNvPicPr>
            <a:picLocks noChangeAspect="1"/>
          </p:cNvPicPr>
          <p:nvPr/>
        </p:nvPicPr>
        <p:blipFill>
          <a:blip r:embed="rId2"/>
          <a:stretch>
            <a:fillRect/>
          </a:stretch>
        </p:blipFill>
        <p:spPr>
          <a:xfrm>
            <a:off x="27760" y="1027700"/>
            <a:ext cx="4055145" cy="2711428"/>
          </a:xfrm>
          <a:prstGeom prst="rect">
            <a:avLst/>
          </a:prstGeom>
        </p:spPr>
      </p:pic>
      <p:pic>
        <p:nvPicPr>
          <p:cNvPr id="9" name="図 8">
            <a:extLst>
              <a:ext uri="{FF2B5EF4-FFF2-40B4-BE49-F238E27FC236}">
                <a16:creationId xmlns:a16="http://schemas.microsoft.com/office/drawing/2014/main" id="{DF9AD73A-DE45-825E-312D-49896D0DF595}"/>
              </a:ext>
            </a:extLst>
          </p:cNvPr>
          <p:cNvPicPr>
            <a:picLocks noChangeAspect="1"/>
          </p:cNvPicPr>
          <p:nvPr/>
        </p:nvPicPr>
        <p:blipFill>
          <a:blip r:embed="rId3"/>
          <a:stretch>
            <a:fillRect/>
          </a:stretch>
        </p:blipFill>
        <p:spPr>
          <a:xfrm>
            <a:off x="4270159" y="1041645"/>
            <a:ext cx="4614878" cy="2690672"/>
          </a:xfrm>
          <a:prstGeom prst="rect">
            <a:avLst/>
          </a:prstGeom>
        </p:spPr>
      </p:pic>
    </p:spTree>
    <p:extLst>
      <p:ext uri="{BB962C8B-B14F-4D97-AF65-F5344CB8AC3E}">
        <p14:creationId xmlns:p14="http://schemas.microsoft.com/office/powerpoint/2010/main" val="3359491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8CA9-9B9D-89AF-5706-400A2BB04A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49B2D1-832C-B3C8-6607-F924D5E89AC4}"/>
              </a:ext>
            </a:extLst>
          </p:cNvPr>
          <p:cNvSpPr>
            <a:spLocks noGrp="1"/>
          </p:cNvSpPr>
          <p:nvPr>
            <p:ph type="title"/>
          </p:nvPr>
        </p:nvSpPr>
        <p:spPr>
          <a:xfrm>
            <a:off x="193645" y="187573"/>
            <a:ext cx="6784204" cy="771216"/>
          </a:xfrm>
        </p:spPr>
        <p:txBody>
          <a:bodyPr>
            <a:normAutofit/>
          </a:bodyPr>
          <a:lstStyle/>
          <a:p>
            <a:r>
              <a:rPr lang="ja-JP" altLang="en-US" sz="4000" dirty="0"/>
              <a:t>プロンプト例：前進 １秒間</a:t>
            </a:r>
            <a:endParaRPr kumimoji="1" lang="ja-JP" altLang="en-US" sz="4000" dirty="0"/>
          </a:p>
        </p:txBody>
      </p:sp>
      <p:sp>
        <p:nvSpPr>
          <p:cNvPr id="19" name="テキスト ボックス 18">
            <a:extLst>
              <a:ext uri="{FF2B5EF4-FFF2-40B4-BE49-F238E27FC236}">
                <a16:creationId xmlns:a16="http://schemas.microsoft.com/office/drawing/2014/main" id="{1640FD13-19F8-D594-C850-57587493F934}"/>
              </a:ext>
            </a:extLst>
          </p:cNvPr>
          <p:cNvSpPr txBox="1"/>
          <p:nvPr/>
        </p:nvSpPr>
        <p:spPr>
          <a:xfrm>
            <a:off x="5753326" y="949914"/>
            <a:ext cx="3243196" cy="1569660"/>
          </a:xfrm>
          <a:prstGeom prst="rect">
            <a:avLst/>
          </a:prstGeom>
          <a:noFill/>
        </p:spPr>
        <p:txBody>
          <a:bodyPr wrap="none" rtlCol="0">
            <a:spAutoFit/>
          </a:bodyPr>
          <a:lstStyle/>
          <a:p>
            <a:r>
              <a:rPr kumimoji="1" lang="ja-JP" altLang="en-US" sz="2400" dirty="0"/>
              <a:t>２つの</a:t>
            </a:r>
            <a:r>
              <a:rPr kumimoji="1" lang="en-US" altLang="ja-JP" sz="2400" dirty="0"/>
              <a:t>DC</a:t>
            </a:r>
            <a:r>
              <a:rPr kumimoji="1" lang="ja-JP" altLang="en-US" sz="2400" dirty="0"/>
              <a:t>モータを</a:t>
            </a:r>
            <a:endParaRPr kumimoji="1" lang="en-US" altLang="ja-JP" sz="2400" dirty="0"/>
          </a:p>
          <a:p>
            <a:r>
              <a:rPr kumimoji="1" lang="ja-JP" altLang="en-US" sz="2400" dirty="0"/>
              <a:t>動かします．</a:t>
            </a:r>
            <a:endParaRPr kumimoji="1" lang="en-US" altLang="ja-JP" sz="2400" dirty="0"/>
          </a:p>
          <a:p>
            <a:r>
              <a:rPr kumimoji="1" lang="ja-JP" altLang="en-US" sz="2400" dirty="0"/>
              <a:t>左側に</a:t>
            </a:r>
            <a:r>
              <a:rPr kumimoji="1" lang="en-US" altLang="ja-JP" sz="2400" dirty="0"/>
              <a:t>M1</a:t>
            </a:r>
            <a:r>
              <a:rPr kumimoji="1" lang="ja-JP" altLang="en-US" sz="2400" dirty="0"/>
              <a:t>，右側に</a:t>
            </a:r>
            <a:r>
              <a:rPr kumimoji="1" lang="en-US" altLang="ja-JP" sz="2400" dirty="0"/>
              <a:t>M2</a:t>
            </a:r>
            <a:r>
              <a:rPr kumimoji="1" lang="ja-JP" altLang="en-US" sz="2400" dirty="0"/>
              <a:t>，</a:t>
            </a:r>
            <a:endParaRPr kumimoji="1" lang="en-US" altLang="ja-JP" sz="2400" dirty="0"/>
          </a:p>
          <a:p>
            <a:r>
              <a:rPr kumimoji="1" lang="ja-JP" altLang="en-US" sz="2400" dirty="0"/>
              <a:t>を配置します．</a:t>
            </a:r>
          </a:p>
        </p:txBody>
      </p:sp>
      <p:sp>
        <p:nvSpPr>
          <p:cNvPr id="3" name="十字形 2">
            <a:extLst>
              <a:ext uri="{FF2B5EF4-FFF2-40B4-BE49-F238E27FC236}">
                <a16:creationId xmlns:a16="http://schemas.microsoft.com/office/drawing/2014/main" id="{CBC9E174-4E09-DEA5-1159-54B552FC0474}"/>
              </a:ext>
            </a:extLst>
          </p:cNvPr>
          <p:cNvSpPr/>
          <p:nvPr/>
        </p:nvSpPr>
        <p:spPr>
          <a:xfrm>
            <a:off x="4755400" y="1221491"/>
            <a:ext cx="814526" cy="814526"/>
          </a:xfrm>
          <a:prstGeom prst="plus">
            <a:avLst>
              <a:gd name="adj" fmla="val 3480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2B115C8-B86C-88BD-4239-AF1F3A947BE3}"/>
              </a:ext>
            </a:extLst>
          </p:cNvPr>
          <p:cNvSpPr txBox="1"/>
          <p:nvPr/>
        </p:nvSpPr>
        <p:spPr>
          <a:xfrm>
            <a:off x="306248" y="4043820"/>
            <a:ext cx="8531503" cy="2677656"/>
          </a:xfrm>
          <a:prstGeom prst="rect">
            <a:avLst/>
          </a:prstGeom>
          <a:solidFill>
            <a:schemeClr val="accent6">
              <a:lumMod val="20000"/>
              <a:lumOff val="80000"/>
            </a:schemeClr>
          </a:solidFill>
        </p:spPr>
        <p:txBody>
          <a:bodyPr wrap="none" rtlCol="0">
            <a:spAutoFit/>
          </a:bodyPr>
          <a:lstStyle/>
          <a:p>
            <a:r>
              <a:rPr kumimoji="1" lang="en-US" altLang="ja-JP" sz="2400" dirty="0"/>
              <a:t>Arduino IDE</a:t>
            </a:r>
            <a:r>
              <a:rPr kumimoji="1" lang="ja-JP" altLang="en-US" sz="2400" dirty="0"/>
              <a:t>を使い開発します．ロボットはローバー型です．</a:t>
            </a:r>
            <a:endParaRPr kumimoji="1" lang="en-US" altLang="ja-JP" sz="2400" dirty="0"/>
          </a:p>
          <a:p>
            <a:r>
              <a:rPr kumimoji="1" lang="en-US" altLang="ja-JP" sz="2400" dirty="0"/>
              <a:t>CPU</a:t>
            </a:r>
            <a:r>
              <a:rPr kumimoji="1" lang="ja-JP" altLang="en-US" sz="2400" dirty="0"/>
              <a:t>は</a:t>
            </a:r>
            <a:r>
              <a:rPr kumimoji="1" lang="en-US" altLang="ja-JP" sz="2400" dirty="0"/>
              <a:t>ESP32</a:t>
            </a:r>
            <a:r>
              <a:rPr kumimoji="1" lang="ja-JP" altLang="en-US" sz="2400" dirty="0"/>
              <a:t>です．使う</a:t>
            </a:r>
            <a:r>
              <a:rPr kumimoji="1" lang="en-US" altLang="ja-JP" sz="2400" dirty="0"/>
              <a:t>DC</a:t>
            </a:r>
            <a:r>
              <a:rPr kumimoji="1" lang="ja-JP" altLang="en-US" sz="2400" dirty="0"/>
              <a:t>モータは２個です．</a:t>
            </a:r>
            <a:endParaRPr kumimoji="1" lang="en-US" altLang="ja-JP" sz="2400" dirty="0"/>
          </a:p>
          <a:p>
            <a:r>
              <a:rPr kumimoji="1" lang="en-US" altLang="ja-JP" sz="2400" dirty="0"/>
              <a:t>PWM</a:t>
            </a:r>
            <a:r>
              <a:rPr kumimoji="1" lang="ja-JP" altLang="en-US" sz="2400" dirty="0"/>
              <a:t>制御で出力を変更したいです．各モータに車輪が付きます．</a:t>
            </a:r>
            <a:endParaRPr kumimoji="1" lang="en-US" altLang="ja-JP" sz="2400" dirty="0"/>
          </a:p>
          <a:p>
            <a:endParaRPr kumimoji="1" lang="en-US" altLang="ja-JP" sz="2400" dirty="0"/>
          </a:p>
          <a:p>
            <a:r>
              <a:rPr kumimoji="1" lang="ja-JP" altLang="en-US" sz="2400" dirty="0"/>
              <a:t>左側に</a:t>
            </a:r>
            <a:r>
              <a:rPr kumimoji="1" lang="en-US" altLang="ja-JP" sz="2400" dirty="0"/>
              <a:t>M1</a:t>
            </a:r>
            <a:r>
              <a:rPr kumimoji="1" lang="ja-JP" altLang="en-US" sz="2400" dirty="0"/>
              <a:t>，右側に</a:t>
            </a:r>
            <a:r>
              <a:rPr kumimoji="1" lang="en-US" altLang="ja-JP" sz="2400" dirty="0"/>
              <a:t>M2</a:t>
            </a:r>
            <a:r>
              <a:rPr kumimoji="1" lang="ja-JP" altLang="en-US" sz="2400" dirty="0"/>
              <a:t>，を配置します．</a:t>
            </a:r>
          </a:p>
          <a:p>
            <a:endParaRPr kumimoji="1" lang="en-US" altLang="ja-JP" sz="2400" dirty="0"/>
          </a:p>
          <a:p>
            <a:r>
              <a:rPr kumimoji="1" lang="ja-JP" altLang="en-US" sz="2400" dirty="0"/>
              <a:t>ロボットが</a:t>
            </a:r>
            <a:r>
              <a:rPr kumimoji="1" lang="en-US" altLang="ja-JP" sz="2400" dirty="0"/>
              <a:t>1</a:t>
            </a:r>
            <a:r>
              <a:rPr kumimoji="1" lang="ja-JP" altLang="en-US" sz="2400" dirty="0"/>
              <a:t>秒間，前進するプログラムを提示してください．</a:t>
            </a:r>
          </a:p>
        </p:txBody>
      </p:sp>
      <p:sp>
        <p:nvSpPr>
          <p:cNvPr id="5" name="矢印: 下 4">
            <a:extLst>
              <a:ext uri="{FF2B5EF4-FFF2-40B4-BE49-F238E27FC236}">
                <a16:creationId xmlns:a16="http://schemas.microsoft.com/office/drawing/2014/main" id="{12253B85-9FC3-A694-7FB3-2E4602DEBE46}"/>
              </a:ext>
            </a:extLst>
          </p:cNvPr>
          <p:cNvSpPr/>
          <p:nvPr/>
        </p:nvSpPr>
        <p:spPr>
          <a:xfrm>
            <a:off x="3515963" y="3579920"/>
            <a:ext cx="1912326" cy="3617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BF459C0-3606-5B50-7F16-AD8434BDBCD4}"/>
              </a:ext>
            </a:extLst>
          </p:cNvPr>
          <p:cNvSpPr txBox="1"/>
          <p:nvPr/>
        </p:nvSpPr>
        <p:spPr>
          <a:xfrm>
            <a:off x="5505501" y="2800905"/>
            <a:ext cx="2428870" cy="830997"/>
          </a:xfrm>
          <a:prstGeom prst="rect">
            <a:avLst/>
          </a:prstGeom>
          <a:solidFill>
            <a:schemeClr val="accent4">
              <a:lumMod val="20000"/>
              <a:lumOff val="80000"/>
            </a:schemeClr>
          </a:solidFill>
        </p:spPr>
        <p:txBody>
          <a:bodyPr wrap="none" rtlCol="0">
            <a:spAutoFit/>
          </a:bodyPr>
          <a:lstStyle/>
          <a:p>
            <a:r>
              <a:rPr kumimoji="1" lang="ja-JP" altLang="en-US" sz="2400" dirty="0"/>
              <a:t>簡単な国語力の</a:t>
            </a:r>
            <a:endParaRPr kumimoji="1" lang="en-US" altLang="ja-JP" sz="2400" dirty="0"/>
          </a:p>
          <a:p>
            <a:r>
              <a:rPr kumimoji="1" lang="ja-JP" altLang="en-US" sz="2400" dirty="0"/>
              <a:t>応用がポイント！</a:t>
            </a:r>
          </a:p>
        </p:txBody>
      </p:sp>
      <p:sp>
        <p:nvSpPr>
          <p:cNvPr id="7" name="スライド番号プレースホルダー 6">
            <a:extLst>
              <a:ext uri="{FF2B5EF4-FFF2-40B4-BE49-F238E27FC236}">
                <a16:creationId xmlns:a16="http://schemas.microsoft.com/office/drawing/2014/main" id="{44B6AC1A-928B-105D-0459-5B658FA6883E}"/>
              </a:ext>
            </a:extLst>
          </p:cNvPr>
          <p:cNvSpPr>
            <a:spLocks noGrp="1"/>
          </p:cNvSpPr>
          <p:nvPr>
            <p:ph type="sldNum" sz="quarter" idx="12"/>
          </p:nvPr>
        </p:nvSpPr>
        <p:spPr/>
        <p:txBody>
          <a:bodyPr/>
          <a:lstStyle/>
          <a:p>
            <a:fld id="{1DCDAAC1-7D4F-441D-807A-83CCC1492F48}" type="slidenum">
              <a:rPr kumimoji="1" lang="ja-JP" altLang="en-US" smtClean="0"/>
              <a:t>49</a:t>
            </a:fld>
            <a:endParaRPr kumimoji="1" lang="ja-JP" altLang="en-US" dirty="0"/>
          </a:p>
        </p:txBody>
      </p:sp>
      <p:pic>
        <p:nvPicPr>
          <p:cNvPr id="8" name="図 7">
            <a:extLst>
              <a:ext uri="{FF2B5EF4-FFF2-40B4-BE49-F238E27FC236}">
                <a16:creationId xmlns:a16="http://schemas.microsoft.com/office/drawing/2014/main" id="{DD0585B2-C06E-87E1-15BD-B0DC9AE8EB6C}"/>
              </a:ext>
            </a:extLst>
          </p:cNvPr>
          <p:cNvPicPr>
            <a:picLocks noChangeAspect="1"/>
          </p:cNvPicPr>
          <p:nvPr/>
        </p:nvPicPr>
        <p:blipFill>
          <a:blip r:embed="rId2"/>
          <a:stretch>
            <a:fillRect/>
          </a:stretch>
        </p:blipFill>
        <p:spPr>
          <a:xfrm>
            <a:off x="500752" y="1087556"/>
            <a:ext cx="4053897" cy="2363596"/>
          </a:xfrm>
          <a:prstGeom prst="rect">
            <a:avLst/>
          </a:prstGeom>
        </p:spPr>
      </p:pic>
    </p:spTree>
    <p:extLst>
      <p:ext uri="{BB962C8B-B14F-4D97-AF65-F5344CB8AC3E}">
        <p14:creationId xmlns:p14="http://schemas.microsoft.com/office/powerpoint/2010/main" val="102228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FD374-1B26-D38E-84D7-E77E0DB7CF14}"/>
              </a:ext>
            </a:extLst>
          </p:cNvPr>
          <p:cNvSpPr>
            <a:spLocks noGrp="1"/>
          </p:cNvSpPr>
          <p:nvPr>
            <p:ph type="title"/>
          </p:nvPr>
        </p:nvSpPr>
        <p:spPr>
          <a:xfrm>
            <a:off x="264098" y="152846"/>
            <a:ext cx="5249636" cy="740228"/>
          </a:xfrm>
        </p:spPr>
        <p:txBody>
          <a:bodyPr/>
          <a:lstStyle/>
          <a:p>
            <a:r>
              <a:rPr kumimoji="1" lang="ja-JP" altLang="en-US" dirty="0"/>
              <a:t>どの位？</a:t>
            </a:r>
          </a:p>
        </p:txBody>
      </p:sp>
      <p:graphicFrame>
        <p:nvGraphicFramePr>
          <p:cNvPr id="4" name="表 3">
            <a:extLst>
              <a:ext uri="{FF2B5EF4-FFF2-40B4-BE49-F238E27FC236}">
                <a16:creationId xmlns:a16="http://schemas.microsoft.com/office/drawing/2014/main" id="{081F92EC-26EF-C39B-CC0E-9FE571CACAB1}"/>
              </a:ext>
            </a:extLst>
          </p:cNvPr>
          <p:cNvGraphicFramePr>
            <a:graphicFrameLocks noGrp="1"/>
          </p:cNvGraphicFramePr>
          <p:nvPr>
            <p:extLst>
              <p:ext uri="{D42A27DB-BD31-4B8C-83A1-F6EECF244321}">
                <p14:modId xmlns:p14="http://schemas.microsoft.com/office/powerpoint/2010/main" val="126559640"/>
              </p:ext>
            </p:extLst>
          </p:nvPr>
        </p:nvGraphicFramePr>
        <p:xfrm>
          <a:off x="312056" y="1406302"/>
          <a:ext cx="6154058" cy="1828800"/>
        </p:xfrm>
        <a:graphic>
          <a:graphicData uri="http://schemas.openxmlformats.org/drawingml/2006/table">
            <a:tbl>
              <a:tblPr firstRow="1" bandRow="1">
                <a:tableStyleId>{5C22544A-7EE6-4342-B048-85BDC9FD1C3A}</a:tableStyleId>
              </a:tblPr>
              <a:tblGrid>
                <a:gridCol w="830083">
                  <a:extLst>
                    <a:ext uri="{9D8B030D-6E8A-4147-A177-3AD203B41FA5}">
                      <a16:colId xmlns:a16="http://schemas.microsoft.com/office/drawing/2014/main" val="3075580519"/>
                    </a:ext>
                  </a:extLst>
                </a:gridCol>
                <a:gridCol w="2566260">
                  <a:extLst>
                    <a:ext uri="{9D8B030D-6E8A-4147-A177-3AD203B41FA5}">
                      <a16:colId xmlns:a16="http://schemas.microsoft.com/office/drawing/2014/main" val="3815597713"/>
                    </a:ext>
                  </a:extLst>
                </a:gridCol>
                <a:gridCol w="2757715">
                  <a:extLst>
                    <a:ext uri="{9D8B030D-6E8A-4147-A177-3AD203B41FA5}">
                      <a16:colId xmlns:a16="http://schemas.microsoft.com/office/drawing/2014/main" val="2373278742"/>
                    </a:ext>
                  </a:extLst>
                </a:gridCol>
              </a:tblGrid>
              <a:tr h="238702">
                <a:tc>
                  <a:txBody>
                    <a:bodyPr/>
                    <a:lstStyle/>
                    <a:p>
                      <a:pPr algn="l"/>
                      <a:r>
                        <a:rPr kumimoji="1" lang="ja-JP" altLang="en-US" dirty="0"/>
                        <a:t>年</a:t>
                      </a:r>
                    </a:p>
                  </a:txBody>
                  <a:tcPr/>
                </a:tc>
                <a:tc>
                  <a:txBody>
                    <a:bodyPr/>
                    <a:lstStyle/>
                    <a:p>
                      <a:pPr algn="ctr"/>
                      <a:r>
                        <a:rPr kumimoji="1" lang="ja-JP" altLang="en-US" dirty="0"/>
                        <a:t>世界の生成</a:t>
                      </a:r>
                      <a:r>
                        <a:rPr kumimoji="1" lang="en-US" altLang="ja-JP" dirty="0"/>
                        <a:t>AI</a:t>
                      </a:r>
                      <a:r>
                        <a:rPr kumimoji="1" lang="ja-JP" altLang="en-US" dirty="0"/>
                        <a:t>市場規模</a:t>
                      </a:r>
                    </a:p>
                  </a:txBody>
                  <a:tcPr/>
                </a:tc>
                <a:tc>
                  <a:txBody>
                    <a:bodyPr/>
                    <a:lstStyle/>
                    <a:p>
                      <a:pPr algn="ctr"/>
                      <a:r>
                        <a:rPr kumimoji="1" lang="ja-JP" altLang="en-US" dirty="0"/>
                        <a:t>世界の自動車産業規模</a:t>
                      </a:r>
                    </a:p>
                  </a:txBody>
                  <a:tcPr/>
                </a:tc>
                <a:extLst>
                  <a:ext uri="{0D108BD9-81ED-4DB2-BD59-A6C34878D82A}">
                    <a16:rowId xmlns:a16="http://schemas.microsoft.com/office/drawing/2014/main" val="3415816317"/>
                  </a:ext>
                </a:extLst>
              </a:tr>
              <a:tr h="238702">
                <a:tc>
                  <a:txBody>
                    <a:bodyPr/>
                    <a:lstStyle/>
                    <a:p>
                      <a:pPr algn="l"/>
                      <a:r>
                        <a:rPr kumimoji="1" lang="ja-JP" altLang="en-US" dirty="0"/>
                        <a:t>２０２２</a:t>
                      </a:r>
                    </a:p>
                  </a:txBody>
                  <a:tcPr/>
                </a:tc>
                <a:tc>
                  <a:txBody>
                    <a:bodyPr/>
                    <a:lstStyle/>
                    <a:p>
                      <a:pPr algn="r"/>
                      <a:r>
                        <a:rPr kumimoji="1" lang="ja-JP" altLang="en-US" dirty="0"/>
                        <a:t>約</a:t>
                      </a:r>
                      <a:r>
                        <a:rPr kumimoji="1" lang="en-US" altLang="ja-JP" dirty="0"/>
                        <a:t>187</a:t>
                      </a:r>
                      <a:r>
                        <a:rPr kumimoji="1" lang="ja-JP" altLang="en-US" dirty="0"/>
                        <a:t>億ドル</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2</a:t>
                      </a:r>
                      <a:r>
                        <a:rPr kumimoji="1" lang="ja-JP" altLang="en-US" dirty="0"/>
                        <a:t>兆</a:t>
                      </a:r>
                      <a:r>
                        <a:rPr kumimoji="1" lang="en-US" altLang="ja-JP" dirty="0"/>
                        <a:t>7,000</a:t>
                      </a:r>
                      <a:r>
                        <a:rPr kumimoji="1" lang="ja-JP" altLang="en-US" dirty="0"/>
                        <a:t>億ドル</a:t>
                      </a:r>
                    </a:p>
                  </a:txBody>
                  <a:tcPr/>
                </a:tc>
                <a:extLst>
                  <a:ext uri="{0D108BD9-81ED-4DB2-BD59-A6C34878D82A}">
                    <a16:rowId xmlns:a16="http://schemas.microsoft.com/office/drawing/2014/main" val="1929619385"/>
                  </a:ext>
                </a:extLst>
              </a:tr>
              <a:tr h="238702">
                <a:tc>
                  <a:txBody>
                    <a:bodyPr/>
                    <a:lstStyle/>
                    <a:p>
                      <a:pPr algn="l"/>
                      <a:r>
                        <a:rPr kumimoji="1" lang="ja-JP" altLang="en-US" dirty="0"/>
                        <a:t>２０２３</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670</a:t>
                      </a:r>
                      <a:r>
                        <a:rPr kumimoji="1" lang="ja-JP" altLang="en-US" dirty="0"/>
                        <a:t>億ドル</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2</a:t>
                      </a:r>
                      <a:r>
                        <a:rPr kumimoji="1" lang="ja-JP" altLang="en-US" dirty="0"/>
                        <a:t>兆</a:t>
                      </a:r>
                      <a:r>
                        <a:rPr kumimoji="1" lang="en-US" altLang="ja-JP" dirty="0"/>
                        <a:t>7,000</a:t>
                      </a:r>
                      <a:r>
                        <a:rPr kumimoji="1" lang="ja-JP" altLang="en-US" dirty="0"/>
                        <a:t>億ドル</a:t>
                      </a:r>
                    </a:p>
                  </a:txBody>
                  <a:tcPr/>
                </a:tc>
                <a:extLst>
                  <a:ext uri="{0D108BD9-81ED-4DB2-BD59-A6C34878D82A}">
                    <a16:rowId xmlns:a16="http://schemas.microsoft.com/office/drawing/2014/main" val="2210461707"/>
                  </a:ext>
                </a:extLst>
              </a:tr>
              <a:tr h="238702">
                <a:tc>
                  <a:txBody>
                    <a:bodyPr/>
                    <a:lstStyle/>
                    <a:p>
                      <a:pPr algn="l"/>
                      <a:r>
                        <a:rPr kumimoji="1" lang="ja-JP" altLang="en-US" dirty="0"/>
                        <a:t>・・・</a:t>
                      </a:r>
                    </a:p>
                  </a:txBody>
                  <a:tcPr/>
                </a:tc>
                <a:tc>
                  <a:txBody>
                    <a:bodyPr/>
                    <a:lstStyle/>
                    <a:p>
                      <a:pPr algn="r"/>
                      <a:endParaRPr kumimoji="1" lang="ja-JP" altLang="en-US" dirty="0"/>
                    </a:p>
                  </a:txBody>
                  <a:tcPr/>
                </a:tc>
                <a:tc>
                  <a:txBody>
                    <a:bodyPr/>
                    <a:lstStyle/>
                    <a:p>
                      <a:pPr algn="r"/>
                      <a:endParaRPr kumimoji="1" lang="ja-JP" altLang="en-US" dirty="0"/>
                    </a:p>
                  </a:txBody>
                  <a:tcPr/>
                </a:tc>
                <a:extLst>
                  <a:ext uri="{0D108BD9-81ED-4DB2-BD59-A6C34878D82A}">
                    <a16:rowId xmlns:a16="http://schemas.microsoft.com/office/drawing/2014/main" val="1498992976"/>
                  </a:ext>
                </a:extLst>
              </a:tr>
              <a:tr h="289791">
                <a:tc>
                  <a:txBody>
                    <a:bodyPr/>
                    <a:lstStyle/>
                    <a:p>
                      <a:pPr algn="l"/>
                      <a:r>
                        <a:rPr kumimoji="1" lang="ja-JP" altLang="en-US" dirty="0"/>
                        <a:t>２０３２</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1</a:t>
                      </a:r>
                      <a:r>
                        <a:rPr kumimoji="1" lang="ja-JP" altLang="en-US" dirty="0"/>
                        <a:t>兆</a:t>
                      </a:r>
                      <a:r>
                        <a:rPr kumimoji="1" lang="en-US" altLang="ja-JP" dirty="0"/>
                        <a:t>3,040</a:t>
                      </a:r>
                      <a:r>
                        <a:rPr kumimoji="1" lang="ja-JP" altLang="en-US" dirty="0"/>
                        <a:t>億ドル</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3</a:t>
                      </a:r>
                      <a:r>
                        <a:rPr kumimoji="1" lang="ja-JP" altLang="en-US" dirty="0"/>
                        <a:t>兆ドル</a:t>
                      </a:r>
                    </a:p>
                  </a:txBody>
                  <a:tcPr/>
                </a:tc>
                <a:extLst>
                  <a:ext uri="{0D108BD9-81ED-4DB2-BD59-A6C34878D82A}">
                    <a16:rowId xmlns:a16="http://schemas.microsoft.com/office/drawing/2014/main" val="880127681"/>
                  </a:ext>
                </a:extLst>
              </a:tr>
            </a:tbl>
          </a:graphicData>
        </a:graphic>
      </p:graphicFrame>
      <p:sp>
        <p:nvSpPr>
          <p:cNvPr id="5" name="テキスト ボックス 4">
            <a:extLst>
              <a:ext uri="{FF2B5EF4-FFF2-40B4-BE49-F238E27FC236}">
                <a16:creationId xmlns:a16="http://schemas.microsoft.com/office/drawing/2014/main" id="{02BAB60E-A1CF-B676-E007-3D5CFE0EB125}"/>
              </a:ext>
            </a:extLst>
          </p:cNvPr>
          <p:cNvSpPr txBox="1"/>
          <p:nvPr/>
        </p:nvSpPr>
        <p:spPr>
          <a:xfrm>
            <a:off x="1991074" y="6020724"/>
            <a:ext cx="4929619" cy="646331"/>
          </a:xfrm>
          <a:prstGeom prst="rect">
            <a:avLst/>
          </a:prstGeom>
          <a:noFill/>
        </p:spPr>
        <p:txBody>
          <a:bodyPr wrap="none" rtlCol="0">
            <a:spAutoFit/>
          </a:bodyPr>
          <a:lstStyle/>
          <a:p>
            <a:r>
              <a:rPr kumimoji="1" lang="en-US" altLang="ja-JP" dirty="0"/>
              <a:t>2024</a:t>
            </a:r>
            <a:r>
              <a:rPr kumimoji="1" lang="ja-JP" altLang="en-US" dirty="0"/>
              <a:t>年</a:t>
            </a:r>
            <a:r>
              <a:rPr kumimoji="1" lang="en-US" altLang="ja-JP" dirty="0"/>
              <a:t>6</a:t>
            </a:r>
            <a:r>
              <a:rPr kumimoji="1" lang="ja-JP" altLang="en-US" dirty="0"/>
              <a:t>月，</a:t>
            </a:r>
            <a:r>
              <a:rPr kumimoji="1" lang="en-US" altLang="ja-JP" dirty="0"/>
              <a:t>Web</a:t>
            </a:r>
            <a:r>
              <a:rPr kumimoji="1" lang="ja-JP" altLang="en-US" dirty="0"/>
              <a:t>アンケート（</a:t>
            </a:r>
            <a:r>
              <a:rPr kumimoji="1" lang="en-US" altLang="ja-JP" dirty="0"/>
              <a:t>4,290</a:t>
            </a:r>
            <a:r>
              <a:rPr kumimoji="1" lang="ja-JP" altLang="en-US" dirty="0"/>
              <a:t>名）</a:t>
            </a:r>
            <a:endParaRPr kumimoji="1" lang="en-US" altLang="ja-JP" dirty="0"/>
          </a:p>
          <a:p>
            <a:r>
              <a:rPr kumimoji="1" lang="en-US" altLang="ja-JP" dirty="0"/>
              <a:t>ChatGPT</a:t>
            </a:r>
            <a:r>
              <a:rPr kumimoji="1" lang="ja-JP" altLang="en-US" dirty="0"/>
              <a:t>（</a:t>
            </a:r>
            <a:r>
              <a:rPr kumimoji="1" lang="en-US" altLang="ja-JP" dirty="0"/>
              <a:t>18.3%</a:t>
            </a:r>
            <a:r>
              <a:rPr kumimoji="1" lang="ja-JP" altLang="en-US" dirty="0"/>
              <a:t>），</a:t>
            </a:r>
            <a:r>
              <a:rPr kumimoji="1" lang="en-US" altLang="ja-JP" dirty="0"/>
              <a:t>Copilot</a:t>
            </a:r>
            <a:r>
              <a:rPr kumimoji="1" lang="ja-JP" altLang="en-US" dirty="0"/>
              <a:t> （</a:t>
            </a:r>
            <a:r>
              <a:rPr kumimoji="1" lang="en-US" altLang="ja-JP" dirty="0"/>
              <a:t>8.9%</a:t>
            </a:r>
            <a:r>
              <a:rPr kumimoji="1" lang="ja-JP" altLang="en-US" dirty="0"/>
              <a:t>），</a:t>
            </a:r>
            <a:r>
              <a:rPr kumimoji="1" lang="en-US" altLang="ja-JP" dirty="0"/>
              <a:t>Gemini</a:t>
            </a:r>
            <a:r>
              <a:rPr kumimoji="1" lang="ja-JP" altLang="en-US" dirty="0"/>
              <a:t> （</a:t>
            </a:r>
            <a:r>
              <a:rPr kumimoji="1" lang="en-US" altLang="ja-JP" dirty="0"/>
              <a:t>5.4%</a:t>
            </a:r>
            <a:r>
              <a:rPr kumimoji="1" lang="ja-JP" altLang="en-US" dirty="0"/>
              <a:t>）</a:t>
            </a:r>
          </a:p>
        </p:txBody>
      </p:sp>
      <p:sp>
        <p:nvSpPr>
          <p:cNvPr id="6" name="テキスト ボックス 5">
            <a:extLst>
              <a:ext uri="{FF2B5EF4-FFF2-40B4-BE49-F238E27FC236}">
                <a16:creationId xmlns:a16="http://schemas.microsoft.com/office/drawing/2014/main" id="{8E84A7BB-2C39-F9E5-8F86-B4C95A3901A5}"/>
              </a:ext>
            </a:extLst>
          </p:cNvPr>
          <p:cNvSpPr txBox="1"/>
          <p:nvPr/>
        </p:nvSpPr>
        <p:spPr>
          <a:xfrm>
            <a:off x="4446934" y="3259003"/>
            <a:ext cx="2076209" cy="276999"/>
          </a:xfrm>
          <a:prstGeom prst="rect">
            <a:avLst/>
          </a:prstGeom>
          <a:noFill/>
        </p:spPr>
        <p:txBody>
          <a:bodyPr wrap="none" rtlCol="0">
            <a:spAutoFit/>
          </a:bodyPr>
          <a:lstStyle/>
          <a:p>
            <a:r>
              <a:rPr kumimoji="1" lang="ja-JP" altLang="en-US" sz="1200" dirty="0"/>
              <a:t>注意：予測に物価上昇を考慮</a:t>
            </a:r>
          </a:p>
        </p:txBody>
      </p:sp>
      <p:graphicFrame>
        <p:nvGraphicFramePr>
          <p:cNvPr id="7" name="表 6">
            <a:extLst>
              <a:ext uri="{FF2B5EF4-FFF2-40B4-BE49-F238E27FC236}">
                <a16:creationId xmlns:a16="http://schemas.microsoft.com/office/drawing/2014/main" id="{AEB6B74E-9C98-3837-E2FE-EBC480146238}"/>
              </a:ext>
            </a:extLst>
          </p:cNvPr>
          <p:cNvGraphicFramePr>
            <a:graphicFrameLocks noGrp="1"/>
          </p:cNvGraphicFramePr>
          <p:nvPr>
            <p:extLst>
              <p:ext uri="{D42A27DB-BD31-4B8C-83A1-F6EECF244321}">
                <p14:modId xmlns:p14="http://schemas.microsoft.com/office/powerpoint/2010/main" val="3181043417"/>
              </p:ext>
            </p:extLst>
          </p:nvPr>
        </p:nvGraphicFramePr>
        <p:xfrm>
          <a:off x="903513" y="4136126"/>
          <a:ext cx="7104745" cy="1854200"/>
        </p:xfrm>
        <a:graphic>
          <a:graphicData uri="http://schemas.openxmlformats.org/drawingml/2006/table">
            <a:tbl>
              <a:tblPr firstRow="1" bandRow="1">
                <a:tableStyleId>{93296810-A885-4BE3-A3E7-6D5BEEA58F35}</a:tableStyleId>
              </a:tblPr>
              <a:tblGrid>
                <a:gridCol w="1074172">
                  <a:extLst>
                    <a:ext uri="{9D8B030D-6E8A-4147-A177-3AD203B41FA5}">
                      <a16:colId xmlns:a16="http://schemas.microsoft.com/office/drawing/2014/main" val="1435683709"/>
                    </a:ext>
                  </a:extLst>
                </a:gridCol>
                <a:gridCol w="1797657">
                  <a:extLst>
                    <a:ext uri="{9D8B030D-6E8A-4147-A177-3AD203B41FA5}">
                      <a16:colId xmlns:a16="http://schemas.microsoft.com/office/drawing/2014/main" val="1766954653"/>
                    </a:ext>
                  </a:extLst>
                </a:gridCol>
                <a:gridCol w="4232916">
                  <a:extLst>
                    <a:ext uri="{9D8B030D-6E8A-4147-A177-3AD203B41FA5}">
                      <a16:colId xmlns:a16="http://schemas.microsoft.com/office/drawing/2014/main" val="1886023947"/>
                    </a:ext>
                  </a:extLst>
                </a:gridCol>
              </a:tblGrid>
              <a:tr h="370840">
                <a:tc>
                  <a:txBody>
                    <a:bodyPr/>
                    <a:lstStyle/>
                    <a:p>
                      <a:r>
                        <a:rPr kumimoji="1" lang="ja-JP" altLang="en-US" dirty="0"/>
                        <a:t>年度</a:t>
                      </a:r>
                      <a:endParaRPr kumimoji="1" lang="en-US" altLang="ja-JP" dirty="0"/>
                    </a:p>
                  </a:txBody>
                  <a:tcPr/>
                </a:tc>
                <a:tc>
                  <a:txBody>
                    <a:bodyPr/>
                    <a:lstStyle/>
                    <a:p>
                      <a:r>
                        <a:rPr kumimoji="1" lang="ja-JP" altLang="en-US" dirty="0"/>
                        <a:t>利用者数（推定）</a:t>
                      </a:r>
                    </a:p>
                  </a:txBody>
                  <a:tcPr/>
                </a:tc>
                <a:tc>
                  <a:txBody>
                    <a:bodyPr/>
                    <a:lstStyle/>
                    <a:p>
                      <a:r>
                        <a:rPr kumimoji="1" lang="ja-JP" altLang="en-US" dirty="0"/>
                        <a:t>備　考</a:t>
                      </a:r>
                    </a:p>
                  </a:txBody>
                  <a:tcPr/>
                </a:tc>
                <a:extLst>
                  <a:ext uri="{0D108BD9-81ED-4DB2-BD59-A6C34878D82A}">
                    <a16:rowId xmlns:a16="http://schemas.microsoft.com/office/drawing/2014/main" val="1096997028"/>
                  </a:ext>
                </a:extLst>
              </a:tr>
              <a:tr h="370840">
                <a:tc>
                  <a:txBody>
                    <a:bodyPr/>
                    <a:lstStyle/>
                    <a:p>
                      <a:pPr algn="l"/>
                      <a:r>
                        <a:rPr kumimoji="1" lang="ja-JP" altLang="en-US" dirty="0"/>
                        <a:t>２０２２</a:t>
                      </a:r>
                    </a:p>
                  </a:txBody>
                  <a:tcPr/>
                </a:tc>
                <a:tc>
                  <a:txBody>
                    <a:bodyPr/>
                    <a:lstStyle/>
                    <a:p>
                      <a:pPr algn="r"/>
                      <a:r>
                        <a:rPr kumimoji="1" lang="ja-JP" altLang="en-US" dirty="0"/>
                        <a:t>約</a:t>
                      </a:r>
                      <a:r>
                        <a:rPr kumimoji="1" lang="en-US" altLang="ja-JP" dirty="0"/>
                        <a:t>300</a:t>
                      </a:r>
                      <a:r>
                        <a:rPr kumimoji="1" lang="ja-JP" altLang="en-US" dirty="0"/>
                        <a:t>万人</a:t>
                      </a:r>
                    </a:p>
                  </a:txBody>
                  <a:tcPr/>
                </a:tc>
                <a:tc>
                  <a:txBody>
                    <a:bodyPr/>
                    <a:lstStyle/>
                    <a:p>
                      <a:r>
                        <a:rPr kumimoji="1" lang="ja-JP" altLang="en-US" dirty="0"/>
                        <a:t>生成</a:t>
                      </a:r>
                      <a:r>
                        <a:rPr kumimoji="1" lang="en-US" altLang="ja-JP" dirty="0"/>
                        <a:t>AI</a:t>
                      </a:r>
                      <a:r>
                        <a:rPr kumimoji="1" lang="ja-JP" altLang="en-US" dirty="0"/>
                        <a:t>を公開</a:t>
                      </a:r>
                    </a:p>
                  </a:txBody>
                  <a:tcPr/>
                </a:tc>
                <a:extLst>
                  <a:ext uri="{0D108BD9-81ED-4DB2-BD59-A6C34878D82A}">
                    <a16:rowId xmlns:a16="http://schemas.microsoft.com/office/drawing/2014/main" val="1786689460"/>
                  </a:ext>
                </a:extLst>
              </a:tr>
              <a:tr h="370840">
                <a:tc>
                  <a:txBody>
                    <a:bodyPr/>
                    <a:lstStyle/>
                    <a:p>
                      <a:pPr algn="l"/>
                      <a:r>
                        <a:rPr kumimoji="1" lang="ja-JP" altLang="en-US" dirty="0"/>
                        <a:t>２０２３</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1,000</a:t>
                      </a:r>
                      <a:r>
                        <a:rPr kumimoji="1" lang="ja-JP" altLang="en-US" dirty="0"/>
                        <a:t>万人</a:t>
                      </a:r>
                    </a:p>
                  </a:txBody>
                  <a:tcPr/>
                </a:tc>
                <a:tc>
                  <a:txBody>
                    <a:bodyPr/>
                    <a:lstStyle/>
                    <a:p>
                      <a:r>
                        <a:rPr kumimoji="1" lang="ja-JP" altLang="en-US" dirty="0"/>
                        <a:t>教育・ビジネス分野での導入を模索</a:t>
                      </a:r>
                    </a:p>
                  </a:txBody>
                  <a:tcPr/>
                </a:tc>
                <a:extLst>
                  <a:ext uri="{0D108BD9-81ED-4DB2-BD59-A6C34878D82A}">
                    <a16:rowId xmlns:a16="http://schemas.microsoft.com/office/drawing/2014/main" val="1595122772"/>
                  </a:ext>
                </a:extLst>
              </a:tr>
              <a:tr h="370840">
                <a:tc>
                  <a:txBody>
                    <a:bodyPr/>
                    <a:lstStyle/>
                    <a:p>
                      <a:pPr algn="l"/>
                      <a:r>
                        <a:rPr kumimoji="1" lang="ja-JP" altLang="en-US" dirty="0"/>
                        <a:t>２０２４</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1,924</a:t>
                      </a:r>
                      <a:r>
                        <a:rPr kumimoji="1" lang="ja-JP" altLang="en-US" dirty="0"/>
                        <a:t>万人</a:t>
                      </a:r>
                    </a:p>
                  </a:txBody>
                  <a:tcPr/>
                </a:tc>
                <a:tc>
                  <a:txBody>
                    <a:bodyPr/>
                    <a:lstStyle/>
                    <a:p>
                      <a:r>
                        <a:rPr kumimoji="1" lang="ja-JP" altLang="en-US" dirty="0"/>
                        <a:t>アプリ改善により</a:t>
                      </a:r>
                      <a:r>
                        <a:rPr kumimoji="1" lang="en-US" altLang="ja-JP" dirty="0"/>
                        <a:t>net</a:t>
                      </a:r>
                      <a:r>
                        <a:rPr kumimoji="1" lang="ja-JP" altLang="en-US" dirty="0"/>
                        <a:t>利用者の</a:t>
                      </a:r>
                      <a:r>
                        <a:rPr kumimoji="1" lang="en-US" altLang="ja-JP" dirty="0"/>
                        <a:t>3</a:t>
                      </a:r>
                      <a:r>
                        <a:rPr kumimoji="1" lang="ja-JP" altLang="en-US" dirty="0"/>
                        <a:t>割が経験</a:t>
                      </a:r>
                    </a:p>
                  </a:txBody>
                  <a:tcPr/>
                </a:tc>
                <a:extLst>
                  <a:ext uri="{0D108BD9-81ED-4DB2-BD59-A6C34878D82A}">
                    <a16:rowId xmlns:a16="http://schemas.microsoft.com/office/drawing/2014/main" val="1991896827"/>
                  </a:ext>
                </a:extLst>
              </a:tr>
              <a:tr h="370840">
                <a:tc>
                  <a:txBody>
                    <a:bodyPr/>
                    <a:lstStyle/>
                    <a:p>
                      <a:pPr algn="l"/>
                      <a:r>
                        <a:rPr kumimoji="1" lang="ja-JP" altLang="en-US" dirty="0"/>
                        <a:t>２０２５</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2,537</a:t>
                      </a:r>
                      <a:r>
                        <a:rPr kumimoji="1" lang="ja-JP" altLang="en-US" dirty="0"/>
                        <a:t>万人</a:t>
                      </a:r>
                    </a:p>
                  </a:txBody>
                  <a:tcPr/>
                </a:tc>
                <a:tc>
                  <a:txBody>
                    <a:bodyPr/>
                    <a:lstStyle/>
                    <a:p>
                      <a:r>
                        <a:rPr kumimoji="1" lang="ja-JP" altLang="en-US" dirty="0"/>
                        <a:t>利用者層の拡大・日常利用の定着</a:t>
                      </a:r>
                    </a:p>
                  </a:txBody>
                  <a:tcPr/>
                </a:tc>
                <a:extLst>
                  <a:ext uri="{0D108BD9-81ED-4DB2-BD59-A6C34878D82A}">
                    <a16:rowId xmlns:a16="http://schemas.microsoft.com/office/drawing/2014/main" val="3847604423"/>
                  </a:ext>
                </a:extLst>
              </a:tr>
            </a:tbl>
          </a:graphicData>
        </a:graphic>
      </p:graphicFrame>
      <p:sp>
        <p:nvSpPr>
          <p:cNvPr id="8" name="テキスト ボックス 7">
            <a:extLst>
              <a:ext uri="{FF2B5EF4-FFF2-40B4-BE49-F238E27FC236}">
                <a16:creationId xmlns:a16="http://schemas.microsoft.com/office/drawing/2014/main" id="{B1646A98-4D43-015C-C171-0B2F30619A90}"/>
              </a:ext>
            </a:extLst>
          </p:cNvPr>
          <p:cNvSpPr txBox="1"/>
          <p:nvPr/>
        </p:nvSpPr>
        <p:spPr>
          <a:xfrm>
            <a:off x="1754088" y="3736396"/>
            <a:ext cx="5403594" cy="369332"/>
          </a:xfrm>
          <a:prstGeom prst="rect">
            <a:avLst/>
          </a:prstGeom>
          <a:noFill/>
        </p:spPr>
        <p:txBody>
          <a:bodyPr wrap="none" rtlCol="0">
            <a:spAutoFit/>
          </a:bodyPr>
          <a:lstStyle/>
          <a:p>
            <a:pPr algn="ctr"/>
            <a:r>
              <a:rPr kumimoji="1" lang="ja-JP" altLang="en-US" dirty="0"/>
              <a:t>国内の生成</a:t>
            </a:r>
            <a:r>
              <a:rPr kumimoji="1" lang="en-US" altLang="ja-JP" dirty="0"/>
              <a:t>AI</a:t>
            </a:r>
            <a:r>
              <a:rPr kumimoji="1" lang="ja-JP" altLang="en-US" dirty="0"/>
              <a:t>サービス利用者数の推移（</a:t>
            </a:r>
            <a:r>
              <a:rPr kumimoji="1" lang="en-US" altLang="ja-JP" dirty="0"/>
              <a:t>ICT</a:t>
            </a:r>
            <a:r>
              <a:rPr kumimoji="1" lang="ja-JP" altLang="en-US" dirty="0"/>
              <a:t>総研など）</a:t>
            </a:r>
            <a:endParaRPr kumimoji="1" lang="en-US" altLang="ja-JP" dirty="0"/>
          </a:p>
        </p:txBody>
      </p:sp>
      <p:sp>
        <p:nvSpPr>
          <p:cNvPr id="9" name="テキスト ボックス 8">
            <a:extLst>
              <a:ext uri="{FF2B5EF4-FFF2-40B4-BE49-F238E27FC236}">
                <a16:creationId xmlns:a16="http://schemas.microsoft.com/office/drawing/2014/main" id="{0EAE34A9-B400-0166-F01E-C17C5709DDAC}"/>
              </a:ext>
            </a:extLst>
          </p:cNvPr>
          <p:cNvSpPr txBox="1"/>
          <p:nvPr/>
        </p:nvSpPr>
        <p:spPr>
          <a:xfrm>
            <a:off x="804082" y="999163"/>
            <a:ext cx="5170005" cy="369332"/>
          </a:xfrm>
          <a:prstGeom prst="rect">
            <a:avLst/>
          </a:prstGeom>
          <a:noFill/>
        </p:spPr>
        <p:txBody>
          <a:bodyPr wrap="none" rtlCol="0">
            <a:spAutoFit/>
          </a:bodyPr>
          <a:lstStyle/>
          <a:p>
            <a:pPr algn="ctr"/>
            <a:r>
              <a:rPr kumimoji="1" lang="ja-JP" altLang="en-US" dirty="0"/>
              <a:t>世界の生成</a:t>
            </a:r>
            <a:r>
              <a:rPr kumimoji="1" lang="en-US" altLang="ja-JP" dirty="0"/>
              <a:t>AI</a:t>
            </a:r>
            <a:r>
              <a:rPr kumimoji="1" lang="ja-JP" altLang="en-US" dirty="0"/>
              <a:t>サービス市場規模（</a:t>
            </a:r>
            <a:r>
              <a:rPr kumimoji="1" lang="en-US" altLang="ja-JP" dirty="0"/>
              <a:t>R6</a:t>
            </a:r>
            <a:r>
              <a:rPr kumimoji="1" lang="ja-JP" altLang="en-US" dirty="0"/>
              <a:t>情報通信白書）</a:t>
            </a:r>
            <a:endParaRPr kumimoji="1" lang="en-US" altLang="ja-JP" dirty="0"/>
          </a:p>
        </p:txBody>
      </p:sp>
      <p:sp>
        <p:nvSpPr>
          <p:cNvPr id="10" name="テキスト ボックス 9">
            <a:extLst>
              <a:ext uri="{FF2B5EF4-FFF2-40B4-BE49-F238E27FC236}">
                <a16:creationId xmlns:a16="http://schemas.microsoft.com/office/drawing/2014/main" id="{A72A9173-CA1A-933B-6EA6-51E5E2B68452}"/>
              </a:ext>
            </a:extLst>
          </p:cNvPr>
          <p:cNvSpPr txBox="1"/>
          <p:nvPr/>
        </p:nvSpPr>
        <p:spPr>
          <a:xfrm>
            <a:off x="6791325" y="1859037"/>
            <a:ext cx="2169184" cy="923330"/>
          </a:xfrm>
          <a:prstGeom prst="rect">
            <a:avLst/>
          </a:prstGeom>
          <a:solidFill>
            <a:schemeClr val="accent4">
              <a:lumMod val="60000"/>
              <a:lumOff val="40000"/>
            </a:schemeClr>
          </a:solidFill>
        </p:spPr>
        <p:txBody>
          <a:bodyPr wrap="none" rtlCol="0">
            <a:spAutoFit/>
          </a:bodyPr>
          <a:lstStyle/>
          <a:p>
            <a:r>
              <a:rPr kumimoji="1" lang="en-US" altLang="ja-JP" dirty="0"/>
              <a:t>2025</a:t>
            </a:r>
            <a:r>
              <a:rPr kumimoji="1" lang="ja-JP" altLang="en-US" dirty="0"/>
              <a:t>年の調査では，</a:t>
            </a:r>
            <a:endParaRPr kumimoji="1" lang="en-US" altLang="ja-JP" dirty="0"/>
          </a:p>
          <a:p>
            <a:r>
              <a:rPr kumimoji="1" lang="ja-JP" altLang="en-US" dirty="0"/>
              <a:t>２９％の日本人が</a:t>
            </a:r>
            <a:endParaRPr kumimoji="1" lang="en-US" altLang="ja-JP" dirty="0"/>
          </a:p>
          <a:p>
            <a:r>
              <a:rPr kumimoji="1" lang="ja-JP" altLang="en-US" dirty="0"/>
              <a:t>生成</a:t>
            </a:r>
            <a:r>
              <a:rPr kumimoji="1" lang="en-US" altLang="ja-JP" dirty="0"/>
              <a:t>AI</a:t>
            </a:r>
            <a:r>
              <a:rPr kumimoji="1" lang="ja-JP" altLang="en-US" dirty="0"/>
              <a:t>を利用した</a:t>
            </a:r>
          </a:p>
        </p:txBody>
      </p:sp>
      <p:sp>
        <p:nvSpPr>
          <p:cNvPr id="3" name="スライド番号プレースホルダー 2">
            <a:extLst>
              <a:ext uri="{FF2B5EF4-FFF2-40B4-BE49-F238E27FC236}">
                <a16:creationId xmlns:a16="http://schemas.microsoft.com/office/drawing/2014/main" id="{FD1FC3C7-DCE3-64A1-269B-794B3191703F}"/>
              </a:ext>
            </a:extLst>
          </p:cNvPr>
          <p:cNvSpPr>
            <a:spLocks noGrp="1"/>
          </p:cNvSpPr>
          <p:nvPr>
            <p:ph type="sldNum" sz="quarter" idx="12"/>
          </p:nvPr>
        </p:nvSpPr>
        <p:spPr/>
        <p:txBody>
          <a:bodyPr/>
          <a:lstStyle/>
          <a:p>
            <a:fld id="{1DCDAAC1-7D4F-441D-807A-83CCC1492F48}" type="slidenum">
              <a:rPr kumimoji="1" lang="ja-JP" altLang="en-US" smtClean="0"/>
              <a:t>5</a:t>
            </a:fld>
            <a:endParaRPr kumimoji="1" lang="ja-JP" altLang="en-US"/>
          </a:p>
        </p:txBody>
      </p:sp>
    </p:spTree>
    <p:extLst>
      <p:ext uri="{BB962C8B-B14F-4D97-AF65-F5344CB8AC3E}">
        <p14:creationId xmlns:p14="http://schemas.microsoft.com/office/powerpoint/2010/main" val="1574204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D47D51-0FA8-ED97-E954-039A8A9EB6C0}"/>
              </a:ext>
            </a:extLst>
          </p:cNvPr>
          <p:cNvSpPr>
            <a:spLocks noGrp="1"/>
          </p:cNvSpPr>
          <p:nvPr>
            <p:ph type="title"/>
          </p:nvPr>
        </p:nvSpPr>
        <p:spPr>
          <a:xfrm>
            <a:off x="69357" y="152062"/>
            <a:ext cx="7742993" cy="629173"/>
          </a:xfrm>
        </p:spPr>
        <p:txBody>
          <a:bodyPr>
            <a:normAutofit/>
          </a:bodyPr>
          <a:lstStyle/>
          <a:p>
            <a:r>
              <a:rPr kumimoji="1" lang="ja-JP" altLang="en-US" sz="3600" dirty="0"/>
              <a:t>プログラム（コード）を読む：前進</a:t>
            </a:r>
            <a:r>
              <a:rPr kumimoji="1" lang="en-US" altLang="ja-JP" sz="3600" dirty="0"/>
              <a:t>1</a:t>
            </a:r>
            <a:r>
              <a:rPr kumimoji="1" lang="ja-JP" altLang="en-US" sz="3600" dirty="0"/>
              <a:t>秒</a:t>
            </a:r>
          </a:p>
        </p:txBody>
      </p:sp>
      <p:sp>
        <p:nvSpPr>
          <p:cNvPr id="11" name="スライド番号プレースホルダー 10">
            <a:extLst>
              <a:ext uri="{FF2B5EF4-FFF2-40B4-BE49-F238E27FC236}">
                <a16:creationId xmlns:a16="http://schemas.microsoft.com/office/drawing/2014/main" id="{DFEC4C26-4CBA-87E4-F4D8-633861D7D462}"/>
              </a:ext>
            </a:extLst>
          </p:cNvPr>
          <p:cNvSpPr>
            <a:spLocks noGrp="1"/>
          </p:cNvSpPr>
          <p:nvPr>
            <p:ph type="sldNum" sz="quarter" idx="12"/>
          </p:nvPr>
        </p:nvSpPr>
        <p:spPr/>
        <p:txBody>
          <a:bodyPr/>
          <a:lstStyle/>
          <a:p>
            <a:fld id="{1DCDAAC1-7D4F-441D-807A-83CCC1492F48}" type="slidenum">
              <a:rPr kumimoji="1" lang="ja-JP" altLang="en-US" smtClean="0"/>
              <a:t>50</a:t>
            </a:fld>
            <a:endParaRPr kumimoji="1" lang="ja-JP" altLang="en-US"/>
          </a:p>
        </p:txBody>
      </p:sp>
      <p:pic>
        <p:nvPicPr>
          <p:cNvPr id="4" name="図 3">
            <a:extLst>
              <a:ext uri="{FF2B5EF4-FFF2-40B4-BE49-F238E27FC236}">
                <a16:creationId xmlns:a16="http://schemas.microsoft.com/office/drawing/2014/main" id="{91E1840C-DF11-24DF-D60E-B8E0808B4293}"/>
              </a:ext>
            </a:extLst>
          </p:cNvPr>
          <p:cNvPicPr>
            <a:picLocks noChangeAspect="1"/>
          </p:cNvPicPr>
          <p:nvPr/>
        </p:nvPicPr>
        <p:blipFill>
          <a:blip r:embed="rId2"/>
          <a:stretch>
            <a:fillRect/>
          </a:stretch>
        </p:blipFill>
        <p:spPr>
          <a:xfrm>
            <a:off x="11460" y="1357721"/>
            <a:ext cx="4351690" cy="3927720"/>
          </a:xfrm>
          <a:prstGeom prst="rect">
            <a:avLst/>
          </a:prstGeom>
        </p:spPr>
      </p:pic>
      <p:pic>
        <p:nvPicPr>
          <p:cNvPr id="6" name="図 5">
            <a:extLst>
              <a:ext uri="{FF2B5EF4-FFF2-40B4-BE49-F238E27FC236}">
                <a16:creationId xmlns:a16="http://schemas.microsoft.com/office/drawing/2014/main" id="{9DBE9819-6C8E-731C-975E-4EB9BF09D9AD}"/>
              </a:ext>
            </a:extLst>
          </p:cNvPr>
          <p:cNvPicPr>
            <a:picLocks noChangeAspect="1"/>
          </p:cNvPicPr>
          <p:nvPr/>
        </p:nvPicPr>
        <p:blipFill>
          <a:blip r:embed="rId3"/>
          <a:stretch>
            <a:fillRect/>
          </a:stretch>
        </p:blipFill>
        <p:spPr>
          <a:xfrm>
            <a:off x="3646200" y="4076197"/>
            <a:ext cx="2811750" cy="2691347"/>
          </a:xfrm>
          <a:prstGeom prst="rect">
            <a:avLst/>
          </a:prstGeom>
        </p:spPr>
      </p:pic>
      <p:sp>
        <p:nvSpPr>
          <p:cNvPr id="7" name="右中かっこ 6">
            <a:extLst>
              <a:ext uri="{FF2B5EF4-FFF2-40B4-BE49-F238E27FC236}">
                <a16:creationId xmlns:a16="http://schemas.microsoft.com/office/drawing/2014/main" id="{1457BC47-5B83-7E7A-7213-C71048143070}"/>
              </a:ext>
            </a:extLst>
          </p:cNvPr>
          <p:cNvSpPr/>
          <p:nvPr/>
        </p:nvSpPr>
        <p:spPr>
          <a:xfrm>
            <a:off x="4008043" y="1478959"/>
            <a:ext cx="363985" cy="789203"/>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3AE4B3B0-E658-2B56-877C-4C3F779509F8}"/>
              </a:ext>
            </a:extLst>
          </p:cNvPr>
          <p:cNvSpPr txBox="1"/>
          <p:nvPr/>
        </p:nvSpPr>
        <p:spPr>
          <a:xfrm>
            <a:off x="4721737" y="1239723"/>
            <a:ext cx="3905236" cy="1354217"/>
          </a:xfrm>
          <a:prstGeom prst="rect">
            <a:avLst/>
          </a:prstGeom>
          <a:noFill/>
        </p:spPr>
        <p:txBody>
          <a:bodyPr wrap="none" rtlCol="0">
            <a:spAutoFit/>
          </a:bodyPr>
          <a:lstStyle/>
          <a:p>
            <a:r>
              <a:rPr kumimoji="1" lang="ja-JP" altLang="en-US" dirty="0"/>
              <a:t>初期化処理部の</a:t>
            </a:r>
            <a:r>
              <a:rPr kumimoji="1" lang="en-US" altLang="ja-JP" dirty="0"/>
              <a:t>PIN</a:t>
            </a:r>
            <a:r>
              <a:rPr kumimoji="1" lang="ja-JP" altLang="en-US" dirty="0"/>
              <a:t>番号の定義から，</a:t>
            </a:r>
            <a:endParaRPr kumimoji="1" lang="en-US" altLang="ja-JP" dirty="0"/>
          </a:p>
          <a:p>
            <a:r>
              <a:rPr kumimoji="1" lang="ja-JP" altLang="en-US" sz="2000" dirty="0"/>
              <a:t>左右のモータが</a:t>
            </a:r>
            <a:r>
              <a:rPr kumimoji="1" lang="ja-JP" altLang="en-US" sz="2800" dirty="0"/>
              <a:t>２つ</a:t>
            </a:r>
            <a:r>
              <a:rPr kumimoji="1" lang="ja-JP" altLang="en-US" dirty="0"/>
              <a:t>の</a:t>
            </a:r>
            <a:endParaRPr kumimoji="1" lang="en-US" altLang="ja-JP" dirty="0"/>
          </a:p>
          <a:p>
            <a:r>
              <a:rPr kumimoji="1" lang="en-US" altLang="ja-JP" dirty="0"/>
              <a:t>PWM</a:t>
            </a:r>
            <a:r>
              <a:rPr kumimoji="1" lang="ja-JP" altLang="en-US" dirty="0"/>
              <a:t>対応</a:t>
            </a:r>
            <a:r>
              <a:rPr kumimoji="1" lang="en-US" altLang="ja-JP" dirty="0"/>
              <a:t>PIN</a:t>
            </a:r>
            <a:r>
              <a:rPr kumimoji="1" lang="ja-JP" altLang="en-US" dirty="0"/>
              <a:t>で，</a:t>
            </a:r>
            <a:endParaRPr kumimoji="1" lang="en-US" altLang="ja-JP" dirty="0"/>
          </a:p>
          <a:p>
            <a:r>
              <a:rPr kumimoji="1" lang="ja-JP" altLang="en-US" dirty="0"/>
              <a:t>モータ制御していることが判ります</a:t>
            </a:r>
            <a:endParaRPr kumimoji="1" lang="en-US" altLang="ja-JP" dirty="0"/>
          </a:p>
        </p:txBody>
      </p:sp>
      <p:sp>
        <p:nvSpPr>
          <p:cNvPr id="12" name="テキスト ボックス 11">
            <a:extLst>
              <a:ext uri="{FF2B5EF4-FFF2-40B4-BE49-F238E27FC236}">
                <a16:creationId xmlns:a16="http://schemas.microsoft.com/office/drawing/2014/main" id="{F3C1B5DC-0A12-7D44-5ED6-F119CF218252}"/>
              </a:ext>
            </a:extLst>
          </p:cNvPr>
          <p:cNvSpPr txBox="1"/>
          <p:nvPr/>
        </p:nvSpPr>
        <p:spPr>
          <a:xfrm>
            <a:off x="5041220" y="3075414"/>
            <a:ext cx="3568606" cy="830997"/>
          </a:xfrm>
          <a:prstGeom prst="rect">
            <a:avLst/>
          </a:prstGeom>
          <a:solidFill>
            <a:schemeClr val="accent5">
              <a:lumMod val="40000"/>
              <a:lumOff val="60000"/>
            </a:schemeClr>
          </a:solidFill>
        </p:spPr>
        <p:txBody>
          <a:bodyPr wrap="none" rtlCol="0">
            <a:spAutoFit/>
          </a:bodyPr>
          <a:lstStyle/>
          <a:p>
            <a:r>
              <a:rPr lang="en-US" altLang="ja-JP" sz="2400" dirty="0"/>
              <a:t>PWM</a:t>
            </a:r>
            <a:r>
              <a:rPr lang="ja-JP" altLang="en-US" sz="2400" dirty="0"/>
              <a:t>付き</a:t>
            </a:r>
            <a:r>
              <a:rPr lang="en-US" altLang="ja-JP" sz="2400" dirty="0"/>
              <a:t>H</a:t>
            </a:r>
            <a:r>
              <a:rPr lang="ja-JP" altLang="en-US" sz="2400" dirty="0"/>
              <a:t>ブリッジ制御の</a:t>
            </a:r>
            <a:endParaRPr lang="en-US" altLang="ja-JP" sz="2400" dirty="0"/>
          </a:p>
          <a:p>
            <a:r>
              <a:rPr lang="ja-JP" altLang="en-US" sz="2400" dirty="0"/>
              <a:t>コードへ変更してください</a:t>
            </a:r>
            <a:endParaRPr kumimoji="1" lang="ja-JP" altLang="en-US" sz="2400" dirty="0"/>
          </a:p>
        </p:txBody>
      </p:sp>
      <p:sp>
        <p:nvSpPr>
          <p:cNvPr id="14" name="テキスト ボックス 13">
            <a:extLst>
              <a:ext uri="{FF2B5EF4-FFF2-40B4-BE49-F238E27FC236}">
                <a16:creationId xmlns:a16="http://schemas.microsoft.com/office/drawing/2014/main" id="{7E2A85F0-F353-E3B9-438B-0F47B4AB5F3E}"/>
              </a:ext>
            </a:extLst>
          </p:cNvPr>
          <p:cNvSpPr txBox="1"/>
          <p:nvPr/>
        </p:nvSpPr>
        <p:spPr>
          <a:xfrm>
            <a:off x="4721737" y="2622792"/>
            <a:ext cx="1560042" cy="523220"/>
          </a:xfrm>
          <a:prstGeom prst="rect">
            <a:avLst/>
          </a:prstGeom>
          <a:noFill/>
        </p:spPr>
        <p:txBody>
          <a:bodyPr wrap="none" rtlCol="0">
            <a:spAutoFit/>
          </a:bodyPr>
          <a:lstStyle/>
          <a:p>
            <a:r>
              <a:rPr kumimoji="1" lang="ja-JP" altLang="en-US" sz="2800" dirty="0">
                <a:solidFill>
                  <a:srgbClr val="C00000"/>
                </a:solidFill>
              </a:rPr>
              <a:t>生成</a:t>
            </a:r>
            <a:r>
              <a:rPr kumimoji="1" lang="en-US" altLang="ja-JP" sz="2800" dirty="0">
                <a:solidFill>
                  <a:srgbClr val="C00000"/>
                </a:solidFill>
              </a:rPr>
              <a:t>AI</a:t>
            </a:r>
            <a:r>
              <a:rPr kumimoji="1" lang="ja-JP" altLang="en-US" sz="2800" dirty="0">
                <a:solidFill>
                  <a:srgbClr val="C00000"/>
                </a:solidFill>
              </a:rPr>
              <a:t>へ</a:t>
            </a:r>
          </a:p>
        </p:txBody>
      </p:sp>
      <p:sp>
        <p:nvSpPr>
          <p:cNvPr id="16" name="テキスト ボックス 15">
            <a:extLst>
              <a:ext uri="{FF2B5EF4-FFF2-40B4-BE49-F238E27FC236}">
                <a16:creationId xmlns:a16="http://schemas.microsoft.com/office/drawing/2014/main" id="{E73CBB37-B0C9-1A2C-7186-57C22CBB6794}"/>
              </a:ext>
            </a:extLst>
          </p:cNvPr>
          <p:cNvSpPr txBox="1"/>
          <p:nvPr/>
        </p:nvSpPr>
        <p:spPr>
          <a:xfrm>
            <a:off x="6719442" y="3868979"/>
            <a:ext cx="1951175" cy="369332"/>
          </a:xfrm>
          <a:prstGeom prst="rect">
            <a:avLst/>
          </a:prstGeom>
          <a:noFill/>
        </p:spPr>
        <p:txBody>
          <a:bodyPr wrap="none" rtlCol="0">
            <a:spAutoFit/>
          </a:bodyPr>
          <a:lstStyle/>
          <a:p>
            <a:r>
              <a:rPr kumimoji="1" lang="ja-JP" altLang="en-US" dirty="0"/>
              <a:t>と指示してください</a:t>
            </a:r>
          </a:p>
        </p:txBody>
      </p:sp>
      <p:sp>
        <p:nvSpPr>
          <p:cNvPr id="18" name="テキスト ボックス 17">
            <a:extLst>
              <a:ext uri="{FF2B5EF4-FFF2-40B4-BE49-F238E27FC236}">
                <a16:creationId xmlns:a16="http://schemas.microsoft.com/office/drawing/2014/main" id="{E157E752-D284-00F2-36A3-8D25919478C0}"/>
              </a:ext>
            </a:extLst>
          </p:cNvPr>
          <p:cNvSpPr txBox="1"/>
          <p:nvPr/>
        </p:nvSpPr>
        <p:spPr>
          <a:xfrm>
            <a:off x="422808" y="690432"/>
            <a:ext cx="7880684" cy="523220"/>
          </a:xfrm>
          <a:prstGeom prst="rect">
            <a:avLst/>
          </a:prstGeom>
          <a:noFill/>
        </p:spPr>
        <p:txBody>
          <a:bodyPr wrap="none" rtlCol="0">
            <a:spAutoFit/>
          </a:bodyPr>
          <a:lstStyle/>
          <a:p>
            <a:r>
              <a:rPr kumimoji="1" lang="ja-JP" altLang="en-US" sz="2800" dirty="0"/>
              <a:t>このプログラムは「</a:t>
            </a:r>
            <a:r>
              <a:rPr kumimoji="1" lang="en-US" altLang="ja-JP" sz="2800" dirty="0"/>
              <a:t>H</a:t>
            </a:r>
            <a:r>
              <a:rPr kumimoji="1" lang="ja-JP" altLang="en-US" sz="2800" dirty="0"/>
              <a:t>ブリッジ制御」向けのコードです</a:t>
            </a:r>
          </a:p>
        </p:txBody>
      </p:sp>
    </p:spTree>
    <p:extLst>
      <p:ext uri="{BB962C8B-B14F-4D97-AF65-F5344CB8AC3E}">
        <p14:creationId xmlns:p14="http://schemas.microsoft.com/office/powerpoint/2010/main" val="8752207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34040-F287-3F2E-3D9C-4549943A19F2}"/>
            </a:ext>
          </a:extLst>
        </p:cNvPr>
        <p:cNvGrpSpPr/>
        <p:nvPr/>
      </p:nvGrpSpPr>
      <p:grpSpPr>
        <a:xfrm>
          <a:off x="0" y="0"/>
          <a:ext cx="0" cy="0"/>
          <a:chOff x="0" y="0"/>
          <a:chExt cx="0" cy="0"/>
        </a:xfrm>
      </p:grpSpPr>
      <p:pic>
        <p:nvPicPr>
          <p:cNvPr id="5" name="図 4">
            <a:extLst>
              <a:ext uri="{FF2B5EF4-FFF2-40B4-BE49-F238E27FC236}">
                <a16:creationId xmlns:a16="http://schemas.microsoft.com/office/drawing/2014/main" id="{F5F5DFC4-E57F-8FDC-48A2-E5BBC747284F}"/>
              </a:ext>
            </a:extLst>
          </p:cNvPr>
          <p:cNvPicPr>
            <a:picLocks noChangeAspect="1"/>
          </p:cNvPicPr>
          <p:nvPr/>
        </p:nvPicPr>
        <p:blipFill>
          <a:blip r:embed="rId2"/>
          <a:stretch>
            <a:fillRect/>
          </a:stretch>
        </p:blipFill>
        <p:spPr>
          <a:xfrm>
            <a:off x="212986" y="1544444"/>
            <a:ext cx="4591691" cy="1952898"/>
          </a:xfrm>
          <a:prstGeom prst="rect">
            <a:avLst/>
          </a:prstGeom>
        </p:spPr>
      </p:pic>
      <p:sp>
        <p:nvSpPr>
          <p:cNvPr id="2" name="タイトル 1">
            <a:extLst>
              <a:ext uri="{FF2B5EF4-FFF2-40B4-BE49-F238E27FC236}">
                <a16:creationId xmlns:a16="http://schemas.microsoft.com/office/drawing/2014/main" id="{9724915A-BA46-6618-3CB4-0ACF0A3F32C8}"/>
              </a:ext>
            </a:extLst>
          </p:cNvPr>
          <p:cNvSpPr>
            <a:spLocks noGrp="1"/>
          </p:cNvSpPr>
          <p:nvPr>
            <p:ph type="title"/>
          </p:nvPr>
        </p:nvSpPr>
        <p:spPr>
          <a:xfrm>
            <a:off x="69357" y="152062"/>
            <a:ext cx="7742993" cy="629173"/>
          </a:xfrm>
        </p:spPr>
        <p:txBody>
          <a:bodyPr>
            <a:normAutofit/>
          </a:bodyPr>
          <a:lstStyle/>
          <a:p>
            <a:r>
              <a:rPr kumimoji="1" lang="ja-JP" altLang="en-US" sz="3600" dirty="0"/>
              <a:t>プログラム（コード）を読む：前進</a:t>
            </a:r>
            <a:r>
              <a:rPr kumimoji="1" lang="en-US" altLang="ja-JP" sz="3600" dirty="0"/>
              <a:t>1</a:t>
            </a:r>
            <a:r>
              <a:rPr kumimoji="1" lang="ja-JP" altLang="en-US" sz="3600" dirty="0"/>
              <a:t>秒</a:t>
            </a:r>
          </a:p>
        </p:txBody>
      </p:sp>
      <p:sp>
        <p:nvSpPr>
          <p:cNvPr id="11" name="スライド番号プレースホルダー 10">
            <a:extLst>
              <a:ext uri="{FF2B5EF4-FFF2-40B4-BE49-F238E27FC236}">
                <a16:creationId xmlns:a16="http://schemas.microsoft.com/office/drawing/2014/main" id="{89AFB05B-4EC6-71FB-F074-47F7CFCB65BF}"/>
              </a:ext>
            </a:extLst>
          </p:cNvPr>
          <p:cNvSpPr>
            <a:spLocks noGrp="1"/>
          </p:cNvSpPr>
          <p:nvPr>
            <p:ph type="sldNum" sz="quarter" idx="12"/>
          </p:nvPr>
        </p:nvSpPr>
        <p:spPr/>
        <p:txBody>
          <a:bodyPr/>
          <a:lstStyle/>
          <a:p>
            <a:fld id="{1DCDAAC1-7D4F-441D-807A-83CCC1492F48}" type="slidenum">
              <a:rPr kumimoji="1" lang="ja-JP" altLang="en-US" smtClean="0"/>
              <a:t>51</a:t>
            </a:fld>
            <a:endParaRPr kumimoji="1" lang="ja-JP" altLang="en-US"/>
          </a:p>
        </p:txBody>
      </p:sp>
      <p:sp>
        <p:nvSpPr>
          <p:cNvPr id="7" name="右中かっこ 6">
            <a:extLst>
              <a:ext uri="{FF2B5EF4-FFF2-40B4-BE49-F238E27FC236}">
                <a16:creationId xmlns:a16="http://schemas.microsoft.com/office/drawing/2014/main" id="{9D51143B-5EE7-6AE1-4DB2-5FE84BAD39A8}"/>
              </a:ext>
            </a:extLst>
          </p:cNvPr>
          <p:cNvSpPr/>
          <p:nvPr/>
        </p:nvSpPr>
        <p:spPr>
          <a:xfrm>
            <a:off x="4804677" y="1731690"/>
            <a:ext cx="363985" cy="1579681"/>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4B230A4B-3A8A-968E-E692-2E2A402FA2C9}"/>
              </a:ext>
            </a:extLst>
          </p:cNvPr>
          <p:cNvSpPr txBox="1"/>
          <p:nvPr/>
        </p:nvSpPr>
        <p:spPr>
          <a:xfrm>
            <a:off x="5280229" y="2007217"/>
            <a:ext cx="3719288" cy="1200329"/>
          </a:xfrm>
          <a:prstGeom prst="rect">
            <a:avLst/>
          </a:prstGeom>
          <a:noFill/>
        </p:spPr>
        <p:txBody>
          <a:bodyPr wrap="none" rtlCol="0">
            <a:spAutoFit/>
          </a:bodyPr>
          <a:lstStyle/>
          <a:p>
            <a:r>
              <a:rPr kumimoji="1" lang="ja-JP" altLang="en-US" dirty="0"/>
              <a:t>初期化処理部の</a:t>
            </a:r>
            <a:r>
              <a:rPr kumimoji="1" lang="en-US" altLang="ja-JP" dirty="0"/>
              <a:t>PIN</a:t>
            </a:r>
            <a:r>
              <a:rPr kumimoji="1" lang="ja-JP" altLang="en-US" dirty="0"/>
              <a:t>番号の定義が，</a:t>
            </a:r>
            <a:endParaRPr kumimoji="1" lang="en-US" altLang="ja-JP" dirty="0"/>
          </a:p>
          <a:p>
            <a:r>
              <a:rPr kumimoji="1" lang="ja-JP" altLang="en-US" dirty="0"/>
              <a:t>「</a:t>
            </a:r>
            <a:r>
              <a:rPr kumimoji="1" lang="en-US" altLang="ja-JP" dirty="0"/>
              <a:t>PWM</a:t>
            </a:r>
            <a:r>
              <a:rPr kumimoji="1" lang="ja-JP" altLang="en-US" dirty="0"/>
              <a:t>対応</a:t>
            </a:r>
            <a:r>
              <a:rPr kumimoji="1" lang="en-US" altLang="ja-JP" dirty="0"/>
              <a:t>PIN</a:t>
            </a:r>
            <a:r>
              <a:rPr kumimoji="1" lang="ja-JP" altLang="en-US" dirty="0"/>
              <a:t>番号」と</a:t>
            </a:r>
            <a:endParaRPr kumimoji="1" lang="en-US" altLang="ja-JP" dirty="0"/>
          </a:p>
          <a:p>
            <a:r>
              <a:rPr kumimoji="1" lang="ja-JP" altLang="en-US" dirty="0"/>
              <a:t>「方向制御</a:t>
            </a:r>
            <a:r>
              <a:rPr kumimoji="1" lang="en-US" altLang="ja-JP" dirty="0"/>
              <a:t>PIN</a:t>
            </a:r>
            <a:r>
              <a:rPr kumimoji="1" lang="ja-JP" altLang="en-US" dirty="0"/>
              <a:t>番号」を</a:t>
            </a:r>
            <a:endParaRPr kumimoji="1" lang="en-US" altLang="ja-JP" dirty="0"/>
          </a:p>
          <a:p>
            <a:r>
              <a:rPr kumimoji="1" lang="ja-JP" altLang="en-US" dirty="0"/>
              <a:t>分けて表記している</a:t>
            </a:r>
            <a:endParaRPr kumimoji="1" lang="en-US" altLang="ja-JP" dirty="0"/>
          </a:p>
        </p:txBody>
      </p:sp>
      <p:sp>
        <p:nvSpPr>
          <p:cNvPr id="12" name="テキスト ボックス 11">
            <a:extLst>
              <a:ext uri="{FF2B5EF4-FFF2-40B4-BE49-F238E27FC236}">
                <a16:creationId xmlns:a16="http://schemas.microsoft.com/office/drawing/2014/main" id="{D3C73AAB-CF7D-AE1F-0D56-82CA9BD1CB13}"/>
              </a:ext>
            </a:extLst>
          </p:cNvPr>
          <p:cNvSpPr txBox="1"/>
          <p:nvPr/>
        </p:nvSpPr>
        <p:spPr>
          <a:xfrm>
            <a:off x="836467" y="4713173"/>
            <a:ext cx="3373039" cy="830997"/>
          </a:xfrm>
          <a:prstGeom prst="rect">
            <a:avLst/>
          </a:prstGeom>
          <a:solidFill>
            <a:schemeClr val="accent5">
              <a:lumMod val="40000"/>
              <a:lumOff val="60000"/>
            </a:schemeClr>
          </a:solidFill>
        </p:spPr>
        <p:txBody>
          <a:bodyPr wrap="none" rtlCol="0">
            <a:spAutoFit/>
          </a:bodyPr>
          <a:lstStyle/>
          <a:p>
            <a:r>
              <a:rPr lang="ja-JP" altLang="en-US" sz="2400" dirty="0"/>
              <a:t>ピン設定を各モータ毎に</a:t>
            </a:r>
            <a:endParaRPr lang="en-US" altLang="ja-JP" sz="2400" dirty="0"/>
          </a:p>
          <a:p>
            <a:r>
              <a:rPr lang="ja-JP" altLang="en-US" sz="2400" dirty="0"/>
              <a:t>変更してください</a:t>
            </a:r>
            <a:endParaRPr kumimoji="1" lang="ja-JP" altLang="en-US" sz="2400" dirty="0"/>
          </a:p>
        </p:txBody>
      </p:sp>
      <p:sp>
        <p:nvSpPr>
          <p:cNvPr id="14" name="テキスト ボックス 13">
            <a:extLst>
              <a:ext uri="{FF2B5EF4-FFF2-40B4-BE49-F238E27FC236}">
                <a16:creationId xmlns:a16="http://schemas.microsoft.com/office/drawing/2014/main" id="{2DEA7D76-1CE1-5E5B-4FB6-2C3730A67011}"/>
              </a:ext>
            </a:extLst>
          </p:cNvPr>
          <p:cNvSpPr txBox="1"/>
          <p:nvPr/>
        </p:nvSpPr>
        <p:spPr>
          <a:xfrm>
            <a:off x="516984" y="4260551"/>
            <a:ext cx="1560042" cy="523220"/>
          </a:xfrm>
          <a:prstGeom prst="rect">
            <a:avLst/>
          </a:prstGeom>
          <a:noFill/>
        </p:spPr>
        <p:txBody>
          <a:bodyPr wrap="none" rtlCol="0">
            <a:spAutoFit/>
          </a:bodyPr>
          <a:lstStyle/>
          <a:p>
            <a:r>
              <a:rPr kumimoji="1" lang="ja-JP" altLang="en-US" sz="2800" dirty="0">
                <a:solidFill>
                  <a:srgbClr val="C00000"/>
                </a:solidFill>
              </a:rPr>
              <a:t>生成</a:t>
            </a:r>
            <a:r>
              <a:rPr kumimoji="1" lang="en-US" altLang="ja-JP" sz="2800" dirty="0">
                <a:solidFill>
                  <a:srgbClr val="C00000"/>
                </a:solidFill>
              </a:rPr>
              <a:t>AI</a:t>
            </a:r>
            <a:r>
              <a:rPr kumimoji="1" lang="ja-JP" altLang="en-US" sz="2800" dirty="0">
                <a:solidFill>
                  <a:srgbClr val="C00000"/>
                </a:solidFill>
              </a:rPr>
              <a:t>へ</a:t>
            </a:r>
          </a:p>
        </p:txBody>
      </p:sp>
      <p:sp>
        <p:nvSpPr>
          <p:cNvPr id="16" name="テキスト ボックス 15">
            <a:extLst>
              <a:ext uri="{FF2B5EF4-FFF2-40B4-BE49-F238E27FC236}">
                <a16:creationId xmlns:a16="http://schemas.microsoft.com/office/drawing/2014/main" id="{C56248D2-FF41-95E5-D179-4C32084D8D6F}"/>
              </a:ext>
            </a:extLst>
          </p:cNvPr>
          <p:cNvSpPr txBox="1"/>
          <p:nvPr/>
        </p:nvSpPr>
        <p:spPr>
          <a:xfrm>
            <a:off x="2514689" y="5506738"/>
            <a:ext cx="1951175" cy="369332"/>
          </a:xfrm>
          <a:prstGeom prst="rect">
            <a:avLst/>
          </a:prstGeom>
          <a:noFill/>
        </p:spPr>
        <p:txBody>
          <a:bodyPr wrap="none" rtlCol="0">
            <a:spAutoFit/>
          </a:bodyPr>
          <a:lstStyle/>
          <a:p>
            <a:r>
              <a:rPr kumimoji="1" lang="ja-JP" altLang="en-US" dirty="0"/>
              <a:t>と指示してください</a:t>
            </a:r>
          </a:p>
        </p:txBody>
      </p:sp>
      <p:sp>
        <p:nvSpPr>
          <p:cNvPr id="18" name="テキスト ボックス 17">
            <a:extLst>
              <a:ext uri="{FF2B5EF4-FFF2-40B4-BE49-F238E27FC236}">
                <a16:creationId xmlns:a16="http://schemas.microsoft.com/office/drawing/2014/main" id="{EFFEB831-2DCB-22B0-C354-16DF2C099A7E}"/>
              </a:ext>
            </a:extLst>
          </p:cNvPr>
          <p:cNvSpPr txBox="1"/>
          <p:nvPr/>
        </p:nvSpPr>
        <p:spPr>
          <a:xfrm>
            <a:off x="422808" y="690432"/>
            <a:ext cx="5891356" cy="523220"/>
          </a:xfrm>
          <a:prstGeom prst="rect">
            <a:avLst/>
          </a:prstGeom>
          <a:noFill/>
        </p:spPr>
        <p:txBody>
          <a:bodyPr wrap="none" rtlCol="0">
            <a:spAutoFit/>
          </a:bodyPr>
          <a:lstStyle/>
          <a:p>
            <a:r>
              <a:rPr kumimoji="1" lang="en-US" altLang="ja-JP" sz="2800" dirty="0"/>
              <a:t>//PWM</a:t>
            </a:r>
            <a:r>
              <a:rPr kumimoji="1" lang="ja-JP" altLang="en-US" sz="2800" dirty="0"/>
              <a:t>チャンネルとピンの表示を統一</a:t>
            </a:r>
          </a:p>
        </p:txBody>
      </p:sp>
      <p:sp>
        <p:nvSpPr>
          <p:cNvPr id="15" name="テキスト ボックス 14">
            <a:extLst>
              <a:ext uri="{FF2B5EF4-FFF2-40B4-BE49-F238E27FC236}">
                <a16:creationId xmlns:a16="http://schemas.microsoft.com/office/drawing/2014/main" id="{A1F62B21-3F5F-5353-0E57-19260FB4DDE8}"/>
              </a:ext>
            </a:extLst>
          </p:cNvPr>
          <p:cNvSpPr txBox="1"/>
          <p:nvPr/>
        </p:nvSpPr>
        <p:spPr>
          <a:xfrm>
            <a:off x="422808" y="5996792"/>
            <a:ext cx="4270400" cy="400110"/>
          </a:xfrm>
          <a:prstGeom prst="rect">
            <a:avLst/>
          </a:prstGeom>
          <a:noFill/>
        </p:spPr>
        <p:txBody>
          <a:bodyPr wrap="none" rtlCol="0">
            <a:spAutoFit/>
          </a:bodyPr>
          <a:lstStyle/>
          <a:p>
            <a:r>
              <a:rPr kumimoji="1" lang="en-US" altLang="ja-JP" sz="2000" dirty="0"/>
              <a:t>Arduino IDE</a:t>
            </a:r>
            <a:r>
              <a:rPr kumimoji="1" lang="ja-JP" altLang="en-US" sz="2000" dirty="0"/>
              <a:t>上で見やすく編集しても</a:t>
            </a:r>
            <a:r>
              <a:rPr kumimoji="1" lang="en-US" altLang="ja-JP" sz="2000" dirty="0"/>
              <a:t>OK</a:t>
            </a:r>
            <a:endParaRPr kumimoji="1" lang="ja-JP" altLang="en-US" sz="2000" dirty="0"/>
          </a:p>
        </p:txBody>
      </p:sp>
    </p:spTree>
    <p:extLst>
      <p:ext uri="{BB962C8B-B14F-4D97-AF65-F5344CB8AC3E}">
        <p14:creationId xmlns:p14="http://schemas.microsoft.com/office/powerpoint/2010/main" val="29688862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8C7CF6-CE2D-BD4F-73C5-2365677D815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556F444-BE20-5DAD-D0D8-7F057CCB173B}"/>
              </a:ext>
            </a:extLst>
          </p:cNvPr>
          <p:cNvSpPr>
            <a:spLocks noGrp="1"/>
          </p:cNvSpPr>
          <p:nvPr>
            <p:ph type="title"/>
          </p:nvPr>
        </p:nvSpPr>
        <p:spPr>
          <a:xfrm>
            <a:off x="69357" y="152062"/>
            <a:ext cx="7742993" cy="629173"/>
          </a:xfrm>
        </p:spPr>
        <p:txBody>
          <a:bodyPr>
            <a:normAutofit/>
          </a:bodyPr>
          <a:lstStyle/>
          <a:p>
            <a:r>
              <a:rPr kumimoji="1" lang="ja-JP" altLang="en-US" sz="3600" dirty="0"/>
              <a:t>プログラム（コード）を読む：前進</a:t>
            </a:r>
            <a:r>
              <a:rPr kumimoji="1" lang="en-US" altLang="ja-JP" sz="3600" dirty="0"/>
              <a:t>1</a:t>
            </a:r>
            <a:r>
              <a:rPr kumimoji="1" lang="ja-JP" altLang="en-US" sz="3600" dirty="0"/>
              <a:t>秒</a:t>
            </a:r>
          </a:p>
        </p:txBody>
      </p:sp>
      <p:sp>
        <p:nvSpPr>
          <p:cNvPr id="11" name="スライド番号プレースホルダー 10">
            <a:extLst>
              <a:ext uri="{FF2B5EF4-FFF2-40B4-BE49-F238E27FC236}">
                <a16:creationId xmlns:a16="http://schemas.microsoft.com/office/drawing/2014/main" id="{4A97B558-D7C8-8109-7191-DDF5525F53C8}"/>
              </a:ext>
            </a:extLst>
          </p:cNvPr>
          <p:cNvSpPr>
            <a:spLocks noGrp="1"/>
          </p:cNvSpPr>
          <p:nvPr>
            <p:ph type="sldNum" sz="quarter" idx="12"/>
          </p:nvPr>
        </p:nvSpPr>
        <p:spPr/>
        <p:txBody>
          <a:bodyPr/>
          <a:lstStyle/>
          <a:p>
            <a:fld id="{1DCDAAC1-7D4F-441D-807A-83CCC1492F48}" type="slidenum">
              <a:rPr kumimoji="1" lang="ja-JP" altLang="en-US" smtClean="0"/>
              <a:t>52</a:t>
            </a:fld>
            <a:endParaRPr kumimoji="1" lang="ja-JP" altLang="en-US"/>
          </a:p>
        </p:txBody>
      </p:sp>
      <p:pic>
        <p:nvPicPr>
          <p:cNvPr id="15" name="図 14">
            <a:extLst>
              <a:ext uri="{FF2B5EF4-FFF2-40B4-BE49-F238E27FC236}">
                <a16:creationId xmlns:a16="http://schemas.microsoft.com/office/drawing/2014/main" id="{EDFE513F-EB15-6586-B6CA-3621CF53DE41}"/>
              </a:ext>
            </a:extLst>
          </p:cNvPr>
          <p:cNvPicPr>
            <a:picLocks noChangeAspect="1"/>
          </p:cNvPicPr>
          <p:nvPr/>
        </p:nvPicPr>
        <p:blipFill>
          <a:blip r:embed="rId2"/>
          <a:stretch>
            <a:fillRect/>
          </a:stretch>
        </p:blipFill>
        <p:spPr>
          <a:xfrm>
            <a:off x="224357" y="1041158"/>
            <a:ext cx="2964357" cy="2449882"/>
          </a:xfrm>
          <a:prstGeom prst="rect">
            <a:avLst/>
          </a:prstGeom>
        </p:spPr>
      </p:pic>
      <p:pic>
        <p:nvPicPr>
          <p:cNvPr id="19" name="図 18">
            <a:extLst>
              <a:ext uri="{FF2B5EF4-FFF2-40B4-BE49-F238E27FC236}">
                <a16:creationId xmlns:a16="http://schemas.microsoft.com/office/drawing/2014/main" id="{6494F9EA-977B-8AC9-173E-51F03AB0EAB2}"/>
              </a:ext>
            </a:extLst>
          </p:cNvPr>
          <p:cNvPicPr>
            <a:picLocks noChangeAspect="1"/>
          </p:cNvPicPr>
          <p:nvPr/>
        </p:nvPicPr>
        <p:blipFill>
          <a:blip r:embed="rId3"/>
          <a:stretch>
            <a:fillRect/>
          </a:stretch>
        </p:blipFill>
        <p:spPr>
          <a:xfrm>
            <a:off x="224357" y="3854591"/>
            <a:ext cx="3203507" cy="2894321"/>
          </a:xfrm>
          <a:prstGeom prst="rect">
            <a:avLst/>
          </a:prstGeom>
        </p:spPr>
      </p:pic>
      <p:pic>
        <p:nvPicPr>
          <p:cNvPr id="21" name="図 20">
            <a:extLst>
              <a:ext uri="{FF2B5EF4-FFF2-40B4-BE49-F238E27FC236}">
                <a16:creationId xmlns:a16="http://schemas.microsoft.com/office/drawing/2014/main" id="{85925E7B-A224-3564-1DD5-DE500D4FDFC4}"/>
              </a:ext>
            </a:extLst>
          </p:cNvPr>
          <p:cNvPicPr>
            <a:picLocks noChangeAspect="1"/>
          </p:cNvPicPr>
          <p:nvPr/>
        </p:nvPicPr>
        <p:blipFill>
          <a:blip r:embed="rId4"/>
          <a:stretch>
            <a:fillRect/>
          </a:stretch>
        </p:blipFill>
        <p:spPr>
          <a:xfrm>
            <a:off x="4198306" y="1201676"/>
            <a:ext cx="3794540" cy="2706532"/>
          </a:xfrm>
          <a:prstGeom prst="rect">
            <a:avLst/>
          </a:prstGeom>
        </p:spPr>
      </p:pic>
      <p:sp>
        <p:nvSpPr>
          <p:cNvPr id="22" name="テキスト ボックス 21">
            <a:extLst>
              <a:ext uri="{FF2B5EF4-FFF2-40B4-BE49-F238E27FC236}">
                <a16:creationId xmlns:a16="http://schemas.microsoft.com/office/drawing/2014/main" id="{AF27EBB9-E3C8-14BF-3382-2B02496FDF41}"/>
              </a:ext>
            </a:extLst>
          </p:cNvPr>
          <p:cNvSpPr txBox="1"/>
          <p:nvPr/>
        </p:nvSpPr>
        <p:spPr>
          <a:xfrm>
            <a:off x="1478759" y="738260"/>
            <a:ext cx="1739579" cy="369332"/>
          </a:xfrm>
          <a:prstGeom prst="rect">
            <a:avLst/>
          </a:prstGeom>
          <a:noFill/>
        </p:spPr>
        <p:txBody>
          <a:bodyPr wrap="none" rtlCol="0">
            <a:spAutoFit/>
          </a:bodyPr>
          <a:lstStyle/>
          <a:p>
            <a:r>
              <a:rPr kumimoji="1" lang="ja-JP" altLang="en-US" dirty="0"/>
              <a:t>初期化処理部：</a:t>
            </a:r>
          </a:p>
        </p:txBody>
      </p:sp>
      <p:sp>
        <p:nvSpPr>
          <p:cNvPr id="23" name="テキスト ボックス 22">
            <a:extLst>
              <a:ext uri="{FF2B5EF4-FFF2-40B4-BE49-F238E27FC236}">
                <a16:creationId xmlns:a16="http://schemas.microsoft.com/office/drawing/2014/main" id="{B625E7C1-03E5-D3B2-E45F-7D0097D1B7A0}"/>
              </a:ext>
            </a:extLst>
          </p:cNvPr>
          <p:cNvSpPr txBox="1"/>
          <p:nvPr/>
        </p:nvSpPr>
        <p:spPr>
          <a:xfrm>
            <a:off x="681484" y="3491040"/>
            <a:ext cx="2802242" cy="369332"/>
          </a:xfrm>
          <a:prstGeom prst="rect">
            <a:avLst/>
          </a:prstGeom>
          <a:noFill/>
        </p:spPr>
        <p:txBody>
          <a:bodyPr wrap="none" rtlCol="0">
            <a:spAutoFit/>
          </a:bodyPr>
          <a:lstStyle/>
          <a:p>
            <a:r>
              <a:rPr kumimoji="1" lang="ja-JP" altLang="en-US" dirty="0"/>
              <a:t>起動処理部「</a:t>
            </a:r>
            <a:r>
              <a:rPr kumimoji="1" lang="en-US" altLang="ja-JP" dirty="0"/>
              <a:t>void setup()</a:t>
            </a:r>
            <a:r>
              <a:rPr kumimoji="1" lang="ja-JP" altLang="en-US" dirty="0"/>
              <a:t>」：</a:t>
            </a:r>
            <a:endParaRPr kumimoji="1" lang="en-US" altLang="ja-JP" dirty="0"/>
          </a:p>
        </p:txBody>
      </p:sp>
      <p:sp>
        <p:nvSpPr>
          <p:cNvPr id="24" name="テキスト ボックス 23">
            <a:extLst>
              <a:ext uri="{FF2B5EF4-FFF2-40B4-BE49-F238E27FC236}">
                <a16:creationId xmlns:a16="http://schemas.microsoft.com/office/drawing/2014/main" id="{CC83BA71-0839-A59A-7B44-41F5E423CA2D}"/>
              </a:ext>
            </a:extLst>
          </p:cNvPr>
          <p:cNvSpPr txBox="1"/>
          <p:nvPr/>
        </p:nvSpPr>
        <p:spPr>
          <a:xfrm>
            <a:off x="4863384" y="806789"/>
            <a:ext cx="2801857" cy="369332"/>
          </a:xfrm>
          <a:prstGeom prst="rect">
            <a:avLst/>
          </a:prstGeom>
          <a:noFill/>
        </p:spPr>
        <p:txBody>
          <a:bodyPr wrap="none" rtlCol="0">
            <a:spAutoFit/>
          </a:bodyPr>
          <a:lstStyle/>
          <a:p>
            <a:r>
              <a:rPr kumimoji="1" lang="ja-JP" altLang="en-US" dirty="0"/>
              <a:t>動作処理部「</a:t>
            </a:r>
            <a:r>
              <a:rPr kumimoji="1" lang="en-US" altLang="ja-JP" dirty="0"/>
              <a:t> void loop() </a:t>
            </a:r>
            <a:r>
              <a:rPr kumimoji="1" lang="ja-JP" altLang="en-US" dirty="0"/>
              <a:t>」：</a:t>
            </a:r>
            <a:endParaRPr kumimoji="1" lang="en-US" altLang="ja-JP" dirty="0"/>
          </a:p>
        </p:txBody>
      </p:sp>
      <p:sp>
        <p:nvSpPr>
          <p:cNvPr id="25" name="テキスト ボックス 24">
            <a:extLst>
              <a:ext uri="{FF2B5EF4-FFF2-40B4-BE49-F238E27FC236}">
                <a16:creationId xmlns:a16="http://schemas.microsoft.com/office/drawing/2014/main" id="{6952BFC1-5FB7-1F5D-DB7E-CD1758CD3A6A}"/>
              </a:ext>
            </a:extLst>
          </p:cNvPr>
          <p:cNvSpPr txBox="1"/>
          <p:nvPr/>
        </p:nvSpPr>
        <p:spPr>
          <a:xfrm>
            <a:off x="7427449" y="201682"/>
            <a:ext cx="1195584" cy="369332"/>
          </a:xfrm>
          <a:prstGeom prst="rect">
            <a:avLst/>
          </a:prstGeom>
          <a:noFill/>
        </p:spPr>
        <p:txBody>
          <a:bodyPr wrap="none" rtlCol="0">
            <a:spAutoFit/>
          </a:bodyPr>
          <a:lstStyle/>
          <a:p>
            <a:r>
              <a:rPr kumimoji="1" lang="ja-JP" altLang="en-US" dirty="0"/>
              <a:t>参考：</a:t>
            </a:r>
            <a:r>
              <a:rPr kumimoji="1" lang="en-US" altLang="ja-JP" dirty="0"/>
              <a:t> P.33</a:t>
            </a:r>
            <a:endParaRPr kumimoji="1" lang="ja-JP" altLang="en-US" dirty="0"/>
          </a:p>
        </p:txBody>
      </p:sp>
      <p:sp>
        <p:nvSpPr>
          <p:cNvPr id="26" name="テキスト ボックス 25">
            <a:extLst>
              <a:ext uri="{FF2B5EF4-FFF2-40B4-BE49-F238E27FC236}">
                <a16:creationId xmlns:a16="http://schemas.microsoft.com/office/drawing/2014/main" id="{470FAF3D-1515-0323-6D79-4607349D94E4}"/>
              </a:ext>
            </a:extLst>
          </p:cNvPr>
          <p:cNvSpPr txBox="1"/>
          <p:nvPr/>
        </p:nvSpPr>
        <p:spPr>
          <a:xfrm>
            <a:off x="4186045" y="4024007"/>
            <a:ext cx="4206601" cy="1938992"/>
          </a:xfrm>
          <a:prstGeom prst="rect">
            <a:avLst/>
          </a:prstGeom>
          <a:solidFill>
            <a:schemeClr val="accent4">
              <a:lumMod val="20000"/>
              <a:lumOff val="80000"/>
            </a:schemeClr>
          </a:solidFill>
        </p:spPr>
        <p:txBody>
          <a:bodyPr wrap="none" rtlCol="0">
            <a:spAutoFit/>
          </a:bodyPr>
          <a:lstStyle/>
          <a:p>
            <a:r>
              <a:rPr kumimoji="1" lang="en-US" altLang="ja-JP" sz="2000" dirty="0"/>
              <a:t>Arduino</a:t>
            </a:r>
            <a:r>
              <a:rPr kumimoji="1" lang="ja-JP" altLang="en-US" sz="2000" dirty="0"/>
              <a:t>では，</a:t>
            </a:r>
            <a:endParaRPr kumimoji="1" lang="en-US" altLang="ja-JP" sz="2000" dirty="0"/>
          </a:p>
          <a:p>
            <a:r>
              <a:rPr kumimoji="1" lang="en-US" altLang="ja-JP" sz="2000" dirty="0"/>
              <a:t>setup() → loop() </a:t>
            </a:r>
            <a:r>
              <a:rPr kumimoji="1" lang="ja-JP" altLang="en-US" sz="2000" dirty="0"/>
              <a:t>の順に自動的に</a:t>
            </a:r>
            <a:endParaRPr kumimoji="1" lang="en-US" altLang="ja-JP" sz="2000" dirty="0"/>
          </a:p>
          <a:p>
            <a:r>
              <a:rPr kumimoji="1" lang="ja-JP" altLang="en-US" sz="2000" dirty="0"/>
              <a:t>呼び出されるため，</a:t>
            </a:r>
            <a:endParaRPr kumimoji="1" lang="en-US" altLang="ja-JP" sz="2000" dirty="0"/>
          </a:p>
          <a:p>
            <a:r>
              <a:rPr kumimoji="1" lang="en-US" altLang="ja-JP" sz="2000" dirty="0"/>
              <a:t>loop() </a:t>
            </a:r>
            <a:r>
              <a:rPr kumimoji="1" lang="ja-JP" altLang="en-US" sz="2000" dirty="0"/>
              <a:t>に </a:t>
            </a:r>
            <a:r>
              <a:rPr kumimoji="1" lang="en-US" altLang="ja-JP" sz="2000" dirty="0"/>
              <a:t>while(true); </a:t>
            </a:r>
            <a:r>
              <a:rPr kumimoji="1" lang="ja-JP" altLang="en-US" sz="2000" dirty="0"/>
              <a:t>を入れることで，</a:t>
            </a:r>
            <a:endParaRPr kumimoji="1" lang="en-US" altLang="ja-JP" sz="2000" dirty="0"/>
          </a:p>
          <a:p>
            <a:r>
              <a:rPr kumimoji="1" lang="en-US" altLang="ja-JP" sz="2000" dirty="0"/>
              <a:t>1</a:t>
            </a:r>
            <a:r>
              <a:rPr kumimoji="1" lang="ja-JP" altLang="en-US" sz="2000" dirty="0"/>
              <a:t>回だけ処理して停止する</a:t>
            </a:r>
            <a:endParaRPr kumimoji="1" lang="en-US" altLang="ja-JP" sz="2000" dirty="0"/>
          </a:p>
          <a:p>
            <a:r>
              <a:rPr kumimoji="1" lang="ja-JP" altLang="en-US" sz="2000" dirty="0"/>
              <a:t>という構成が可能になります</a:t>
            </a:r>
          </a:p>
        </p:txBody>
      </p:sp>
      <p:sp>
        <p:nvSpPr>
          <p:cNvPr id="27" name="テキスト ボックス 26">
            <a:extLst>
              <a:ext uri="{FF2B5EF4-FFF2-40B4-BE49-F238E27FC236}">
                <a16:creationId xmlns:a16="http://schemas.microsoft.com/office/drawing/2014/main" id="{3118D393-5AEC-B026-01C8-F1A2C35AB6EB}"/>
              </a:ext>
            </a:extLst>
          </p:cNvPr>
          <p:cNvSpPr txBox="1"/>
          <p:nvPr/>
        </p:nvSpPr>
        <p:spPr>
          <a:xfrm>
            <a:off x="4057805" y="6051211"/>
            <a:ext cx="4334841" cy="584775"/>
          </a:xfrm>
          <a:prstGeom prst="rect">
            <a:avLst/>
          </a:prstGeom>
          <a:noFill/>
        </p:spPr>
        <p:txBody>
          <a:bodyPr wrap="none" rtlCol="0">
            <a:spAutoFit/>
          </a:bodyPr>
          <a:lstStyle/>
          <a:p>
            <a:r>
              <a:rPr kumimoji="1" lang="en-US" altLang="ja-JP" sz="1600" dirty="0"/>
              <a:t>※</a:t>
            </a:r>
            <a:r>
              <a:rPr kumimoji="1" lang="ja-JP" altLang="en-US" sz="1600" dirty="0"/>
              <a:t>これはコード例です．</a:t>
            </a:r>
            <a:endParaRPr kumimoji="1" lang="en-US" altLang="ja-JP" sz="1600" dirty="0"/>
          </a:p>
          <a:p>
            <a:r>
              <a:rPr kumimoji="1" lang="ja-JP" altLang="en-US" sz="1600" dirty="0"/>
              <a:t>皆さんのコードが同じである必要はありません！</a:t>
            </a:r>
          </a:p>
        </p:txBody>
      </p:sp>
    </p:spTree>
    <p:extLst>
      <p:ext uri="{BB962C8B-B14F-4D97-AF65-F5344CB8AC3E}">
        <p14:creationId xmlns:p14="http://schemas.microsoft.com/office/powerpoint/2010/main" val="4136621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7A26-40C0-0142-846B-787070EC6F53}"/>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C739736A-1C4B-4648-7220-DECC251E42AA}"/>
              </a:ext>
            </a:extLst>
          </p:cNvPr>
          <p:cNvPicPr>
            <a:picLocks noChangeAspect="1"/>
          </p:cNvPicPr>
          <p:nvPr/>
        </p:nvPicPr>
        <p:blipFill>
          <a:blip r:embed="rId2"/>
          <a:stretch>
            <a:fillRect/>
          </a:stretch>
        </p:blipFill>
        <p:spPr>
          <a:xfrm>
            <a:off x="147905" y="861876"/>
            <a:ext cx="4578187" cy="3783626"/>
          </a:xfrm>
          <a:prstGeom prst="rect">
            <a:avLst/>
          </a:prstGeom>
        </p:spPr>
      </p:pic>
      <p:sp>
        <p:nvSpPr>
          <p:cNvPr id="16" name="四角形: 角を丸くする 15">
            <a:extLst>
              <a:ext uri="{FF2B5EF4-FFF2-40B4-BE49-F238E27FC236}">
                <a16:creationId xmlns:a16="http://schemas.microsoft.com/office/drawing/2014/main" id="{21224C56-71C3-752D-83C4-2BE4DAD3D2EC}"/>
              </a:ext>
            </a:extLst>
          </p:cNvPr>
          <p:cNvSpPr/>
          <p:nvPr/>
        </p:nvSpPr>
        <p:spPr>
          <a:xfrm>
            <a:off x="3270131" y="4737734"/>
            <a:ext cx="5580907" cy="1519933"/>
          </a:xfrm>
          <a:prstGeom prst="roundRect">
            <a:avLst>
              <a:gd name="adj" fmla="val 7926"/>
            </a:avLst>
          </a:prstGeom>
          <a:solidFill>
            <a:schemeClr val="bg1"/>
          </a:solid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9A2B10CD-25C3-69E6-A00D-C565FC61701A}"/>
              </a:ext>
            </a:extLst>
          </p:cNvPr>
          <p:cNvSpPr>
            <a:spLocks noGrp="1"/>
          </p:cNvSpPr>
          <p:nvPr>
            <p:ph type="title"/>
          </p:nvPr>
        </p:nvSpPr>
        <p:spPr>
          <a:xfrm>
            <a:off x="69357" y="152062"/>
            <a:ext cx="7742993" cy="629173"/>
          </a:xfrm>
        </p:spPr>
        <p:txBody>
          <a:bodyPr>
            <a:normAutofit/>
          </a:bodyPr>
          <a:lstStyle/>
          <a:p>
            <a:r>
              <a:rPr kumimoji="1" lang="ja-JP" altLang="en-US" sz="3600" dirty="0"/>
              <a:t>モータと</a:t>
            </a:r>
            <a:r>
              <a:rPr kumimoji="1" lang="en-US" altLang="ja-JP" sz="3600" dirty="0"/>
              <a:t>PIN</a:t>
            </a:r>
            <a:r>
              <a:rPr kumimoji="1" lang="ja-JP" altLang="en-US" sz="3600" dirty="0"/>
              <a:t>割り当て</a:t>
            </a:r>
          </a:p>
        </p:txBody>
      </p:sp>
      <p:sp>
        <p:nvSpPr>
          <p:cNvPr id="3" name="スライド番号プレースホルダー 2">
            <a:extLst>
              <a:ext uri="{FF2B5EF4-FFF2-40B4-BE49-F238E27FC236}">
                <a16:creationId xmlns:a16="http://schemas.microsoft.com/office/drawing/2014/main" id="{24230E47-7F4C-99DF-6A68-93AAC9F31C60}"/>
              </a:ext>
            </a:extLst>
          </p:cNvPr>
          <p:cNvSpPr>
            <a:spLocks noGrp="1"/>
          </p:cNvSpPr>
          <p:nvPr>
            <p:ph type="sldNum" sz="quarter" idx="12"/>
          </p:nvPr>
        </p:nvSpPr>
        <p:spPr/>
        <p:txBody>
          <a:bodyPr/>
          <a:lstStyle/>
          <a:p>
            <a:fld id="{1DCDAAC1-7D4F-441D-807A-83CCC1492F48}" type="slidenum">
              <a:rPr kumimoji="1" lang="ja-JP" altLang="en-US" smtClean="0"/>
              <a:t>53</a:t>
            </a:fld>
            <a:endParaRPr kumimoji="1" lang="ja-JP" altLang="en-US"/>
          </a:p>
        </p:txBody>
      </p:sp>
      <p:sp>
        <p:nvSpPr>
          <p:cNvPr id="4" name="右中かっこ 3">
            <a:extLst>
              <a:ext uri="{FF2B5EF4-FFF2-40B4-BE49-F238E27FC236}">
                <a16:creationId xmlns:a16="http://schemas.microsoft.com/office/drawing/2014/main" id="{045AEC6D-C465-9BA3-A6D4-74463409DDAC}"/>
              </a:ext>
            </a:extLst>
          </p:cNvPr>
          <p:cNvSpPr/>
          <p:nvPr/>
        </p:nvSpPr>
        <p:spPr>
          <a:xfrm>
            <a:off x="3444959" y="954108"/>
            <a:ext cx="363985" cy="203653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0ED5877-B1E7-6AE8-A222-E021BAE4FD02}"/>
              </a:ext>
            </a:extLst>
          </p:cNvPr>
          <p:cNvSpPr txBox="1"/>
          <p:nvPr/>
        </p:nvSpPr>
        <p:spPr>
          <a:xfrm>
            <a:off x="4195811" y="746428"/>
            <a:ext cx="3781805" cy="707886"/>
          </a:xfrm>
          <a:prstGeom prst="rect">
            <a:avLst/>
          </a:prstGeom>
          <a:noFill/>
        </p:spPr>
        <p:txBody>
          <a:bodyPr wrap="none" rtlCol="0">
            <a:spAutoFit/>
          </a:bodyPr>
          <a:lstStyle/>
          <a:p>
            <a:r>
              <a:rPr kumimoji="1" lang="ja-JP" altLang="en-US" sz="2000" dirty="0"/>
              <a:t>初期化処理部：生成</a:t>
            </a:r>
            <a:r>
              <a:rPr kumimoji="1" lang="en-US" altLang="ja-JP" sz="2000" dirty="0"/>
              <a:t>AI</a:t>
            </a:r>
            <a:r>
              <a:rPr kumimoji="1" lang="ja-JP" altLang="en-US" sz="2000" dirty="0"/>
              <a:t>が定義した</a:t>
            </a:r>
            <a:endParaRPr kumimoji="1" lang="en-US" altLang="ja-JP" sz="2000" dirty="0"/>
          </a:p>
          <a:p>
            <a:r>
              <a:rPr kumimoji="1" lang="ja-JP" altLang="en-US" sz="2000" dirty="0"/>
              <a:t>（仮）の</a:t>
            </a:r>
            <a:r>
              <a:rPr kumimoji="1" lang="en-US" altLang="ja-JP" sz="2000" dirty="0"/>
              <a:t>PIN</a:t>
            </a:r>
            <a:r>
              <a:rPr kumimoji="1" lang="ja-JP" altLang="en-US" sz="2000" dirty="0"/>
              <a:t>番号の定義や宣言</a:t>
            </a:r>
            <a:endParaRPr kumimoji="1" lang="en-US" altLang="ja-JP" sz="2000" dirty="0"/>
          </a:p>
        </p:txBody>
      </p:sp>
      <p:graphicFrame>
        <p:nvGraphicFramePr>
          <p:cNvPr id="8" name="表 7">
            <a:extLst>
              <a:ext uri="{FF2B5EF4-FFF2-40B4-BE49-F238E27FC236}">
                <a16:creationId xmlns:a16="http://schemas.microsoft.com/office/drawing/2014/main" id="{CFE4E18E-D8C5-7C17-FFD7-E5D230F3096D}"/>
              </a:ext>
            </a:extLst>
          </p:cNvPr>
          <p:cNvGraphicFramePr>
            <a:graphicFrameLocks noGrp="1"/>
          </p:cNvGraphicFramePr>
          <p:nvPr>
            <p:extLst>
              <p:ext uri="{D42A27DB-BD31-4B8C-83A1-F6EECF244321}">
                <p14:modId xmlns:p14="http://schemas.microsoft.com/office/powerpoint/2010/main" val="1392659880"/>
              </p:ext>
            </p:extLst>
          </p:nvPr>
        </p:nvGraphicFramePr>
        <p:xfrm>
          <a:off x="4195811" y="1574800"/>
          <a:ext cx="3861300" cy="1112520"/>
        </p:xfrm>
        <a:graphic>
          <a:graphicData uri="http://schemas.openxmlformats.org/drawingml/2006/table">
            <a:tbl>
              <a:tblPr firstRow="1" bandRow="1">
                <a:tableStyleId>{5C22544A-7EE6-4342-B048-85BDC9FD1C3A}</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M1</a:t>
                      </a:r>
                      <a:r>
                        <a:rPr kumimoji="1" lang="ja-JP" altLang="en-US" dirty="0"/>
                        <a:t>（左側）</a:t>
                      </a:r>
                    </a:p>
                  </a:txBody>
                  <a:tcPr/>
                </a:tc>
                <a:tc>
                  <a:txBody>
                    <a:bodyPr/>
                    <a:lstStyle/>
                    <a:p>
                      <a:pPr algn="ctr"/>
                      <a:r>
                        <a:rPr kumimoji="1" lang="ja-JP" altLang="en-US" dirty="0"/>
                        <a:t>４</a:t>
                      </a:r>
                    </a:p>
                  </a:txBody>
                  <a:tcPr/>
                </a:tc>
                <a:tc>
                  <a:txBody>
                    <a:bodyPr/>
                    <a:lstStyle/>
                    <a:p>
                      <a:pPr algn="ctr"/>
                      <a:r>
                        <a:rPr kumimoji="1" lang="ja-JP" altLang="en-US" dirty="0"/>
                        <a:t>１６</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M2</a:t>
                      </a:r>
                      <a:r>
                        <a:rPr kumimoji="1" lang="ja-JP" altLang="en-US" dirty="0"/>
                        <a:t>（右側）</a:t>
                      </a:r>
                    </a:p>
                  </a:txBody>
                  <a:tcPr/>
                </a:tc>
                <a:tc>
                  <a:txBody>
                    <a:bodyPr/>
                    <a:lstStyle/>
                    <a:p>
                      <a:pPr algn="ctr"/>
                      <a:r>
                        <a:rPr kumimoji="1" lang="ja-JP" altLang="en-US" dirty="0"/>
                        <a:t>１９</a:t>
                      </a:r>
                    </a:p>
                  </a:txBody>
                  <a:tcPr/>
                </a:tc>
                <a:tc>
                  <a:txBody>
                    <a:bodyPr/>
                    <a:lstStyle/>
                    <a:p>
                      <a:pPr algn="ctr"/>
                      <a:r>
                        <a:rPr kumimoji="1" lang="ja-JP" altLang="en-US" dirty="0"/>
                        <a:t>１７</a:t>
                      </a:r>
                    </a:p>
                  </a:txBody>
                  <a:tcPr/>
                </a:tc>
                <a:tc>
                  <a:txBody>
                    <a:bodyPr/>
                    <a:lstStyle/>
                    <a:p>
                      <a:pPr algn="ctr"/>
                      <a:r>
                        <a:rPr kumimoji="1" lang="ja-JP" altLang="en-US" dirty="0"/>
                        <a:t>１８</a:t>
                      </a:r>
                    </a:p>
                  </a:txBody>
                  <a:tcPr/>
                </a:tc>
                <a:extLst>
                  <a:ext uri="{0D108BD9-81ED-4DB2-BD59-A6C34878D82A}">
                    <a16:rowId xmlns:a16="http://schemas.microsoft.com/office/drawing/2014/main" val="3348225031"/>
                  </a:ext>
                </a:extLst>
              </a:tr>
            </a:tbl>
          </a:graphicData>
        </a:graphic>
      </p:graphicFrame>
      <p:graphicFrame>
        <p:nvGraphicFramePr>
          <p:cNvPr id="11" name="表 10">
            <a:extLst>
              <a:ext uri="{FF2B5EF4-FFF2-40B4-BE49-F238E27FC236}">
                <a16:creationId xmlns:a16="http://schemas.microsoft.com/office/drawing/2014/main" id="{EBC9F527-F132-4253-E485-9BC433F0BA79}"/>
              </a:ext>
            </a:extLst>
          </p:cNvPr>
          <p:cNvGraphicFramePr>
            <a:graphicFrameLocks noGrp="1"/>
          </p:cNvGraphicFramePr>
          <p:nvPr>
            <p:extLst>
              <p:ext uri="{D42A27DB-BD31-4B8C-83A1-F6EECF244321}">
                <p14:modId xmlns:p14="http://schemas.microsoft.com/office/powerpoint/2010/main" val="1643675653"/>
              </p:ext>
            </p:extLst>
          </p:nvPr>
        </p:nvGraphicFramePr>
        <p:xfrm>
          <a:off x="4824641" y="4937466"/>
          <a:ext cx="3861300" cy="1112520"/>
        </p:xfrm>
        <a:graphic>
          <a:graphicData uri="http://schemas.openxmlformats.org/drawingml/2006/table">
            <a:tbl>
              <a:tblPr firstRow="1" bandRow="1">
                <a:tableStyleId>{93296810-A885-4BE3-A3E7-6D5BEEA58F35}</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M1</a:t>
                      </a:r>
                      <a:r>
                        <a:rPr kumimoji="1" lang="ja-JP" altLang="en-US" dirty="0"/>
                        <a:t>（左前）</a:t>
                      </a:r>
                    </a:p>
                  </a:txBody>
                  <a:tcPr/>
                </a:tc>
                <a:tc>
                  <a:txBody>
                    <a:bodyPr/>
                    <a:lstStyle/>
                    <a:p>
                      <a:pPr algn="ctr"/>
                      <a:r>
                        <a:rPr kumimoji="1" lang="ja-JP" altLang="en-US" dirty="0"/>
                        <a:t>２</a:t>
                      </a:r>
                    </a:p>
                  </a:txBody>
                  <a:tcPr/>
                </a:tc>
                <a:tc>
                  <a:txBody>
                    <a:bodyPr/>
                    <a:lstStyle/>
                    <a:p>
                      <a:pPr algn="ctr"/>
                      <a:r>
                        <a:rPr kumimoji="1" lang="ja-JP" altLang="en-US" dirty="0"/>
                        <a:t>４</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M2</a:t>
                      </a:r>
                      <a:r>
                        <a:rPr kumimoji="1" lang="ja-JP" altLang="en-US" dirty="0"/>
                        <a:t>（右後）</a:t>
                      </a:r>
                    </a:p>
                  </a:txBody>
                  <a:tcPr/>
                </a:tc>
                <a:tc>
                  <a:txBody>
                    <a:bodyPr/>
                    <a:lstStyle/>
                    <a:p>
                      <a:pPr algn="ctr"/>
                      <a:r>
                        <a:rPr kumimoji="1" lang="ja-JP" altLang="en-US" dirty="0"/>
                        <a:t>２５</a:t>
                      </a:r>
                    </a:p>
                  </a:txBody>
                  <a:tcPr/>
                </a:tc>
                <a:tc>
                  <a:txBody>
                    <a:bodyPr/>
                    <a:lstStyle/>
                    <a:p>
                      <a:pPr algn="ctr"/>
                      <a:r>
                        <a:rPr kumimoji="1" lang="ja-JP" altLang="en-US" dirty="0"/>
                        <a:t>２６</a:t>
                      </a:r>
                    </a:p>
                  </a:txBody>
                  <a:tcPr/>
                </a:tc>
                <a:tc>
                  <a:txBody>
                    <a:bodyPr/>
                    <a:lstStyle/>
                    <a:p>
                      <a:pPr algn="ctr"/>
                      <a:r>
                        <a:rPr kumimoji="1" lang="ja-JP" altLang="en-US" dirty="0"/>
                        <a:t>２７</a:t>
                      </a:r>
                    </a:p>
                  </a:txBody>
                  <a:tcPr/>
                </a:tc>
                <a:extLst>
                  <a:ext uri="{0D108BD9-81ED-4DB2-BD59-A6C34878D82A}">
                    <a16:rowId xmlns:a16="http://schemas.microsoft.com/office/drawing/2014/main" val="3348225031"/>
                  </a:ext>
                </a:extLst>
              </a:tr>
            </a:tbl>
          </a:graphicData>
        </a:graphic>
      </p:graphicFrame>
      <p:sp>
        <p:nvSpPr>
          <p:cNvPr id="12" name="テキスト ボックス 11">
            <a:extLst>
              <a:ext uri="{FF2B5EF4-FFF2-40B4-BE49-F238E27FC236}">
                <a16:creationId xmlns:a16="http://schemas.microsoft.com/office/drawing/2014/main" id="{859E6BAC-8CA2-78BD-E0E4-0D854D854B26}"/>
              </a:ext>
            </a:extLst>
          </p:cNvPr>
          <p:cNvSpPr txBox="1"/>
          <p:nvPr/>
        </p:nvSpPr>
        <p:spPr>
          <a:xfrm>
            <a:off x="5005113" y="2759156"/>
            <a:ext cx="3845925" cy="338554"/>
          </a:xfrm>
          <a:prstGeom prst="rect">
            <a:avLst/>
          </a:prstGeom>
          <a:noFill/>
        </p:spPr>
        <p:txBody>
          <a:bodyPr wrap="none" rtlCol="0">
            <a:spAutoFit/>
          </a:bodyPr>
          <a:lstStyle/>
          <a:p>
            <a:r>
              <a:rPr kumimoji="1" lang="ja-JP" altLang="en-US" sz="1600" dirty="0"/>
              <a:t>「</a:t>
            </a:r>
            <a:r>
              <a:rPr kumimoji="1" lang="en-US" altLang="ja-JP" sz="1600" dirty="0"/>
              <a:t>EN</a:t>
            </a:r>
            <a:r>
              <a:rPr kumimoji="1" lang="ja-JP" altLang="en-US" sz="1600" dirty="0"/>
              <a:t>」は</a:t>
            </a:r>
            <a:r>
              <a:rPr kumimoji="1" lang="en-US" altLang="ja-JP" sz="1600" dirty="0"/>
              <a:t>Enable</a:t>
            </a:r>
            <a:r>
              <a:rPr kumimoji="1" lang="ja-JP" altLang="en-US" sz="1600" dirty="0"/>
              <a:t>（イネーブル）：有効化を意味</a:t>
            </a:r>
            <a:endParaRPr kumimoji="1" lang="en-US" altLang="ja-JP" sz="1600" dirty="0"/>
          </a:p>
        </p:txBody>
      </p:sp>
      <p:sp>
        <p:nvSpPr>
          <p:cNvPr id="13" name="テキスト ボックス 12">
            <a:extLst>
              <a:ext uri="{FF2B5EF4-FFF2-40B4-BE49-F238E27FC236}">
                <a16:creationId xmlns:a16="http://schemas.microsoft.com/office/drawing/2014/main" id="{45E81AAD-D6A2-8DEE-7C03-615FDF328EB0}"/>
              </a:ext>
            </a:extLst>
          </p:cNvPr>
          <p:cNvSpPr txBox="1"/>
          <p:nvPr/>
        </p:nvSpPr>
        <p:spPr>
          <a:xfrm>
            <a:off x="3333137" y="5896098"/>
            <a:ext cx="1436483" cy="307777"/>
          </a:xfrm>
          <a:prstGeom prst="rect">
            <a:avLst/>
          </a:prstGeom>
          <a:noFill/>
        </p:spPr>
        <p:txBody>
          <a:bodyPr wrap="none" rtlCol="0">
            <a:spAutoFit/>
          </a:bodyPr>
          <a:lstStyle/>
          <a:p>
            <a:r>
              <a:rPr kumimoji="1" lang="en-US" altLang="ja-JP" sz="1400" dirty="0"/>
              <a:t>RDC-ESP32TYPE3</a:t>
            </a:r>
            <a:endParaRPr kumimoji="1" lang="ja-JP" altLang="en-US" sz="1400" dirty="0"/>
          </a:p>
        </p:txBody>
      </p:sp>
      <p:pic>
        <p:nvPicPr>
          <p:cNvPr id="14" name="図 13">
            <a:extLst>
              <a:ext uri="{FF2B5EF4-FFF2-40B4-BE49-F238E27FC236}">
                <a16:creationId xmlns:a16="http://schemas.microsoft.com/office/drawing/2014/main" id="{E14F08B7-AB86-324B-EC1B-20C62E6B750F}"/>
              </a:ext>
            </a:extLst>
          </p:cNvPr>
          <p:cNvPicPr>
            <a:picLocks noChangeAspect="1"/>
          </p:cNvPicPr>
          <p:nvPr/>
        </p:nvPicPr>
        <p:blipFill>
          <a:blip r:embed="rId3"/>
          <a:stretch>
            <a:fillRect/>
          </a:stretch>
        </p:blipFill>
        <p:spPr>
          <a:xfrm>
            <a:off x="3431582" y="4853615"/>
            <a:ext cx="1231608" cy="1015903"/>
          </a:xfrm>
          <a:prstGeom prst="rect">
            <a:avLst/>
          </a:prstGeom>
        </p:spPr>
      </p:pic>
      <p:sp>
        <p:nvSpPr>
          <p:cNvPr id="15" name="矢印: 下 14">
            <a:extLst>
              <a:ext uri="{FF2B5EF4-FFF2-40B4-BE49-F238E27FC236}">
                <a16:creationId xmlns:a16="http://schemas.microsoft.com/office/drawing/2014/main" id="{4A59959E-887F-CBCD-037F-08DE70BE9D4A}"/>
              </a:ext>
            </a:extLst>
          </p:cNvPr>
          <p:cNvSpPr/>
          <p:nvPr/>
        </p:nvSpPr>
        <p:spPr>
          <a:xfrm rot="7114031">
            <a:off x="3839350" y="3097204"/>
            <a:ext cx="463244" cy="967702"/>
          </a:xfrm>
          <a:prstGeom prst="downArrow">
            <a:avLst>
              <a:gd name="adj1" fmla="val 50000"/>
              <a:gd name="adj2" fmla="val 90653"/>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BF8813F-6C85-105F-7F9D-BCC292FCB957}"/>
              </a:ext>
            </a:extLst>
          </p:cNvPr>
          <p:cNvSpPr txBox="1"/>
          <p:nvPr/>
        </p:nvSpPr>
        <p:spPr>
          <a:xfrm>
            <a:off x="4942306" y="3662849"/>
            <a:ext cx="3701654" cy="1015663"/>
          </a:xfrm>
          <a:prstGeom prst="rect">
            <a:avLst/>
          </a:prstGeom>
          <a:noFill/>
        </p:spPr>
        <p:txBody>
          <a:bodyPr wrap="none" rtlCol="0">
            <a:spAutoFit/>
          </a:bodyPr>
          <a:lstStyle/>
          <a:p>
            <a:r>
              <a:rPr kumimoji="1" lang="ja-JP" altLang="en-US" sz="2000" dirty="0"/>
              <a:t>初期化処理部：</a:t>
            </a:r>
            <a:r>
              <a:rPr kumimoji="1" lang="en-US" altLang="ja-JP" sz="2000" dirty="0"/>
              <a:t>RDC</a:t>
            </a:r>
            <a:r>
              <a:rPr kumimoji="1" lang="ja-JP" altLang="en-US" sz="2000" dirty="0"/>
              <a:t>マニュアルが</a:t>
            </a:r>
            <a:endParaRPr kumimoji="1" lang="en-US" altLang="ja-JP" sz="2000" dirty="0"/>
          </a:p>
          <a:p>
            <a:r>
              <a:rPr kumimoji="1" lang="ja-JP" altLang="en-US" sz="2000" dirty="0"/>
              <a:t>指定する定義</a:t>
            </a:r>
            <a:r>
              <a:rPr kumimoji="1" lang="en-US" altLang="ja-JP" sz="2000" dirty="0"/>
              <a:t>PIN</a:t>
            </a:r>
            <a:r>
              <a:rPr kumimoji="1" lang="ja-JP" altLang="en-US" sz="2000" dirty="0"/>
              <a:t>番号へ，</a:t>
            </a:r>
            <a:endParaRPr kumimoji="1" lang="en-US" altLang="ja-JP" sz="2000" dirty="0"/>
          </a:p>
          <a:p>
            <a:r>
              <a:rPr kumimoji="1" lang="en-US" altLang="ja-JP" sz="2000" dirty="0"/>
              <a:t>Arduino IDE</a:t>
            </a:r>
            <a:r>
              <a:rPr kumimoji="1" lang="ja-JP" altLang="en-US" sz="2000" dirty="0"/>
              <a:t>のコードを変更する</a:t>
            </a:r>
            <a:endParaRPr kumimoji="1" lang="en-US" altLang="ja-JP" sz="2000" dirty="0"/>
          </a:p>
        </p:txBody>
      </p:sp>
      <p:sp>
        <p:nvSpPr>
          <p:cNvPr id="18" name="四角形: 角を丸くする 17">
            <a:extLst>
              <a:ext uri="{FF2B5EF4-FFF2-40B4-BE49-F238E27FC236}">
                <a16:creationId xmlns:a16="http://schemas.microsoft.com/office/drawing/2014/main" id="{1D18DECA-94C3-F40B-31F6-D0E944269A0D}"/>
              </a:ext>
            </a:extLst>
          </p:cNvPr>
          <p:cNvSpPr/>
          <p:nvPr/>
        </p:nvSpPr>
        <p:spPr>
          <a:xfrm>
            <a:off x="2484347" y="1059393"/>
            <a:ext cx="463037" cy="2036539"/>
          </a:xfrm>
          <a:prstGeom prst="roundRect">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02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D1A7D-8D17-0AC6-A0AC-FFF54250496F}"/>
              </a:ext>
            </a:extLst>
          </p:cNvPr>
          <p:cNvSpPr>
            <a:spLocks noGrp="1"/>
          </p:cNvSpPr>
          <p:nvPr>
            <p:ph type="title"/>
          </p:nvPr>
        </p:nvSpPr>
        <p:spPr>
          <a:xfrm>
            <a:off x="264184" y="116209"/>
            <a:ext cx="5541330" cy="753460"/>
          </a:xfrm>
        </p:spPr>
        <p:txBody>
          <a:bodyPr>
            <a:normAutofit fontScale="90000"/>
          </a:bodyPr>
          <a:lstStyle/>
          <a:p>
            <a:r>
              <a:rPr lang="ja-JP" altLang="en-US" sz="3600" dirty="0"/>
              <a:t>前進→ハード調整と動作確認</a:t>
            </a:r>
            <a:endParaRPr kumimoji="1" lang="ja-JP" altLang="en-US" sz="3600" dirty="0"/>
          </a:p>
        </p:txBody>
      </p:sp>
      <p:pic>
        <p:nvPicPr>
          <p:cNvPr id="4" name="図 3">
            <a:extLst>
              <a:ext uri="{FF2B5EF4-FFF2-40B4-BE49-F238E27FC236}">
                <a16:creationId xmlns:a16="http://schemas.microsoft.com/office/drawing/2014/main" id="{573E9B49-39EA-0E83-E871-A6AFB854A56A}"/>
              </a:ext>
            </a:extLst>
          </p:cNvPr>
          <p:cNvPicPr>
            <a:picLocks noChangeAspect="1"/>
          </p:cNvPicPr>
          <p:nvPr/>
        </p:nvPicPr>
        <p:blipFill>
          <a:blip r:embed="rId2"/>
          <a:stretch>
            <a:fillRect/>
          </a:stretch>
        </p:blipFill>
        <p:spPr>
          <a:xfrm>
            <a:off x="4093930" y="2566944"/>
            <a:ext cx="1231608" cy="1015903"/>
          </a:xfrm>
          <a:prstGeom prst="rect">
            <a:avLst/>
          </a:prstGeom>
        </p:spPr>
      </p:pic>
      <p:pic>
        <p:nvPicPr>
          <p:cNvPr id="5" name="図 4">
            <a:extLst>
              <a:ext uri="{FF2B5EF4-FFF2-40B4-BE49-F238E27FC236}">
                <a16:creationId xmlns:a16="http://schemas.microsoft.com/office/drawing/2014/main" id="{CD0F79E1-C4A0-EF75-4765-D6D400B58FC5}"/>
              </a:ext>
            </a:extLst>
          </p:cNvPr>
          <p:cNvPicPr>
            <a:picLocks noChangeAspect="1"/>
          </p:cNvPicPr>
          <p:nvPr/>
        </p:nvPicPr>
        <p:blipFill>
          <a:blip r:embed="rId3"/>
          <a:stretch>
            <a:fillRect/>
          </a:stretch>
        </p:blipFill>
        <p:spPr>
          <a:xfrm rot="16200000">
            <a:off x="1072637" y="2371607"/>
            <a:ext cx="731574" cy="1266422"/>
          </a:xfrm>
          <a:prstGeom prst="rect">
            <a:avLst/>
          </a:prstGeom>
        </p:spPr>
      </p:pic>
      <p:pic>
        <p:nvPicPr>
          <p:cNvPr id="7" name="図 6">
            <a:extLst>
              <a:ext uri="{FF2B5EF4-FFF2-40B4-BE49-F238E27FC236}">
                <a16:creationId xmlns:a16="http://schemas.microsoft.com/office/drawing/2014/main" id="{E40B25F6-DC49-18BA-E74B-8EAEFDA8C676}"/>
              </a:ext>
            </a:extLst>
          </p:cNvPr>
          <p:cNvPicPr>
            <a:picLocks noChangeAspect="1"/>
          </p:cNvPicPr>
          <p:nvPr/>
        </p:nvPicPr>
        <p:blipFill>
          <a:blip r:embed="rId3"/>
          <a:stretch>
            <a:fillRect/>
          </a:stretch>
        </p:blipFill>
        <p:spPr>
          <a:xfrm rot="16200000">
            <a:off x="6066778" y="2320992"/>
            <a:ext cx="731574" cy="1266422"/>
          </a:xfrm>
          <a:prstGeom prst="rect">
            <a:avLst/>
          </a:prstGeom>
        </p:spPr>
      </p:pic>
      <p:sp>
        <p:nvSpPr>
          <p:cNvPr id="9" name="テキスト ボックス 8">
            <a:extLst>
              <a:ext uri="{FF2B5EF4-FFF2-40B4-BE49-F238E27FC236}">
                <a16:creationId xmlns:a16="http://schemas.microsoft.com/office/drawing/2014/main" id="{ABC6605C-EBD6-9C43-1774-24BC50E78998}"/>
              </a:ext>
            </a:extLst>
          </p:cNvPr>
          <p:cNvSpPr txBox="1"/>
          <p:nvPr/>
        </p:nvSpPr>
        <p:spPr>
          <a:xfrm>
            <a:off x="2078223" y="2548047"/>
            <a:ext cx="1175322" cy="400110"/>
          </a:xfrm>
          <a:prstGeom prst="rect">
            <a:avLst/>
          </a:prstGeom>
          <a:noFill/>
        </p:spPr>
        <p:txBody>
          <a:bodyPr wrap="none" rtlCol="0">
            <a:spAutoFit/>
          </a:bodyPr>
          <a:lstStyle/>
          <a:p>
            <a:r>
              <a:rPr kumimoji="1" lang="en-US" altLang="ja-JP" sz="2000" dirty="0"/>
              <a:t>M1</a:t>
            </a:r>
            <a:r>
              <a:rPr kumimoji="1" lang="ja-JP" altLang="en-US" sz="2000" dirty="0"/>
              <a:t>：左側</a:t>
            </a:r>
          </a:p>
        </p:txBody>
      </p:sp>
      <p:sp>
        <p:nvSpPr>
          <p:cNvPr id="10" name="テキスト ボックス 9">
            <a:extLst>
              <a:ext uri="{FF2B5EF4-FFF2-40B4-BE49-F238E27FC236}">
                <a16:creationId xmlns:a16="http://schemas.microsoft.com/office/drawing/2014/main" id="{4CB63689-D937-4854-B2AA-80CB4057B70A}"/>
              </a:ext>
            </a:extLst>
          </p:cNvPr>
          <p:cNvSpPr txBox="1"/>
          <p:nvPr/>
        </p:nvSpPr>
        <p:spPr>
          <a:xfrm>
            <a:off x="7059616" y="2541773"/>
            <a:ext cx="1220206" cy="400110"/>
          </a:xfrm>
          <a:prstGeom prst="rect">
            <a:avLst/>
          </a:prstGeom>
          <a:noFill/>
        </p:spPr>
        <p:txBody>
          <a:bodyPr wrap="none" rtlCol="0">
            <a:spAutoFit/>
          </a:bodyPr>
          <a:lstStyle/>
          <a:p>
            <a:r>
              <a:rPr kumimoji="1" lang="en-US" altLang="ja-JP" sz="2000" dirty="0"/>
              <a:t>M</a:t>
            </a:r>
            <a:r>
              <a:rPr kumimoji="1" lang="ja-JP" altLang="en-US" sz="2000" dirty="0"/>
              <a:t>２：右側</a:t>
            </a:r>
          </a:p>
        </p:txBody>
      </p:sp>
      <p:sp>
        <p:nvSpPr>
          <p:cNvPr id="13" name="矢印: 右 12">
            <a:extLst>
              <a:ext uri="{FF2B5EF4-FFF2-40B4-BE49-F238E27FC236}">
                <a16:creationId xmlns:a16="http://schemas.microsoft.com/office/drawing/2014/main" id="{1E6C4B4D-5C57-CF0F-AF83-943D57874257}"/>
              </a:ext>
            </a:extLst>
          </p:cNvPr>
          <p:cNvSpPr/>
          <p:nvPr/>
        </p:nvSpPr>
        <p:spPr>
          <a:xfrm rot="16200000">
            <a:off x="4526374" y="2172342"/>
            <a:ext cx="366721" cy="320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4" name="テキスト ボックス 13">
            <a:extLst>
              <a:ext uri="{FF2B5EF4-FFF2-40B4-BE49-F238E27FC236}">
                <a16:creationId xmlns:a16="http://schemas.microsoft.com/office/drawing/2014/main" id="{B8ECF1E9-577F-56D6-3CBE-9BC91B4F9C92}"/>
              </a:ext>
            </a:extLst>
          </p:cNvPr>
          <p:cNvSpPr txBox="1"/>
          <p:nvPr/>
        </p:nvSpPr>
        <p:spPr>
          <a:xfrm>
            <a:off x="4869752" y="2167009"/>
            <a:ext cx="652665" cy="374323"/>
          </a:xfrm>
          <a:prstGeom prst="rect">
            <a:avLst/>
          </a:prstGeom>
          <a:noFill/>
        </p:spPr>
        <p:txBody>
          <a:bodyPr wrap="none" rtlCol="0">
            <a:spAutoFit/>
          </a:bodyPr>
          <a:lstStyle/>
          <a:p>
            <a:r>
              <a:rPr kumimoji="1" lang="ja-JP" altLang="en-US" sz="2000" dirty="0"/>
              <a:t>正面</a:t>
            </a:r>
          </a:p>
        </p:txBody>
      </p:sp>
      <p:pic>
        <p:nvPicPr>
          <p:cNvPr id="25" name="図 24">
            <a:extLst>
              <a:ext uri="{FF2B5EF4-FFF2-40B4-BE49-F238E27FC236}">
                <a16:creationId xmlns:a16="http://schemas.microsoft.com/office/drawing/2014/main" id="{AB35CAE4-7A8C-846D-6257-170EA709F07B}"/>
              </a:ext>
            </a:extLst>
          </p:cNvPr>
          <p:cNvPicPr>
            <a:picLocks noChangeAspect="1"/>
          </p:cNvPicPr>
          <p:nvPr/>
        </p:nvPicPr>
        <p:blipFill>
          <a:blip r:embed="rId2"/>
          <a:stretch>
            <a:fillRect/>
          </a:stretch>
        </p:blipFill>
        <p:spPr>
          <a:xfrm>
            <a:off x="919793" y="5177102"/>
            <a:ext cx="1158430" cy="955541"/>
          </a:xfrm>
          <a:prstGeom prst="rect">
            <a:avLst/>
          </a:prstGeom>
        </p:spPr>
      </p:pic>
      <p:sp>
        <p:nvSpPr>
          <p:cNvPr id="26" name="吹き出し: 円形 25">
            <a:extLst>
              <a:ext uri="{FF2B5EF4-FFF2-40B4-BE49-F238E27FC236}">
                <a16:creationId xmlns:a16="http://schemas.microsoft.com/office/drawing/2014/main" id="{8E74A112-8267-48D2-5DA7-94FBA6633955}"/>
              </a:ext>
            </a:extLst>
          </p:cNvPr>
          <p:cNvSpPr/>
          <p:nvPr/>
        </p:nvSpPr>
        <p:spPr>
          <a:xfrm>
            <a:off x="2578079" y="5069766"/>
            <a:ext cx="1333500" cy="1095984"/>
          </a:xfrm>
          <a:prstGeom prst="wedgeEllipseCallout">
            <a:avLst>
              <a:gd name="adj1" fmla="val -95397"/>
              <a:gd name="adj2" fmla="val 31301"/>
            </a:avLst>
          </a:prstGeom>
          <a:solidFill>
            <a:schemeClr val="bg1">
              <a:lumMod val="95000"/>
            </a:schemeClr>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0130BD74-C16E-A55A-C717-C6AA53880B97}"/>
              </a:ext>
            </a:extLst>
          </p:cNvPr>
          <p:cNvPicPr>
            <a:picLocks noChangeAspect="1"/>
          </p:cNvPicPr>
          <p:nvPr/>
        </p:nvPicPr>
        <p:blipFill>
          <a:blip r:embed="rId4"/>
          <a:stretch>
            <a:fillRect/>
          </a:stretch>
        </p:blipFill>
        <p:spPr>
          <a:xfrm>
            <a:off x="2928978" y="5203169"/>
            <a:ext cx="674135" cy="721168"/>
          </a:xfrm>
          <a:prstGeom prst="rect">
            <a:avLst/>
          </a:prstGeom>
        </p:spPr>
      </p:pic>
      <p:sp>
        <p:nvSpPr>
          <p:cNvPr id="28" name="テキスト ボックス 27">
            <a:extLst>
              <a:ext uri="{FF2B5EF4-FFF2-40B4-BE49-F238E27FC236}">
                <a16:creationId xmlns:a16="http://schemas.microsoft.com/office/drawing/2014/main" id="{9218F582-0101-1566-3072-B9AFF4196928}"/>
              </a:ext>
            </a:extLst>
          </p:cNvPr>
          <p:cNvSpPr txBox="1"/>
          <p:nvPr/>
        </p:nvSpPr>
        <p:spPr>
          <a:xfrm>
            <a:off x="4277284" y="5177102"/>
            <a:ext cx="4622740" cy="1015663"/>
          </a:xfrm>
          <a:prstGeom prst="rect">
            <a:avLst/>
          </a:prstGeom>
          <a:solidFill>
            <a:schemeClr val="accent4">
              <a:lumMod val="20000"/>
              <a:lumOff val="80000"/>
            </a:schemeClr>
          </a:solidFill>
        </p:spPr>
        <p:txBody>
          <a:bodyPr wrap="none" rtlCol="0">
            <a:spAutoFit/>
          </a:bodyPr>
          <a:lstStyle/>
          <a:p>
            <a:r>
              <a:rPr kumimoji="1" lang="en-US" altLang="ja-JP" sz="2000" dirty="0"/>
              <a:t>P.14</a:t>
            </a:r>
            <a:r>
              <a:rPr kumimoji="1" lang="ja-JP" altLang="en-US" sz="2000" dirty="0"/>
              <a:t>を参考に，モータが意図しない方向に</a:t>
            </a:r>
            <a:endParaRPr kumimoji="1" lang="en-US" altLang="ja-JP" sz="2000" dirty="0"/>
          </a:p>
          <a:p>
            <a:r>
              <a:rPr kumimoji="1" lang="ja-JP" altLang="en-US" sz="2000" dirty="0"/>
              <a:t>回転したら，モータケーブルの方向を</a:t>
            </a:r>
            <a:endParaRPr kumimoji="1" lang="en-US" altLang="ja-JP" sz="2000" dirty="0"/>
          </a:p>
          <a:p>
            <a:r>
              <a:rPr kumimoji="1" lang="ja-JP" altLang="en-US" sz="2000" dirty="0"/>
              <a:t>入れ替えて接続！</a:t>
            </a:r>
          </a:p>
        </p:txBody>
      </p:sp>
      <p:sp>
        <p:nvSpPr>
          <p:cNvPr id="29" name="テキスト ボックス 28">
            <a:extLst>
              <a:ext uri="{FF2B5EF4-FFF2-40B4-BE49-F238E27FC236}">
                <a16:creationId xmlns:a16="http://schemas.microsoft.com/office/drawing/2014/main" id="{8D5A97A5-F765-4995-5168-4134B06299BC}"/>
              </a:ext>
            </a:extLst>
          </p:cNvPr>
          <p:cNvSpPr txBox="1"/>
          <p:nvPr/>
        </p:nvSpPr>
        <p:spPr>
          <a:xfrm>
            <a:off x="152079" y="889335"/>
            <a:ext cx="8933856" cy="954107"/>
          </a:xfrm>
          <a:prstGeom prst="rect">
            <a:avLst/>
          </a:prstGeom>
          <a:noFill/>
        </p:spPr>
        <p:txBody>
          <a:bodyPr wrap="none" rtlCol="0">
            <a:spAutoFit/>
          </a:bodyPr>
          <a:lstStyle/>
          <a:p>
            <a:r>
              <a:rPr kumimoji="1" lang="ja-JP" altLang="en-US" sz="2800" dirty="0"/>
              <a:t>プログラム上での前進は，各モータに正転の指示</a:t>
            </a:r>
            <a:endParaRPr kumimoji="1" lang="en-US" altLang="ja-JP" sz="2800" dirty="0"/>
          </a:p>
          <a:p>
            <a:r>
              <a:rPr kumimoji="1" lang="ja-JP" altLang="en-US" sz="2800" dirty="0"/>
              <a:t>　→ 正転でロボットが前進するようコネクタの接続を調整！</a:t>
            </a:r>
          </a:p>
        </p:txBody>
      </p:sp>
      <p:sp>
        <p:nvSpPr>
          <p:cNvPr id="30" name="スライド番号プレースホルダー 29">
            <a:extLst>
              <a:ext uri="{FF2B5EF4-FFF2-40B4-BE49-F238E27FC236}">
                <a16:creationId xmlns:a16="http://schemas.microsoft.com/office/drawing/2014/main" id="{F1D5F556-AE38-3ED6-4492-B71B5DD13B0E}"/>
              </a:ext>
            </a:extLst>
          </p:cNvPr>
          <p:cNvSpPr>
            <a:spLocks noGrp="1"/>
          </p:cNvSpPr>
          <p:nvPr>
            <p:ph type="sldNum" sz="quarter" idx="12"/>
          </p:nvPr>
        </p:nvSpPr>
        <p:spPr/>
        <p:txBody>
          <a:bodyPr/>
          <a:lstStyle/>
          <a:p>
            <a:fld id="{1DCDAAC1-7D4F-441D-807A-83CCC1492F48}" type="slidenum">
              <a:rPr kumimoji="1" lang="ja-JP" altLang="en-US" smtClean="0"/>
              <a:t>54</a:t>
            </a:fld>
            <a:endParaRPr kumimoji="1" lang="ja-JP" altLang="en-US"/>
          </a:p>
        </p:txBody>
      </p:sp>
      <p:sp>
        <p:nvSpPr>
          <p:cNvPr id="15" name="テキスト ボックス 14">
            <a:extLst>
              <a:ext uri="{FF2B5EF4-FFF2-40B4-BE49-F238E27FC236}">
                <a16:creationId xmlns:a16="http://schemas.microsoft.com/office/drawing/2014/main" id="{31BE29C2-A93A-1793-EF25-71D127C5699C}"/>
              </a:ext>
            </a:extLst>
          </p:cNvPr>
          <p:cNvSpPr txBox="1"/>
          <p:nvPr/>
        </p:nvSpPr>
        <p:spPr>
          <a:xfrm>
            <a:off x="3816220" y="4368968"/>
            <a:ext cx="1787028" cy="584775"/>
          </a:xfrm>
          <a:prstGeom prst="rect">
            <a:avLst/>
          </a:prstGeom>
          <a:noFill/>
        </p:spPr>
        <p:txBody>
          <a:bodyPr wrap="none" rtlCol="0">
            <a:spAutoFit/>
          </a:bodyPr>
          <a:lstStyle/>
          <a:p>
            <a:r>
              <a:rPr kumimoji="1" lang="en-US" altLang="ja-JP" dirty="0"/>
              <a:t>RDC-ESP32TYPE3</a:t>
            </a:r>
          </a:p>
          <a:p>
            <a:r>
              <a:rPr kumimoji="1" lang="ja-JP" altLang="en-US" sz="1400" dirty="0"/>
              <a:t>（実際の方向を確認）</a:t>
            </a:r>
          </a:p>
        </p:txBody>
      </p:sp>
      <p:pic>
        <p:nvPicPr>
          <p:cNvPr id="17" name="図 16">
            <a:extLst>
              <a:ext uri="{FF2B5EF4-FFF2-40B4-BE49-F238E27FC236}">
                <a16:creationId xmlns:a16="http://schemas.microsoft.com/office/drawing/2014/main" id="{3930BBD4-D1BE-7205-FED1-8C4203530802}"/>
              </a:ext>
            </a:extLst>
          </p:cNvPr>
          <p:cNvPicPr>
            <a:picLocks noChangeAspect="1"/>
          </p:cNvPicPr>
          <p:nvPr/>
        </p:nvPicPr>
        <p:blipFill>
          <a:blip r:embed="rId5"/>
          <a:stretch>
            <a:fillRect/>
          </a:stretch>
        </p:blipFill>
        <p:spPr>
          <a:xfrm>
            <a:off x="152079" y="3487396"/>
            <a:ext cx="4086795" cy="714475"/>
          </a:xfrm>
          <a:prstGeom prst="rect">
            <a:avLst/>
          </a:prstGeom>
        </p:spPr>
      </p:pic>
      <p:pic>
        <p:nvPicPr>
          <p:cNvPr id="21" name="図 20">
            <a:extLst>
              <a:ext uri="{FF2B5EF4-FFF2-40B4-BE49-F238E27FC236}">
                <a16:creationId xmlns:a16="http://schemas.microsoft.com/office/drawing/2014/main" id="{38EEBEE8-212C-52A3-2144-79D1B1B02BE7}"/>
              </a:ext>
            </a:extLst>
          </p:cNvPr>
          <p:cNvPicPr>
            <a:picLocks noChangeAspect="1"/>
          </p:cNvPicPr>
          <p:nvPr/>
        </p:nvPicPr>
        <p:blipFill>
          <a:blip r:embed="rId6"/>
          <a:stretch>
            <a:fillRect/>
          </a:stretch>
        </p:blipFill>
        <p:spPr>
          <a:xfrm>
            <a:off x="4918018" y="3619841"/>
            <a:ext cx="3982006" cy="724001"/>
          </a:xfrm>
          <a:prstGeom prst="rect">
            <a:avLst/>
          </a:prstGeom>
        </p:spPr>
      </p:pic>
    </p:spTree>
    <p:extLst>
      <p:ext uri="{BB962C8B-B14F-4D97-AF65-F5344CB8AC3E}">
        <p14:creationId xmlns:p14="http://schemas.microsoft.com/office/powerpoint/2010/main" val="1962990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E0A10-316D-0E96-CE7D-E6B8CD66479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A312B6-E118-1A58-53F7-229F4441E30F}"/>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55</a:t>
            </a:fld>
            <a:endParaRPr lang="ja-JP" altLang="en-US" noProof="0"/>
          </a:p>
        </p:txBody>
      </p:sp>
      <p:sp>
        <p:nvSpPr>
          <p:cNvPr id="3" name="タイトル 1">
            <a:extLst>
              <a:ext uri="{FF2B5EF4-FFF2-40B4-BE49-F238E27FC236}">
                <a16:creationId xmlns:a16="http://schemas.microsoft.com/office/drawing/2014/main" id="{F3E5B0EA-C8C3-66AE-3416-9829B0539383}"/>
              </a:ext>
            </a:extLst>
          </p:cNvPr>
          <p:cNvSpPr txBox="1">
            <a:spLocks/>
          </p:cNvSpPr>
          <p:nvPr/>
        </p:nvSpPr>
        <p:spPr>
          <a:xfrm>
            <a:off x="250135" y="553483"/>
            <a:ext cx="8485492" cy="641836"/>
          </a:xfrm>
          <a:prstGeom prst="rect">
            <a:avLst/>
          </a:prstGeom>
        </p:spPr>
        <p:txBody>
          <a:bodyPr rtlCol="0">
            <a:normAutofit/>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en-US" altLang="ja-JP" sz="4000" dirty="0"/>
              <a:t>RDC</a:t>
            </a:r>
            <a:r>
              <a:rPr lang="ja-JP" altLang="en-US" sz="4000" dirty="0"/>
              <a:t>指定の</a:t>
            </a:r>
            <a:r>
              <a:rPr lang="en-US" altLang="ja-JP" sz="4000" dirty="0"/>
              <a:t>PIN</a:t>
            </a:r>
            <a:r>
              <a:rPr lang="ja-JP" altLang="en-US" sz="4000" dirty="0"/>
              <a:t>設定を</a:t>
            </a:r>
            <a:r>
              <a:rPr lang="en-US" altLang="ja-JP" sz="4000" dirty="0"/>
              <a:t>AI</a:t>
            </a:r>
            <a:r>
              <a:rPr lang="ja-JP" altLang="en-US" sz="4000" dirty="0"/>
              <a:t>へ伝達</a:t>
            </a:r>
          </a:p>
        </p:txBody>
      </p:sp>
      <p:pic>
        <p:nvPicPr>
          <p:cNvPr id="1030" name="Picture 6" descr="話し合う人たちのイラスト（女性2）">
            <a:extLst>
              <a:ext uri="{FF2B5EF4-FFF2-40B4-BE49-F238E27FC236}">
                <a16:creationId xmlns:a16="http://schemas.microsoft.com/office/drawing/2014/main" id="{6F5A8820-CFD2-BD10-9A80-4160F0FB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572000" y="2174898"/>
            <a:ext cx="1453682" cy="1785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0354C44-0E7A-3AA9-0CED-BF2855B04EF1}"/>
              </a:ext>
            </a:extLst>
          </p:cNvPr>
          <p:cNvSpPr txBox="1"/>
          <p:nvPr/>
        </p:nvSpPr>
        <p:spPr>
          <a:xfrm>
            <a:off x="136898" y="4168334"/>
            <a:ext cx="5396029" cy="1200329"/>
          </a:xfrm>
          <a:prstGeom prst="rect">
            <a:avLst/>
          </a:prstGeom>
          <a:solidFill>
            <a:schemeClr val="accent1">
              <a:lumMod val="20000"/>
              <a:lumOff val="80000"/>
            </a:schemeClr>
          </a:solidFill>
        </p:spPr>
        <p:txBody>
          <a:bodyPr wrap="none" rtlCol="0">
            <a:spAutoFit/>
          </a:bodyPr>
          <a:lstStyle/>
          <a:p>
            <a:r>
              <a:rPr kumimoji="1" lang="en-US" altLang="ja-JP" sz="2400" dirty="0"/>
              <a:t>M1_IN1 =</a:t>
            </a:r>
            <a:r>
              <a:rPr kumimoji="1" lang="ja-JP" altLang="en-US" sz="2400" dirty="0"/>
              <a:t> </a:t>
            </a:r>
            <a:r>
              <a:rPr kumimoji="1" lang="en-US" altLang="ja-JP" sz="2400" dirty="0"/>
              <a:t>2,</a:t>
            </a:r>
            <a:r>
              <a:rPr kumimoji="1" lang="ja-JP" altLang="en-US" sz="2400" dirty="0"/>
              <a:t> </a:t>
            </a:r>
            <a:r>
              <a:rPr kumimoji="1" lang="en-US" altLang="ja-JP" sz="2400" dirty="0"/>
              <a:t>M1_IN2 =</a:t>
            </a:r>
            <a:r>
              <a:rPr kumimoji="1" lang="ja-JP" altLang="en-US" sz="2400" dirty="0"/>
              <a:t> </a:t>
            </a:r>
            <a:r>
              <a:rPr kumimoji="1" lang="en-US" altLang="ja-JP" sz="2400" dirty="0"/>
              <a:t>4, M1_EN =</a:t>
            </a:r>
            <a:r>
              <a:rPr kumimoji="1" lang="ja-JP" altLang="en-US" sz="2400" dirty="0"/>
              <a:t> </a:t>
            </a:r>
            <a:r>
              <a:rPr kumimoji="1" lang="en-US" altLang="ja-JP" sz="2400" dirty="0"/>
              <a:t>5, </a:t>
            </a:r>
          </a:p>
          <a:p>
            <a:r>
              <a:rPr kumimoji="1" lang="en-US" altLang="ja-JP" sz="2400" dirty="0"/>
              <a:t>M2_IN1 =</a:t>
            </a:r>
            <a:r>
              <a:rPr kumimoji="1" lang="ja-JP" altLang="en-US" sz="2400" dirty="0"/>
              <a:t> </a:t>
            </a:r>
            <a:r>
              <a:rPr kumimoji="1" lang="en-US" altLang="ja-JP" sz="2400" dirty="0"/>
              <a:t>25,</a:t>
            </a:r>
            <a:r>
              <a:rPr kumimoji="1" lang="ja-JP" altLang="en-US" sz="2400" dirty="0"/>
              <a:t> </a:t>
            </a:r>
            <a:r>
              <a:rPr kumimoji="1" lang="en-US" altLang="ja-JP" sz="2400" dirty="0"/>
              <a:t>M2_IN2 =</a:t>
            </a:r>
            <a:r>
              <a:rPr kumimoji="1" lang="ja-JP" altLang="en-US" sz="2400" dirty="0"/>
              <a:t> </a:t>
            </a:r>
            <a:r>
              <a:rPr kumimoji="1" lang="en-US" altLang="ja-JP" sz="2400" dirty="0"/>
              <a:t>26, M2_EN =</a:t>
            </a:r>
            <a:r>
              <a:rPr kumimoji="1" lang="ja-JP" altLang="en-US" sz="2400" dirty="0"/>
              <a:t> </a:t>
            </a:r>
            <a:r>
              <a:rPr kumimoji="1" lang="en-US" altLang="ja-JP" sz="2400" dirty="0"/>
              <a:t>27 </a:t>
            </a:r>
          </a:p>
          <a:p>
            <a:r>
              <a:rPr kumimoji="1" lang="ja-JP" altLang="en-US" sz="2400" dirty="0"/>
              <a:t>と定義します．コードを変更してください．</a:t>
            </a:r>
            <a:endParaRPr kumimoji="1" lang="en-US" altLang="ja-JP" sz="2400" b="1" dirty="0">
              <a:solidFill>
                <a:srgbClr val="00B050"/>
              </a:solidFill>
            </a:endParaRPr>
          </a:p>
        </p:txBody>
      </p:sp>
      <p:pic>
        <p:nvPicPr>
          <p:cNvPr id="9" name="図 8">
            <a:extLst>
              <a:ext uri="{FF2B5EF4-FFF2-40B4-BE49-F238E27FC236}">
                <a16:creationId xmlns:a16="http://schemas.microsoft.com/office/drawing/2014/main" id="{68A3C8CF-723E-E34F-ED66-164A484A0FDF}"/>
              </a:ext>
            </a:extLst>
          </p:cNvPr>
          <p:cNvPicPr>
            <a:picLocks noChangeAspect="1"/>
          </p:cNvPicPr>
          <p:nvPr/>
        </p:nvPicPr>
        <p:blipFill>
          <a:blip r:embed="rId4"/>
          <a:stretch>
            <a:fillRect/>
          </a:stretch>
        </p:blipFill>
        <p:spPr>
          <a:xfrm>
            <a:off x="6947530" y="1132229"/>
            <a:ext cx="1260238" cy="2085337"/>
          </a:xfrm>
          <a:prstGeom prst="rect">
            <a:avLst/>
          </a:prstGeom>
        </p:spPr>
      </p:pic>
      <p:sp>
        <p:nvSpPr>
          <p:cNvPr id="7" name="矢印: 下 6">
            <a:extLst>
              <a:ext uri="{FF2B5EF4-FFF2-40B4-BE49-F238E27FC236}">
                <a16:creationId xmlns:a16="http://schemas.microsoft.com/office/drawing/2014/main" id="{43439F91-0BE8-0601-52EE-62C11436C92A}"/>
              </a:ext>
            </a:extLst>
          </p:cNvPr>
          <p:cNvSpPr/>
          <p:nvPr/>
        </p:nvSpPr>
        <p:spPr>
          <a:xfrm>
            <a:off x="526241" y="3719890"/>
            <a:ext cx="656947" cy="399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61457A8-AD75-85D6-ACF9-9D1BBC6866E3}"/>
              </a:ext>
            </a:extLst>
          </p:cNvPr>
          <p:cNvSpPr txBox="1"/>
          <p:nvPr/>
        </p:nvSpPr>
        <p:spPr>
          <a:xfrm>
            <a:off x="1326407" y="3657720"/>
            <a:ext cx="3062057" cy="461665"/>
          </a:xfrm>
          <a:prstGeom prst="rect">
            <a:avLst/>
          </a:prstGeom>
          <a:noFill/>
        </p:spPr>
        <p:txBody>
          <a:bodyPr wrap="none" rtlCol="0">
            <a:spAutoFit/>
          </a:bodyPr>
          <a:lstStyle/>
          <a:p>
            <a:r>
              <a:rPr kumimoji="1" lang="ja-JP" altLang="en-US" sz="2400" dirty="0"/>
              <a:t>生成</a:t>
            </a:r>
            <a:r>
              <a:rPr kumimoji="1" lang="en-US" altLang="ja-JP" sz="2400" dirty="0"/>
              <a:t>AI</a:t>
            </a:r>
            <a:r>
              <a:rPr kumimoji="1" lang="ja-JP" altLang="en-US" sz="2400" dirty="0"/>
              <a:t>へ，以下を指示</a:t>
            </a:r>
            <a:endParaRPr kumimoji="1" lang="en-US" altLang="ja-JP" sz="2400" dirty="0"/>
          </a:p>
        </p:txBody>
      </p:sp>
      <p:sp>
        <p:nvSpPr>
          <p:cNvPr id="11" name="テキスト ボックス 10">
            <a:extLst>
              <a:ext uri="{FF2B5EF4-FFF2-40B4-BE49-F238E27FC236}">
                <a16:creationId xmlns:a16="http://schemas.microsoft.com/office/drawing/2014/main" id="{FD0E3834-8735-C0C9-747D-451559F374D2}"/>
              </a:ext>
            </a:extLst>
          </p:cNvPr>
          <p:cNvSpPr txBox="1"/>
          <p:nvPr/>
        </p:nvSpPr>
        <p:spPr>
          <a:xfrm>
            <a:off x="4492881" y="5576161"/>
            <a:ext cx="1330814" cy="461665"/>
          </a:xfrm>
          <a:prstGeom prst="rect">
            <a:avLst/>
          </a:prstGeom>
          <a:noFill/>
        </p:spPr>
        <p:txBody>
          <a:bodyPr wrap="none" rtlCol="0">
            <a:spAutoFit/>
          </a:bodyPr>
          <a:lstStyle/>
          <a:p>
            <a:r>
              <a:rPr kumimoji="1" lang="ja-JP" altLang="en-US" sz="2400" dirty="0"/>
              <a:t>すると →</a:t>
            </a:r>
            <a:endParaRPr kumimoji="1" lang="en-US" altLang="ja-JP" sz="2400" dirty="0"/>
          </a:p>
        </p:txBody>
      </p:sp>
      <p:graphicFrame>
        <p:nvGraphicFramePr>
          <p:cNvPr id="4" name="表 3">
            <a:extLst>
              <a:ext uri="{FF2B5EF4-FFF2-40B4-BE49-F238E27FC236}">
                <a16:creationId xmlns:a16="http://schemas.microsoft.com/office/drawing/2014/main" id="{3B25AF3F-4E45-A237-38E1-398886C3835A}"/>
              </a:ext>
            </a:extLst>
          </p:cNvPr>
          <p:cNvGraphicFramePr>
            <a:graphicFrameLocks noGrp="1"/>
          </p:cNvGraphicFramePr>
          <p:nvPr>
            <p:extLst>
              <p:ext uri="{D42A27DB-BD31-4B8C-83A1-F6EECF244321}">
                <p14:modId xmlns:p14="http://schemas.microsoft.com/office/powerpoint/2010/main" val="2600726426"/>
              </p:ext>
            </p:extLst>
          </p:nvPr>
        </p:nvGraphicFramePr>
        <p:xfrm>
          <a:off x="412440" y="2025591"/>
          <a:ext cx="3861300" cy="1112520"/>
        </p:xfrm>
        <a:graphic>
          <a:graphicData uri="http://schemas.openxmlformats.org/drawingml/2006/table">
            <a:tbl>
              <a:tblPr firstRow="1" bandRow="1">
                <a:tableStyleId>{93296810-A885-4BE3-A3E7-6D5BEEA58F35}</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M1</a:t>
                      </a:r>
                      <a:r>
                        <a:rPr kumimoji="1" lang="ja-JP" altLang="en-US" dirty="0"/>
                        <a:t>（左前）</a:t>
                      </a:r>
                    </a:p>
                  </a:txBody>
                  <a:tcPr/>
                </a:tc>
                <a:tc>
                  <a:txBody>
                    <a:bodyPr/>
                    <a:lstStyle/>
                    <a:p>
                      <a:pPr algn="ctr"/>
                      <a:r>
                        <a:rPr kumimoji="1" lang="ja-JP" altLang="en-US" dirty="0"/>
                        <a:t>２</a:t>
                      </a:r>
                    </a:p>
                  </a:txBody>
                  <a:tcPr/>
                </a:tc>
                <a:tc>
                  <a:txBody>
                    <a:bodyPr/>
                    <a:lstStyle/>
                    <a:p>
                      <a:pPr algn="ctr"/>
                      <a:r>
                        <a:rPr kumimoji="1" lang="ja-JP" altLang="en-US" dirty="0"/>
                        <a:t>４</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M2</a:t>
                      </a:r>
                      <a:r>
                        <a:rPr kumimoji="1" lang="ja-JP" altLang="en-US" dirty="0"/>
                        <a:t>（右後）</a:t>
                      </a:r>
                    </a:p>
                  </a:txBody>
                  <a:tcPr/>
                </a:tc>
                <a:tc>
                  <a:txBody>
                    <a:bodyPr/>
                    <a:lstStyle/>
                    <a:p>
                      <a:pPr algn="ctr"/>
                      <a:r>
                        <a:rPr kumimoji="1" lang="ja-JP" altLang="en-US" dirty="0"/>
                        <a:t>２５</a:t>
                      </a:r>
                    </a:p>
                  </a:txBody>
                  <a:tcPr/>
                </a:tc>
                <a:tc>
                  <a:txBody>
                    <a:bodyPr/>
                    <a:lstStyle/>
                    <a:p>
                      <a:pPr algn="ctr"/>
                      <a:r>
                        <a:rPr kumimoji="1" lang="ja-JP" altLang="en-US" dirty="0"/>
                        <a:t>２６</a:t>
                      </a:r>
                    </a:p>
                  </a:txBody>
                  <a:tcPr/>
                </a:tc>
                <a:tc>
                  <a:txBody>
                    <a:bodyPr/>
                    <a:lstStyle/>
                    <a:p>
                      <a:pPr algn="ctr"/>
                      <a:r>
                        <a:rPr kumimoji="1" lang="ja-JP" altLang="en-US" dirty="0"/>
                        <a:t>２７</a:t>
                      </a:r>
                    </a:p>
                  </a:txBody>
                  <a:tcPr/>
                </a:tc>
                <a:extLst>
                  <a:ext uri="{0D108BD9-81ED-4DB2-BD59-A6C34878D82A}">
                    <a16:rowId xmlns:a16="http://schemas.microsoft.com/office/drawing/2014/main" val="3348225031"/>
                  </a:ext>
                </a:extLst>
              </a:tr>
            </a:tbl>
          </a:graphicData>
        </a:graphic>
      </p:graphicFrame>
      <p:pic>
        <p:nvPicPr>
          <p:cNvPr id="12" name="図 11">
            <a:extLst>
              <a:ext uri="{FF2B5EF4-FFF2-40B4-BE49-F238E27FC236}">
                <a16:creationId xmlns:a16="http://schemas.microsoft.com/office/drawing/2014/main" id="{12B322BF-059E-B5AB-9A7B-264946D80C42}"/>
              </a:ext>
            </a:extLst>
          </p:cNvPr>
          <p:cNvPicPr>
            <a:picLocks noChangeAspect="1"/>
          </p:cNvPicPr>
          <p:nvPr/>
        </p:nvPicPr>
        <p:blipFill>
          <a:blip r:embed="rId5"/>
          <a:stretch>
            <a:fillRect/>
          </a:stretch>
        </p:blipFill>
        <p:spPr>
          <a:xfrm>
            <a:off x="6121955" y="3310802"/>
            <a:ext cx="2817173" cy="2727024"/>
          </a:xfrm>
          <a:prstGeom prst="rect">
            <a:avLst/>
          </a:prstGeom>
          <a:ln w="57150">
            <a:solidFill>
              <a:srgbClr val="00B050"/>
            </a:solidFill>
          </a:ln>
        </p:spPr>
      </p:pic>
    </p:spTree>
    <p:extLst>
      <p:ext uri="{BB962C8B-B14F-4D97-AF65-F5344CB8AC3E}">
        <p14:creationId xmlns:p14="http://schemas.microsoft.com/office/powerpoint/2010/main" val="386124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90E2F-CD61-74DA-7904-16B5945390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292BD42-0117-E3EB-2615-32CFF6654573}"/>
              </a:ext>
            </a:extLst>
          </p:cNvPr>
          <p:cNvSpPr>
            <a:spLocks noGrp="1"/>
          </p:cNvSpPr>
          <p:nvPr>
            <p:ph type="title"/>
          </p:nvPr>
        </p:nvSpPr>
        <p:spPr>
          <a:xfrm>
            <a:off x="264184" y="116209"/>
            <a:ext cx="5541330" cy="753460"/>
          </a:xfrm>
        </p:spPr>
        <p:txBody>
          <a:bodyPr>
            <a:normAutofit/>
          </a:bodyPr>
          <a:lstStyle/>
          <a:p>
            <a:r>
              <a:rPr lang="ja-JP" altLang="en-US" sz="3600" dirty="0"/>
              <a:t>前進を基に右旋回を作る！</a:t>
            </a:r>
            <a:endParaRPr kumimoji="1" lang="ja-JP" altLang="en-US" sz="3600" dirty="0"/>
          </a:p>
        </p:txBody>
      </p:sp>
      <p:sp>
        <p:nvSpPr>
          <p:cNvPr id="29" name="テキスト ボックス 28">
            <a:extLst>
              <a:ext uri="{FF2B5EF4-FFF2-40B4-BE49-F238E27FC236}">
                <a16:creationId xmlns:a16="http://schemas.microsoft.com/office/drawing/2014/main" id="{22104557-C6BD-3C42-D397-DCA4FD8D35AE}"/>
              </a:ext>
            </a:extLst>
          </p:cNvPr>
          <p:cNvSpPr txBox="1"/>
          <p:nvPr/>
        </p:nvSpPr>
        <p:spPr>
          <a:xfrm>
            <a:off x="606034" y="839619"/>
            <a:ext cx="3744936" cy="461665"/>
          </a:xfrm>
          <a:prstGeom prst="rect">
            <a:avLst/>
          </a:prstGeom>
          <a:noFill/>
        </p:spPr>
        <p:txBody>
          <a:bodyPr wrap="none" rtlCol="0">
            <a:spAutoFit/>
          </a:bodyPr>
          <a:lstStyle/>
          <a:p>
            <a:r>
              <a:rPr kumimoji="1" lang="ja-JP" altLang="en-US" sz="2400" dirty="0"/>
              <a:t>生成</a:t>
            </a:r>
            <a:r>
              <a:rPr kumimoji="1" lang="en-US" altLang="ja-JP" sz="2400" dirty="0"/>
              <a:t>AI</a:t>
            </a:r>
            <a:r>
              <a:rPr kumimoji="1" lang="ja-JP" altLang="en-US" sz="2400" dirty="0"/>
              <a:t>へ以下の指示を出す</a:t>
            </a:r>
          </a:p>
        </p:txBody>
      </p:sp>
      <p:sp>
        <p:nvSpPr>
          <p:cNvPr id="15" name="スライド番号プレースホルダー 14">
            <a:extLst>
              <a:ext uri="{FF2B5EF4-FFF2-40B4-BE49-F238E27FC236}">
                <a16:creationId xmlns:a16="http://schemas.microsoft.com/office/drawing/2014/main" id="{BF85766D-488D-6C7E-339D-9B04F4A8CD7F}"/>
              </a:ext>
            </a:extLst>
          </p:cNvPr>
          <p:cNvSpPr>
            <a:spLocks noGrp="1"/>
          </p:cNvSpPr>
          <p:nvPr>
            <p:ph type="sldNum" sz="quarter" idx="12"/>
          </p:nvPr>
        </p:nvSpPr>
        <p:spPr/>
        <p:txBody>
          <a:bodyPr/>
          <a:lstStyle/>
          <a:p>
            <a:fld id="{1DCDAAC1-7D4F-441D-807A-83CCC1492F48}" type="slidenum">
              <a:rPr kumimoji="1" lang="ja-JP" altLang="en-US" smtClean="0"/>
              <a:t>56</a:t>
            </a:fld>
            <a:endParaRPr kumimoji="1" lang="ja-JP" altLang="en-US"/>
          </a:p>
        </p:txBody>
      </p:sp>
      <p:pic>
        <p:nvPicPr>
          <p:cNvPr id="21" name="図 20">
            <a:extLst>
              <a:ext uri="{FF2B5EF4-FFF2-40B4-BE49-F238E27FC236}">
                <a16:creationId xmlns:a16="http://schemas.microsoft.com/office/drawing/2014/main" id="{7E91D779-4D40-34B9-534D-41C88220C940}"/>
              </a:ext>
            </a:extLst>
          </p:cNvPr>
          <p:cNvPicPr>
            <a:picLocks noChangeAspect="1"/>
          </p:cNvPicPr>
          <p:nvPr/>
        </p:nvPicPr>
        <p:blipFill>
          <a:blip r:embed="rId2"/>
          <a:stretch>
            <a:fillRect/>
          </a:stretch>
        </p:blipFill>
        <p:spPr>
          <a:xfrm>
            <a:off x="570391" y="1428560"/>
            <a:ext cx="7944959" cy="1390844"/>
          </a:xfrm>
          <a:prstGeom prst="rect">
            <a:avLst/>
          </a:prstGeom>
        </p:spPr>
      </p:pic>
      <p:sp>
        <p:nvSpPr>
          <p:cNvPr id="23" name="テキスト ボックス 22">
            <a:extLst>
              <a:ext uri="{FF2B5EF4-FFF2-40B4-BE49-F238E27FC236}">
                <a16:creationId xmlns:a16="http://schemas.microsoft.com/office/drawing/2014/main" id="{FDF05BD7-84F1-C65E-5EE5-1A88A92165D7}"/>
              </a:ext>
            </a:extLst>
          </p:cNvPr>
          <p:cNvSpPr txBox="1"/>
          <p:nvPr/>
        </p:nvSpPr>
        <p:spPr>
          <a:xfrm>
            <a:off x="606034" y="3147462"/>
            <a:ext cx="1978427" cy="461665"/>
          </a:xfrm>
          <a:prstGeom prst="rect">
            <a:avLst/>
          </a:prstGeom>
          <a:noFill/>
        </p:spPr>
        <p:txBody>
          <a:bodyPr wrap="none" rtlCol="0">
            <a:spAutoFit/>
          </a:bodyPr>
          <a:lstStyle/>
          <a:p>
            <a:r>
              <a:rPr kumimoji="1" lang="ja-JP" altLang="en-US" sz="2400" dirty="0"/>
              <a:t>生成</a:t>
            </a:r>
            <a:r>
              <a:rPr kumimoji="1" lang="en-US" altLang="ja-JP" sz="2400" dirty="0"/>
              <a:t>AI</a:t>
            </a:r>
            <a:r>
              <a:rPr kumimoji="1" lang="ja-JP" altLang="en-US" sz="2400" dirty="0"/>
              <a:t>の回答</a:t>
            </a:r>
          </a:p>
        </p:txBody>
      </p:sp>
      <p:pic>
        <p:nvPicPr>
          <p:cNvPr id="31" name="図 30">
            <a:extLst>
              <a:ext uri="{FF2B5EF4-FFF2-40B4-BE49-F238E27FC236}">
                <a16:creationId xmlns:a16="http://schemas.microsoft.com/office/drawing/2014/main" id="{9D331A44-501A-F45C-AD45-DCF9C7049433}"/>
              </a:ext>
            </a:extLst>
          </p:cNvPr>
          <p:cNvPicPr>
            <a:picLocks noChangeAspect="1"/>
          </p:cNvPicPr>
          <p:nvPr/>
        </p:nvPicPr>
        <p:blipFill>
          <a:blip r:embed="rId3"/>
          <a:stretch>
            <a:fillRect/>
          </a:stretch>
        </p:blipFill>
        <p:spPr>
          <a:xfrm>
            <a:off x="842442" y="3733177"/>
            <a:ext cx="7459116" cy="1105054"/>
          </a:xfrm>
          <a:prstGeom prst="rect">
            <a:avLst/>
          </a:prstGeom>
        </p:spPr>
      </p:pic>
      <p:sp>
        <p:nvSpPr>
          <p:cNvPr id="32" name="テキスト ボックス 31">
            <a:extLst>
              <a:ext uri="{FF2B5EF4-FFF2-40B4-BE49-F238E27FC236}">
                <a16:creationId xmlns:a16="http://schemas.microsoft.com/office/drawing/2014/main" id="{F2EEAC90-E7F9-7108-3F08-6F0E15AB00D2}"/>
              </a:ext>
            </a:extLst>
          </p:cNvPr>
          <p:cNvSpPr txBox="1"/>
          <p:nvPr/>
        </p:nvSpPr>
        <p:spPr>
          <a:xfrm>
            <a:off x="1288448" y="4969253"/>
            <a:ext cx="6380849" cy="1569660"/>
          </a:xfrm>
          <a:prstGeom prst="rect">
            <a:avLst/>
          </a:prstGeom>
          <a:solidFill>
            <a:schemeClr val="accent4">
              <a:lumMod val="20000"/>
              <a:lumOff val="80000"/>
            </a:schemeClr>
          </a:solidFill>
        </p:spPr>
        <p:txBody>
          <a:bodyPr wrap="none" rtlCol="0">
            <a:spAutoFit/>
          </a:bodyPr>
          <a:lstStyle/>
          <a:p>
            <a:r>
              <a:rPr kumimoji="1" lang="ja-JP" altLang="en-US" sz="2400" dirty="0"/>
              <a:t>①回答コードをコピーして</a:t>
            </a:r>
            <a:r>
              <a:rPr kumimoji="1" lang="en-US" altLang="ja-JP" sz="2400" dirty="0"/>
              <a:t>Arduino IDE</a:t>
            </a:r>
            <a:r>
              <a:rPr kumimoji="1" lang="ja-JP" altLang="en-US" sz="2400" dirty="0"/>
              <a:t>へ張り付け</a:t>
            </a:r>
            <a:endParaRPr kumimoji="1" lang="en-US" altLang="ja-JP" sz="2400" dirty="0"/>
          </a:p>
          <a:p>
            <a:r>
              <a:rPr kumimoji="1" lang="ja-JP" altLang="en-US" sz="2400" dirty="0"/>
              <a:t>②コードに誤りが無いか確認</a:t>
            </a:r>
            <a:endParaRPr kumimoji="1" lang="en-US" altLang="ja-JP" sz="2400" dirty="0"/>
          </a:p>
          <a:p>
            <a:r>
              <a:rPr kumimoji="1" lang="ja-JP" altLang="en-US" sz="2400" dirty="0"/>
              <a:t>③コードをコンパイルして転送</a:t>
            </a:r>
            <a:endParaRPr kumimoji="1" lang="en-US" altLang="ja-JP" sz="2400" dirty="0"/>
          </a:p>
          <a:p>
            <a:r>
              <a:rPr kumimoji="1" lang="ja-JP" altLang="en-US" sz="2400" dirty="0"/>
              <a:t>④動作確認</a:t>
            </a:r>
          </a:p>
        </p:txBody>
      </p:sp>
    </p:spTree>
    <p:extLst>
      <p:ext uri="{BB962C8B-B14F-4D97-AF65-F5344CB8AC3E}">
        <p14:creationId xmlns:p14="http://schemas.microsoft.com/office/powerpoint/2010/main" val="3172071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5549D-F61C-9C8B-B90A-58B22C2D40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B76BB8-DC08-FB6C-7CEE-8705E2DC14B8}"/>
              </a:ext>
            </a:extLst>
          </p:cNvPr>
          <p:cNvSpPr>
            <a:spLocks noGrp="1"/>
          </p:cNvSpPr>
          <p:nvPr>
            <p:ph type="title"/>
          </p:nvPr>
        </p:nvSpPr>
        <p:spPr>
          <a:xfrm>
            <a:off x="264184" y="213864"/>
            <a:ext cx="4307816" cy="753460"/>
          </a:xfrm>
        </p:spPr>
        <p:txBody>
          <a:bodyPr>
            <a:normAutofit/>
          </a:bodyPr>
          <a:lstStyle/>
          <a:p>
            <a:r>
              <a:rPr lang="ja-JP" altLang="en-US" sz="3600" dirty="0"/>
              <a:t>動作シナリオを作る</a:t>
            </a:r>
            <a:endParaRPr kumimoji="1" lang="ja-JP" altLang="en-US" sz="3600" dirty="0"/>
          </a:p>
        </p:txBody>
      </p:sp>
      <p:sp>
        <p:nvSpPr>
          <p:cNvPr id="16" name="テキスト ボックス 15">
            <a:extLst>
              <a:ext uri="{FF2B5EF4-FFF2-40B4-BE49-F238E27FC236}">
                <a16:creationId xmlns:a16="http://schemas.microsoft.com/office/drawing/2014/main" id="{F895AFF0-44C4-28EB-5394-D8209B97BCDF}"/>
              </a:ext>
            </a:extLst>
          </p:cNvPr>
          <p:cNvSpPr txBox="1"/>
          <p:nvPr/>
        </p:nvSpPr>
        <p:spPr>
          <a:xfrm>
            <a:off x="1065669" y="1069549"/>
            <a:ext cx="7524817" cy="1384995"/>
          </a:xfrm>
          <a:prstGeom prst="rect">
            <a:avLst/>
          </a:prstGeom>
          <a:solidFill>
            <a:schemeClr val="accent4">
              <a:lumMod val="20000"/>
              <a:lumOff val="80000"/>
            </a:schemeClr>
          </a:solidFill>
        </p:spPr>
        <p:txBody>
          <a:bodyPr wrap="none" rtlCol="0">
            <a:spAutoFit/>
          </a:bodyPr>
          <a:lstStyle/>
          <a:p>
            <a:r>
              <a:rPr kumimoji="1" lang="ja-JP" altLang="en-US" sz="2800" dirty="0"/>
              <a:t>・前進１秒でロボットは何</a:t>
            </a:r>
            <a:r>
              <a:rPr kumimoji="1" lang="en-US" altLang="ja-JP" sz="2800" dirty="0"/>
              <a:t>cm</a:t>
            </a:r>
            <a:r>
              <a:rPr kumimoji="1" lang="ja-JP" altLang="en-US" sz="2800" dirty="0"/>
              <a:t>進みましたか？</a:t>
            </a:r>
            <a:endParaRPr kumimoji="1" lang="en-US" altLang="ja-JP" sz="2800" dirty="0"/>
          </a:p>
          <a:p>
            <a:r>
              <a:rPr kumimoji="1" lang="ja-JP" altLang="en-US" sz="2800" dirty="0"/>
              <a:t>・車輪の外径は何</a:t>
            </a:r>
            <a:r>
              <a:rPr kumimoji="1" lang="en-US" altLang="ja-JP" sz="2800" dirty="0"/>
              <a:t>cm</a:t>
            </a:r>
            <a:r>
              <a:rPr kumimoji="1" lang="ja-JP" altLang="en-US" sz="2800" dirty="0"/>
              <a:t>ですか？</a:t>
            </a:r>
            <a:endParaRPr kumimoji="1" lang="en-US" altLang="ja-JP" sz="2800" dirty="0"/>
          </a:p>
          <a:p>
            <a:r>
              <a:rPr kumimoji="1" lang="ja-JP" altLang="en-US" sz="2800" dirty="0"/>
              <a:t>・右旋回</a:t>
            </a:r>
            <a:r>
              <a:rPr kumimoji="1" lang="en-US" altLang="ja-JP" sz="2800" dirty="0"/>
              <a:t>1</a:t>
            </a:r>
            <a:r>
              <a:rPr kumimoji="1" lang="ja-JP" altLang="en-US" sz="2800" dirty="0"/>
              <a:t>秒でロボットは何度（</a:t>
            </a:r>
            <a:r>
              <a:rPr kumimoji="1" lang="en-US" altLang="ja-JP" sz="2800" dirty="0"/>
              <a:t>°</a:t>
            </a:r>
            <a:r>
              <a:rPr kumimoji="1" lang="ja-JP" altLang="en-US" sz="2800" dirty="0"/>
              <a:t>）回りましたか？</a:t>
            </a:r>
          </a:p>
        </p:txBody>
      </p:sp>
      <p:sp>
        <p:nvSpPr>
          <p:cNvPr id="17" name="矢印: 下 16">
            <a:extLst>
              <a:ext uri="{FF2B5EF4-FFF2-40B4-BE49-F238E27FC236}">
                <a16:creationId xmlns:a16="http://schemas.microsoft.com/office/drawing/2014/main" id="{CC71CE33-38C6-8FB9-C1FB-252E45A71202}"/>
              </a:ext>
            </a:extLst>
          </p:cNvPr>
          <p:cNvSpPr/>
          <p:nvPr/>
        </p:nvSpPr>
        <p:spPr>
          <a:xfrm>
            <a:off x="4273224" y="2556769"/>
            <a:ext cx="1109709" cy="5149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2645228-AF46-575F-D29C-F45985BB4CF0}"/>
              </a:ext>
            </a:extLst>
          </p:cNvPr>
          <p:cNvSpPr txBox="1"/>
          <p:nvPr/>
        </p:nvSpPr>
        <p:spPr>
          <a:xfrm>
            <a:off x="1489663" y="3173899"/>
            <a:ext cx="6676828" cy="1815882"/>
          </a:xfrm>
          <a:prstGeom prst="rect">
            <a:avLst/>
          </a:prstGeom>
          <a:noFill/>
        </p:spPr>
        <p:txBody>
          <a:bodyPr wrap="none" rtlCol="0">
            <a:spAutoFit/>
          </a:bodyPr>
          <a:lstStyle/>
          <a:p>
            <a:r>
              <a:rPr kumimoji="1" lang="ja-JP" altLang="en-US" sz="2800" dirty="0"/>
              <a:t>これらの情報を生成</a:t>
            </a:r>
            <a:r>
              <a:rPr kumimoji="1" lang="en-US" altLang="ja-JP" sz="2800" dirty="0"/>
              <a:t>AI</a:t>
            </a:r>
            <a:r>
              <a:rPr kumimoji="1" lang="ja-JP" altLang="en-US" sz="2800" dirty="0"/>
              <a:t>へ伝達し，</a:t>
            </a:r>
            <a:endParaRPr kumimoji="1" lang="en-US" altLang="ja-JP" sz="2800" dirty="0"/>
          </a:p>
          <a:p>
            <a:r>
              <a:rPr kumimoji="1" lang="ja-JP" altLang="en-US" sz="2800" dirty="0"/>
              <a:t>１ｍ進むコード・</a:t>
            </a:r>
            <a:r>
              <a:rPr kumimoji="1" lang="en-US" altLang="ja-JP" sz="2800" dirty="0"/>
              <a:t>90°</a:t>
            </a:r>
            <a:r>
              <a:rPr kumimoji="1" lang="ja-JP" altLang="en-US" sz="2800" dirty="0"/>
              <a:t>旋回するコード・</a:t>
            </a:r>
            <a:endParaRPr kumimoji="1" lang="en-US" altLang="ja-JP" sz="2800" dirty="0"/>
          </a:p>
          <a:p>
            <a:r>
              <a:rPr kumimoji="1" lang="ja-JP" altLang="en-US" sz="2800" dirty="0"/>
              <a:t>１ｍ進んで旋回して戻ってくるコードなどを，</a:t>
            </a:r>
            <a:endParaRPr kumimoji="1" lang="en-US" altLang="ja-JP" sz="2800" dirty="0"/>
          </a:p>
          <a:p>
            <a:r>
              <a:rPr kumimoji="1" lang="ja-JP" altLang="en-US" sz="2800" dirty="0"/>
              <a:t>生成ＡＩと一緒に考えてください．</a:t>
            </a:r>
          </a:p>
        </p:txBody>
      </p:sp>
      <p:sp>
        <p:nvSpPr>
          <p:cNvPr id="21" name="テキスト ボックス 20">
            <a:extLst>
              <a:ext uri="{FF2B5EF4-FFF2-40B4-BE49-F238E27FC236}">
                <a16:creationId xmlns:a16="http://schemas.microsoft.com/office/drawing/2014/main" id="{BC457EBA-FCD6-2289-3D1F-66B1575152CA}"/>
              </a:ext>
            </a:extLst>
          </p:cNvPr>
          <p:cNvSpPr txBox="1"/>
          <p:nvPr/>
        </p:nvSpPr>
        <p:spPr>
          <a:xfrm>
            <a:off x="991129" y="5382419"/>
            <a:ext cx="7673896" cy="1077218"/>
          </a:xfrm>
          <a:prstGeom prst="rect">
            <a:avLst/>
          </a:prstGeom>
          <a:solidFill>
            <a:srgbClr val="006600"/>
          </a:solidFill>
        </p:spPr>
        <p:txBody>
          <a:bodyPr wrap="none" rtlCol="0">
            <a:spAutoFit/>
          </a:bodyPr>
          <a:lstStyle/>
          <a:p>
            <a:r>
              <a:rPr kumimoji="1" lang="ja-JP" altLang="en-US" sz="3200" dirty="0">
                <a:solidFill>
                  <a:schemeClr val="bg1"/>
                </a:solidFill>
              </a:rPr>
              <a:t>生成</a:t>
            </a:r>
            <a:r>
              <a:rPr kumimoji="1" lang="en-US" altLang="ja-JP" sz="3200" dirty="0">
                <a:solidFill>
                  <a:schemeClr val="bg1"/>
                </a:solidFill>
              </a:rPr>
              <a:t>AI</a:t>
            </a:r>
            <a:r>
              <a:rPr kumimoji="1" lang="ja-JP" altLang="en-US" sz="3200" dirty="0">
                <a:solidFill>
                  <a:schemeClr val="bg1"/>
                </a:solidFill>
              </a:rPr>
              <a:t>と共に考えて目的を達成することが，</a:t>
            </a:r>
            <a:endParaRPr kumimoji="1" lang="en-US" altLang="ja-JP" sz="3200" dirty="0">
              <a:solidFill>
                <a:schemeClr val="bg1"/>
              </a:solidFill>
            </a:endParaRPr>
          </a:p>
          <a:p>
            <a:r>
              <a:rPr kumimoji="1" lang="ja-JP" altLang="en-US" sz="3200" dirty="0">
                <a:solidFill>
                  <a:schemeClr val="bg1"/>
                </a:solidFill>
              </a:rPr>
              <a:t>この講座の目的です</a:t>
            </a:r>
          </a:p>
        </p:txBody>
      </p:sp>
    </p:spTree>
    <p:extLst>
      <p:ext uri="{BB962C8B-B14F-4D97-AF65-F5344CB8AC3E}">
        <p14:creationId xmlns:p14="http://schemas.microsoft.com/office/powerpoint/2010/main" val="3100380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4497-06F1-C022-9043-81B6044CCF6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5B31403-153D-070A-E1C6-A9915AAB3AC9}"/>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58</a:t>
            </a:fld>
            <a:endParaRPr lang="ja-JP" altLang="en-US" noProof="0"/>
          </a:p>
        </p:txBody>
      </p:sp>
      <p:sp>
        <p:nvSpPr>
          <p:cNvPr id="3" name="タイトル 1">
            <a:extLst>
              <a:ext uri="{FF2B5EF4-FFF2-40B4-BE49-F238E27FC236}">
                <a16:creationId xmlns:a16="http://schemas.microsoft.com/office/drawing/2014/main" id="{82898677-5779-7C1D-37AF-938A9E25138A}"/>
              </a:ext>
            </a:extLst>
          </p:cNvPr>
          <p:cNvSpPr txBox="1">
            <a:spLocks/>
          </p:cNvSpPr>
          <p:nvPr/>
        </p:nvSpPr>
        <p:spPr>
          <a:xfrm>
            <a:off x="250135" y="553483"/>
            <a:ext cx="8485492" cy="641836"/>
          </a:xfrm>
          <a:prstGeom prst="rect">
            <a:avLst/>
          </a:prstGeom>
        </p:spPr>
        <p:txBody>
          <a:bodyPr rtlCol="0">
            <a:normAutofit/>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生成</a:t>
            </a:r>
            <a:r>
              <a:rPr lang="en-US" altLang="ja-JP" sz="4000" dirty="0"/>
              <a:t>AI</a:t>
            </a:r>
            <a:r>
              <a:rPr lang="ja-JP" altLang="en-US" sz="4000" dirty="0"/>
              <a:t>と仲良く → 国語力を磨こう！</a:t>
            </a:r>
          </a:p>
        </p:txBody>
      </p:sp>
      <p:pic>
        <p:nvPicPr>
          <p:cNvPr id="1030" name="Picture 6" descr="話し合う人たちのイラスト（女性2）">
            <a:extLst>
              <a:ext uri="{FF2B5EF4-FFF2-40B4-BE49-F238E27FC236}">
                <a16:creationId xmlns:a16="http://schemas.microsoft.com/office/drawing/2014/main" id="{15DD1962-0455-0667-7389-8A082B7DF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513" y="1690313"/>
            <a:ext cx="1457325" cy="1785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FFFDF56-B3A5-6DA5-FF37-8BEF00CE0902}"/>
              </a:ext>
            </a:extLst>
          </p:cNvPr>
          <p:cNvSpPr txBox="1"/>
          <p:nvPr/>
        </p:nvSpPr>
        <p:spPr>
          <a:xfrm>
            <a:off x="655699" y="1558211"/>
            <a:ext cx="3982180" cy="3416320"/>
          </a:xfrm>
          <a:prstGeom prst="rect">
            <a:avLst/>
          </a:prstGeom>
          <a:solidFill>
            <a:schemeClr val="accent3">
              <a:lumMod val="20000"/>
              <a:lumOff val="80000"/>
            </a:schemeClr>
          </a:solidFill>
        </p:spPr>
        <p:txBody>
          <a:bodyPr wrap="none" rtlCol="0">
            <a:spAutoFit/>
          </a:bodyPr>
          <a:lstStyle/>
          <a:p>
            <a:r>
              <a:rPr kumimoji="1" lang="ja-JP" altLang="en-US" sz="2700" dirty="0"/>
              <a:t>プロンプトから</a:t>
            </a:r>
            <a:endParaRPr kumimoji="1" lang="en-US" altLang="ja-JP" sz="2700" dirty="0"/>
          </a:p>
          <a:p>
            <a:r>
              <a:rPr kumimoji="1" lang="ja-JP" altLang="en-US" sz="2700" dirty="0"/>
              <a:t>指示の意図を読解</a:t>
            </a:r>
            <a:endParaRPr kumimoji="1" lang="en-US" altLang="ja-JP" sz="2700" dirty="0"/>
          </a:p>
          <a:p>
            <a:r>
              <a:rPr kumimoji="1" lang="ja-JP" altLang="en-US" sz="2700" dirty="0"/>
              <a:t>・デジタル化された</a:t>
            </a:r>
            <a:endParaRPr kumimoji="1" lang="en-US" altLang="ja-JP" sz="2700" dirty="0"/>
          </a:p>
          <a:p>
            <a:r>
              <a:rPr kumimoji="1" lang="ja-JP" altLang="en-US" sz="2700" dirty="0"/>
              <a:t>　膨大な資料から</a:t>
            </a:r>
            <a:endParaRPr kumimoji="1" lang="en-US" altLang="ja-JP" sz="2700" dirty="0"/>
          </a:p>
          <a:p>
            <a:r>
              <a:rPr kumimoji="1" lang="ja-JP" altLang="en-US" sz="2700" dirty="0"/>
              <a:t>　一般論を提示</a:t>
            </a:r>
            <a:endParaRPr kumimoji="1" lang="en-US" altLang="ja-JP" sz="2700" dirty="0"/>
          </a:p>
          <a:p>
            <a:r>
              <a:rPr kumimoji="1" lang="ja-JP" altLang="en-US" sz="2700" dirty="0"/>
              <a:t>・断片的な言葉でも</a:t>
            </a:r>
            <a:endParaRPr kumimoji="1" lang="en-US" altLang="ja-JP" sz="2700" dirty="0"/>
          </a:p>
          <a:p>
            <a:r>
              <a:rPr kumimoji="1" lang="ja-JP" altLang="en-US" sz="2700" dirty="0"/>
              <a:t>　大丈夫！</a:t>
            </a:r>
            <a:endParaRPr kumimoji="1" lang="en-US" altLang="ja-JP" sz="2700" dirty="0"/>
          </a:p>
          <a:p>
            <a:r>
              <a:rPr kumimoji="1" lang="ja-JP" altLang="en-US" sz="2700" dirty="0"/>
              <a:t>・細かな指示を何度でも！</a:t>
            </a:r>
            <a:endParaRPr kumimoji="1" lang="en-US" altLang="ja-JP" sz="2700" dirty="0"/>
          </a:p>
        </p:txBody>
      </p:sp>
      <p:sp>
        <p:nvSpPr>
          <p:cNvPr id="6" name="テキスト ボックス 5">
            <a:extLst>
              <a:ext uri="{FF2B5EF4-FFF2-40B4-BE49-F238E27FC236}">
                <a16:creationId xmlns:a16="http://schemas.microsoft.com/office/drawing/2014/main" id="{93F043C8-212B-30B8-7DFD-A13A1DF3FD9F}"/>
              </a:ext>
            </a:extLst>
          </p:cNvPr>
          <p:cNvSpPr txBox="1"/>
          <p:nvPr/>
        </p:nvSpPr>
        <p:spPr>
          <a:xfrm>
            <a:off x="5028680" y="3476251"/>
            <a:ext cx="3954929" cy="1938992"/>
          </a:xfrm>
          <a:prstGeom prst="rect">
            <a:avLst/>
          </a:prstGeom>
          <a:solidFill>
            <a:schemeClr val="accent1">
              <a:lumMod val="20000"/>
              <a:lumOff val="80000"/>
            </a:schemeClr>
          </a:solidFill>
        </p:spPr>
        <p:txBody>
          <a:bodyPr wrap="none" rtlCol="0">
            <a:spAutoFit/>
          </a:bodyPr>
          <a:lstStyle/>
          <a:p>
            <a:r>
              <a:rPr kumimoji="1" lang="ja-JP" altLang="en-US" sz="2400" dirty="0"/>
              <a:t>・本・新聞を読もう！</a:t>
            </a:r>
            <a:endParaRPr kumimoji="1" lang="en-US" altLang="ja-JP" sz="2400" dirty="0"/>
          </a:p>
          <a:p>
            <a:r>
              <a:rPr kumimoji="1" lang="ja-JP" altLang="en-US" sz="2400" dirty="0"/>
              <a:t>（良い文章に触れよう）</a:t>
            </a:r>
            <a:endParaRPr kumimoji="1" lang="en-US" altLang="ja-JP" sz="2400" dirty="0"/>
          </a:p>
          <a:p>
            <a:r>
              <a:rPr kumimoji="1" lang="ja-JP" altLang="en-US" sz="2400" dirty="0"/>
              <a:t>・文章を書こう</a:t>
            </a:r>
            <a:endParaRPr kumimoji="1" lang="en-US" altLang="ja-JP" sz="2400" dirty="0"/>
          </a:p>
          <a:p>
            <a:r>
              <a:rPr kumimoji="1" lang="ja-JP" altLang="en-US" sz="2400" dirty="0"/>
              <a:t>（日記，記事の書き写し）</a:t>
            </a:r>
            <a:endParaRPr kumimoji="1" lang="en-US" altLang="ja-JP" sz="2400" dirty="0"/>
          </a:p>
          <a:p>
            <a:r>
              <a:rPr kumimoji="1" lang="ja-JP" altLang="en-US" sz="2400" b="1" dirty="0">
                <a:solidFill>
                  <a:srgbClr val="00B050"/>
                </a:solidFill>
              </a:rPr>
              <a:t>　毎日の小さな習慣を継続！</a:t>
            </a:r>
            <a:endParaRPr kumimoji="1" lang="en-US" altLang="ja-JP" sz="2400" b="1" dirty="0">
              <a:solidFill>
                <a:srgbClr val="00B050"/>
              </a:solidFill>
            </a:endParaRPr>
          </a:p>
        </p:txBody>
      </p:sp>
      <p:pic>
        <p:nvPicPr>
          <p:cNvPr id="9" name="図 8">
            <a:extLst>
              <a:ext uri="{FF2B5EF4-FFF2-40B4-BE49-F238E27FC236}">
                <a16:creationId xmlns:a16="http://schemas.microsoft.com/office/drawing/2014/main" id="{5277A003-3BF7-554B-0012-79BE12A0BDFA}"/>
              </a:ext>
            </a:extLst>
          </p:cNvPr>
          <p:cNvPicPr>
            <a:picLocks noChangeAspect="1"/>
          </p:cNvPicPr>
          <p:nvPr/>
        </p:nvPicPr>
        <p:blipFill>
          <a:blip r:embed="rId4"/>
          <a:stretch>
            <a:fillRect/>
          </a:stretch>
        </p:blipFill>
        <p:spPr>
          <a:xfrm flipH="1">
            <a:off x="3943602" y="1688247"/>
            <a:ext cx="1308338" cy="2085337"/>
          </a:xfrm>
          <a:prstGeom prst="rect">
            <a:avLst/>
          </a:prstGeom>
        </p:spPr>
      </p:pic>
      <p:pic>
        <p:nvPicPr>
          <p:cNvPr id="8" name="Picture 2" descr="AIのキャラクター（てへぺろ）">
            <a:extLst>
              <a:ext uri="{FF2B5EF4-FFF2-40B4-BE49-F238E27FC236}">
                <a16:creationId xmlns:a16="http://schemas.microsoft.com/office/drawing/2014/main" id="{04C8382F-9A63-C98A-4E9E-1D2A1052F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49" y="5299789"/>
            <a:ext cx="1183051" cy="134211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FBCBD16-D894-B219-1096-9E566FB685C0}"/>
              </a:ext>
            </a:extLst>
          </p:cNvPr>
          <p:cNvSpPr txBox="1"/>
          <p:nvPr/>
        </p:nvSpPr>
        <p:spPr>
          <a:xfrm>
            <a:off x="1919892" y="5559522"/>
            <a:ext cx="5979522" cy="1200329"/>
          </a:xfrm>
          <a:prstGeom prst="rect">
            <a:avLst/>
          </a:prstGeom>
          <a:solidFill>
            <a:schemeClr val="accent2">
              <a:lumMod val="20000"/>
              <a:lumOff val="80000"/>
            </a:schemeClr>
          </a:solidFill>
        </p:spPr>
        <p:txBody>
          <a:bodyPr wrap="none" rtlCol="0">
            <a:spAutoFit/>
          </a:bodyPr>
          <a:lstStyle/>
          <a:p>
            <a:r>
              <a:rPr kumimoji="1" lang="ja-JP" altLang="en-US" sz="2400" dirty="0"/>
              <a:t>回答に「誤り」や「違和感」を感じたら，</a:t>
            </a:r>
            <a:endParaRPr kumimoji="1" lang="en-US" altLang="ja-JP" sz="2400" dirty="0"/>
          </a:p>
          <a:p>
            <a:r>
              <a:rPr kumimoji="1" lang="ja-JP" altLang="en-US" sz="2400" dirty="0"/>
              <a:t>他の方法（書籍や検索）で確認！</a:t>
            </a:r>
            <a:endParaRPr kumimoji="1" lang="en-US" altLang="ja-JP" sz="2400" dirty="0"/>
          </a:p>
          <a:p>
            <a:r>
              <a:rPr kumimoji="1" lang="ja-JP" altLang="en-US" sz="2400" dirty="0"/>
              <a:t>生成</a:t>
            </a:r>
            <a:r>
              <a:rPr kumimoji="1" lang="en-US" altLang="ja-JP" sz="2400" dirty="0"/>
              <a:t>AI</a:t>
            </a:r>
            <a:r>
              <a:rPr kumimoji="1" lang="ja-JP" altLang="en-US" sz="2400" dirty="0"/>
              <a:t>へ「〇〇は誤りです」と教えてあげて！</a:t>
            </a:r>
          </a:p>
        </p:txBody>
      </p:sp>
    </p:spTree>
    <p:extLst>
      <p:ext uri="{BB962C8B-B14F-4D97-AF65-F5344CB8AC3E}">
        <p14:creationId xmlns:p14="http://schemas.microsoft.com/office/powerpoint/2010/main" val="238554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5A0047-1283-6267-BD9B-A0321F53566F}"/>
              </a:ext>
            </a:extLst>
          </p:cNvPr>
          <p:cNvSpPr>
            <a:spLocks noGrp="1"/>
          </p:cNvSpPr>
          <p:nvPr>
            <p:ph type="title"/>
          </p:nvPr>
        </p:nvSpPr>
        <p:spPr>
          <a:xfrm>
            <a:off x="124357" y="117043"/>
            <a:ext cx="8611269" cy="833933"/>
          </a:xfrm>
        </p:spPr>
        <p:txBody>
          <a:bodyPr>
            <a:normAutofit/>
          </a:bodyPr>
          <a:lstStyle/>
          <a:p>
            <a:r>
              <a:rPr kumimoji="1" lang="ja-JP" altLang="en-US" sz="4000" dirty="0"/>
              <a:t>今の</a:t>
            </a:r>
            <a:r>
              <a:rPr kumimoji="1" lang="en-US" altLang="ja-JP" sz="4000" dirty="0"/>
              <a:t>AI</a:t>
            </a:r>
            <a:r>
              <a:rPr kumimoji="1" lang="ja-JP" altLang="en-US" sz="4000" dirty="0"/>
              <a:t>との理想の関係：共進化</a:t>
            </a:r>
          </a:p>
        </p:txBody>
      </p:sp>
      <p:pic>
        <p:nvPicPr>
          <p:cNvPr id="9218" name="Picture 2" descr="ノートパソコンを使う女性のイラスト（横向き）">
            <a:extLst>
              <a:ext uri="{FF2B5EF4-FFF2-40B4-BE49-F238E27FC236}">
                <a16:creationId xmlns:a16="http://schemas.microsoft.com/office/drawing/2014/main" id="{A43EA9DD-4F5F-7FE5-2EA5-CEE2ACE9F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03043"/>
            <a:ext cx="3012643" cy="2801758"/>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14EE2629-1D94-C52E-DEDD-C7E91B906898}"/>
              </a:ext>
            </a:extLst>
          </p:cNvPr>
          <p:cNvSpPr/>
          <p:nvPr/>
        </p:nvSpPr>
        <p:spPr>
          <a:xfrm>
            <a:off x="4292240" y="857377"/>
            <a:ext cx="4002634" cy="1089965"/>
          </a:xfrm>
          <a:prstGeom prst="wedgeRoundRectCallout">
            <a:avLst>
              <a:gd name="adj1" fmla="val -12467"/>
              <a:gd name="adj2" fmla="val 1369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t>私が書いた文章</a:t>
            </a:r>
            <a:r>
              <a:rPr kumimoji="1" lang="en-US" altLang="ja-JP" sz="2400" dirty="0"/>
              <a:t>A</a:t>
            </a:r>
            <a:r>
              <a:rPr kumimoji="1" lang="ja-JP" altLang="en-US" sz="2400" dirty="0"/>
              <a:t>と文章</a:t>
            </a:r>
            <a:r>
              <a:rPr kumimoji="1" lang="en-US" altLang="ja-JP" sz="2400" dirty="0"/>
              <a:t>B</a:t>
            </a:r>
            <a:r>
              <a:rPr kumimoji="1" lang="ja-JP" altLang="en-US" sz="2400" dirty="0"/>
              <a:t>を要約して，４００字にまとめて</a:t>
            </a:r>
          </a:p>
        </p:txBody>
      </p:sp>
      <p:sp>
        <p:nvSpPr>
          <p:cNvPr id="5" name="吹き出し: 角を丸めた四角形 4">
            <a:extLst>
              <a:ext uri="{FF2B5EF4-FFF2-40B4-BE49-F238E27FC236}">
                <a16:creationId xmlns:a16="http://schemas.microsoft.com/office/drawing/2014/main" id="{2B4F8EE1-3A02-A765-E973-21D31894C45F}"/>
              </a:ext>
            </a:extLst>
          </p:cNvPr>
          <p:cNvSpPr/>
          <p:nvPr/>
        </p:nvSpPr>
        <p:spPr>
          <a:xfrm>
            <a:off x="392018" y="2004644"/>
            <a:ext cx="4002634" cy="1089965"/>
          </a:xfrm>
          <a:prstGeom prst="wedgeRoundRectCallout">
            <a:avLst>
              <a:gd name="adj1" fmla="val 84395"/>
              <a:gd name="adj2" fmla="val 6244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t>文章</a:t>
            </a:r>
            <a:r>
              <a:rPr kumimoji="1" lang="en-US" altLang="ja-JP" sz="2400" dirty="0"/>
              <a:t>C</a:t>
            </a:r>
            <a:r>
              <a:rPr kumimoji="1" lang="ja-JP" altLang="en-US" sz="2400" dirty="0"/>
              <a:t>を校正し，</a:t>
            </a:r>
            <a:endParaRPr kumimoji="1" lang="en-US" altLang="ja-JP" sz="2400" dirty="0"/>
          </a:p>
          <a:p>
            <a:r>
              <a:rPr kumimoji="1" lang="ja-JP" altLang="en-US" sz="2400" dirty="0"/>
              <a:t>修正箇所を太字で強調して</a:t>
            </a:r>
          </a:p>
        </p:txBody>
      </p:sp>
      <p:sp>
        <p:nvSpPr>
          <p:cNvPr id="6" name="吹き出し: 角を丸めた四角形 5">
            <a:extLst>
              <a:ext uri="{FF2B5EF4-FFF2-40B4-BE49-F238E27FC236}">
                <a16:creationId xmlns:a16="http://schemas.microsoft.com/office/drawing/2014/main" id="{139B3C22-93A7-D54D-C4F3-D83C03AA907D}"/>
              </a:ext>
            </a:extLst>
          </p:cNvPr>
          <p:cNvSpPr/>
          <p:nvPr/>
        </p:nvSpPr>
        <p:spPr>
          <a:xfrm>
            <a:off x="392018" y="3439413"/>
            <a:ext cx="4002634" cy="1653998"/>
          </a:xfrm>
          <a:prstGeom prst="wedgeRoundRectCallout">
            <a:avLst>
              <a:gd name="adj1" fmla="val 84212"/>
              <a:gd name="adj2" fmla="val -461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t>プラン</a:t>
            </a:r>
            <a:r>
              <a:rPr kumimoji="1" lang="en-US" altLang="ja-JP" sz="2400" dirty="0"/>
              <a:t>D</a:t>
            </a:r>
            <a:r>
              <a:rPr kumimoji="1" lang="ja-JP" altLang="en-US" sz="2400" dirty="0"/>
              <a:t>とプラン</a:t>
            </a:r>
            <a:r>
              <a:rPr kumimoji="1" lang="en-US" altLang="ja-JP" sz="2400" dirty="0"/>
              <a:t>E</a:t>
            </a:r>
            <a:r>
              <a:rPr kumimoji="1" lang="ja-JP" altLang="en-US" sz="2400" dirty="0"/>
              <a:t>の類似点を</a:t>
            </a:r>
            <a:endParaRPr kumimoji="1" lang="en-US" altLang="ja-JP" sz="2400" dirty="0"/>
          </a:p>
          <a:p>
            <a:r>
              <a:rPr kumimoji="1" lang="ja-JP" altLang="en-US" sz="2400" dirty="0"/>
              <a:t>表示して</a:t>
            </a:r>
            <a:endParaRPr kumimoji="1" lang="en-US" altLang="ja-JP" sz="2400" dirty="0"/>
          </a:p>
          <a:p>
            <a:r>
              <a:rPr kumimoji="1" lang="ja-JP" altLang="en-US" sz="2400" dirty="0"/>
              <a:t>また，同様のプランを</a:t>
            </a:r>
            <a:r>
              <a:rPr kumimoji="1" lang="en-US" altLang="ja-JP" sz="2400" dirty="0"/>
              <a:t>web</a:t>
            </a:r>
            <a:r>
              <a:rPr kumimoji="1" lang="ja-JP" altLang="en-US" sz="2400" dirty="0"/>
              <a:t>から抽出して</a:t>
            </a:r>
          </a:p>
        </p:txBody>
      </p:sp>
      <p:sp>
        <p:nvSpPr>
          <p:cNvPr id="7" name="テキスト ボックス 6">
            <a:extLst>
              <a:ext uri="{FF2B5EF4-FFF2-40B4-BE49-F238E27FC236}">
                <a16:creationId xmlns:a16="http://schemas.microsoft.com/office/drawing/2014/main" id="{10C395F4-124C-5C3D-AC92-7F9A945E0A8B}"/>
              </a:ext>
            </a:extLst>
          </p:cNvPr>
          <p:cNvSpPr txBox="1"/>
          <p:nvPr/>
        </p:nvSpPr>
        <p:spPr>
          <a:xfrm>
            <a:off x="190589" y="5228558"/>
            <a:ext cx="8408125" cy="830997"/>
          </a:xfrm>
          <a:prstGeom prst="rect">
            <a:avLst/>
          </a:prstGeom>
          <a:noFill/>
        </p:spPr>
        <p:txBody>
          <a:bodyPr wrap="square" rtlCol="0">
            <a:spAutoFit/>
          </a:bodyPr>
          <a:lstStyle/>
          <a:p>
            <a:r>
              <a:rPr kumimoji="1" lang="ja-JP" altLang="en-US" sz="2400" dirty="0"/>
              <a:t>・自分の考えたアイデアや文章に対する要約や校正に用いる</a:t>
            </a:r>
            <a:endParaRPr kumimoji="1" lang="en-US" altLang="ja-JP" sz="2400" dirty="0"/>
          </a:p>
          <a:p>
            <a:r>
              <a:rPr kumimoji="1" lang="ja-JP" altLang="en-US" sz="2400" dirty="0"/>
              <a:t>・生成</a:t>
            </a:r>
            <a:r>
              <a:rPr kumimoji="1" lang="en-US" altLang="ja-JP" sz="2400" dirty="0"/>
              <a:t>AI</a:t>
            </a:r>
            <a:r>
              <a:rPr kumimoji="1" lang="ja-JP" altLang="en-US" sz="2400" dirty="0"/>
              <a:t>は自分のアイデアや文章を，練り直す道具として用いる</a:t>
            </a:r>
            <a:endParaRPr kumimoji="1" lang="en-US" altLang="ja-JP" sz="2400" dirty="0"/>
          </a:p>
        </p:txBody>
      </p:sp>
      <p:sp>
        <p:nvSpPr>
          <p:cNvPr id="8" name="テキスト ボックス 7">
            <a:extLst>
              <a:ext uri="{FF2B5EF4-FFF2-40B4-BE49-F238E27FC236}">
                <a16:creationId xmlns:a16="http://schemas.microsoft.com/office/drawing/2014/main" id="{4B5761D6-4488-A9DF-54DF-54F78D3F31B1}"/>
              </a:ext>
            </a:extLst>
          </p:cNvPr>
          <p:cNvSpPr txBox="1"/>
          <p:nvPr/>
        </p:nvSpPr>
        <p:spPr>
          <a:xfrm>
            <a:off x="1357369" y="6289729"/>
            <a:ext cx="6732933" cy="369332"/>
          </a:xfrm>
          <a:prstGeom prst="rect">
            <a:avLst/>
          </a:prstGeom>
          <a:noFill/>
        </p:spPr>
        <p:txBody>
          <a:bodyPr wrap="none" rtlCol="0">
            <a:spAutoFit/>
          </a:bodyPr>
          <a:lstStyle/>
          <a:p>
            <a:r>
              <a:rPr kumimoji="1" lang="ja-JP" altLang="en-US" dirty="0"/>
              <a:t>「こんな文章を作って」の丸投げでは，人間の成長が期待できない！</a:t>
            </a:r>
          </a:p>
        </p:txBody>
      </p:sp>
      <p:pic>
        <p:nvPicPr>
          <p:cNvPr id="9220" name="Picture 4" descr="AIに仕事を任せる人のイラスト">
            <a:extLst>
              <a:ext uri="{FF2B5EF4-FFF2-40B4-BE49-F238E27FC236}">
                <a16:creationId xmlns:a16="http://schemas.microsoft.com/office/drawing/2014/main" id="{348321F8-5C37-9877-637A-562D136C7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336" y="5993688"/>
            <a:ext cx="1090302" cy="864312"/>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E8170231-CC15-1BD8-EE4F-CA49BB1B25C4}"/>
              </a:ext>
            </a:extLst>
          </p:cNvPr>
          <p:cNvSpPr>
            <a:spLocks noGrp="1"/>
          </p:cNvSpPr>
          <p:nvPr>
            <p:ph type="sldNum" sz="quarter" idx="12"/>
          </p:nvPr>
        </p:nvSpPr>
        <p:spPr/>
        <p:txBody>
          <a:bodyPr/>
          <a:lstStyle/>
          <a:p>
            <a:fld id="{1DCDAAC1-7D4F-441D-807A-83CCC1492F48}" type="slidenum">
              <a:rPr kumimoji="1" lang="ja-JP" altLang="en-US" smtClean="0"/>
              <a:t>59</a:t>
            </a:fld>
            <a:endParaRPr kumimoji="1" lang="ja-JP" altLang="en-US"/>
          </a:p>
        </p:txBody>
      </p:sp>
    </p:spTree>
    <p:extLst>
      <p:ext uri="{BB962C8B-B14F-4D97-AF65-F5344CB8AC3E}">
        <p14:creationId xmlns:p14="http://schemas.microsoft.com/office/powerpoint/2010/main" val="3861162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32A0E9-64B4-42E3-C76C-A0CECE147DA4}"/>
              </a:ext>
            </a:extLst>
          </p:cNvPr>
          <p:cNvSpPr>
            <a:spLocks noGrp="1"/>
          </p:cNvSpPr>
          <p:nvPr>
            <p:ph type="sldNum" sz="quarter" idx="12"/>
          </p:nvPr>
        </p:nvSpPr>
        <p:spPr/>
        <p:txBody>
          <a:bodyPr/>
          <a:lstStyle/>
          <a:p>
            <a:pPr rtl="0"/>
            <a:fld id="{E31375A4-56A4-47D6-9801-1991572033F7}" type="slidenum">
              <a:rPr lang="en-US" altLang="ja-JP" noProof="0" smtClean="0"/>
              <a:pPr rtl="0"/>
              <a:t>6</a:t>
            </a:fld>
            <a:endParaRPr lang="ja-JP" altLang="en-US" noProof="0"/>
          </a:p>
        </p:txBody>
      </p:sp>
      <p:sp>
        <p:nvSpPr>
          <p:cNvPr id="19" name="タイトル 1">
            <a:extLst>
              <a:ext uri="{FF2B5EF4-FFF2-40B4-BE49-F238E27FC236}">
                <a16:creationId xmlns:a16="http://schemas.microsoft.com/office/drawing/2014/main" id="{FBB52263-BA50-5C11-1FDA-67EDEA714796}"/>
              </a:ext>
            </a:extLst>
          </p:cNvPr>
          <p:cNvSpPr txBox="1">
            <a:spLocks/>
          </p:cNvSpPr>
          <p:nvPr/>
        </p:nvSpPr>
        <p:spPr>
          <a:xfrm>
            <a:off x="199335" y="812147"/>
            <a:ext cx="6034166" cy="595325"/>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日本語でも利用できる生成</a:t>
            </a:r>
            <a:r>
              <a:rPr lang="en-US" altLang="ja-JP" sz="4000" dirty="0"/>
              <a:t>AI</a:t>
            </a:r>
            <a:endParaRPr lang="ja-JP" altLang="en-US" sz="4000" dirty="0"/>
          </a:p>
        </p:txBody>
      </p:sp>
      <p:sp>
        <p:nvSpPr>
          <p:cNvPr id="20" name="テキスト ボックス 19">
            <a:extLst>
              <a:ext uri="{FF2B5EF4-FFF2-40B4-BE49-F238E27FC236}">
                <a16:creationId xmlns:a16="http://schemas.microsoft.com/office/drawing/2014/main" id="{24D89315-F239-89A8-CDD6-3993FA545AA2}"/>
              </a:ext>
            </a:extLst>
          </p:cNvPr>
          <p:cNvSpPr txBox="1"/>
          <p:nvPr/>
        </p:nvSpPr>
        <p:spPr>
          <a:xfrm>
            <a:off x="470939" y="4860932"/>
            <a:ext cx="8345310" cy="830997"/>
          </a:xfrm>
          <a:prstGeom prst="rect">
            <a:avLst/>
          </a:prstGeom>
          <a:noFill/>
        </p:spPr>
        <p:txBody>
          <a:bodyPr wrap="square" rtlCol="0">
            <a:spAutoFit/>
          </a:bodyPr>
          <a:lstStyle/>
          <a:p>
            <a:r>
              <a:rPr kumimoji="1" lang="ja-JP" altLang="en-US" sz="2400" dirty="0"/>
              <a:t>複数サービスを同時利用し、優れた回答を出す</a:t>
            </a:r>
            <a:r>
              <a:rPr kumimoji="1" lang="en-US" altLang="ja-JP" sz="2400" dirty="0"/>
              <a:t>AI</a:t>
            </a:r>
            <a:r>
              <a:rPr kumimoji="1" lang="ja-JP" altLang="en-US" sz="2400" dirty="0"/>
              <a:t>を用いる。</a:t>
            </a:r>
            <a:endParaRPr kumimoji="1" lang="en-US" altLang="ja-JP" sz="2400" dirty="0"/>
          </a:p>
          <a:p>
            <a:r>
              <a:rPr kumimoji="1" lang="ja-JP" altLang="en-US" sz="2400" dirty="0"/>
              <a:t>得意不得意が顕著に表れます</a:t>
            </a:r>
          </a:p>
        </p:txBody>
      </p:sp>
      <p:pic>
        <p:nvPicPr>
          <p:cNvPr id="21" name="Picture 2">
            <a:extLst>
              <a:ext uri="{FF2B5EF4-FFF2-40B4-BE49-F238E27FC236}">
                <a16:creationId xmlns:a16="http://schemas.microsoft.com/office/drawing/2014/main" id="{97B39508-2F25-5C64-9927-D5FA92988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37" y="2001837"/>
            <a:ext cx="1785938" cy="4857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20B744F6-008D-4456-E222-E40771B1D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276" y="1935604"/>
            <a:ext cx="536285" cy="536285"/>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E3465908-BB84-4618-2C3E-399E1C38B3A2}"/>
              </a:ext>
            </a:extLst>
          </p:cNvPr>
          <p:cNvPicPr>
            <a:picLocks noChangeAspect="1"/>
          </p:cNvPicPr>
          <p:nvPr/>
        </p:nvPicPr>
        <p:blipFill>
          <a:blip r:embed="rId5"/>
          <a:stretch>
            <a:fillRect/>
          </a:stretch>
        </p:blipFill>
        <p:spPr>
          <a:xfrm>
            <a:off x="3582614" y="1899562"/>
            <a:ext cx="2444513" cy="572327"/>
          </a:xfrm>
          <a:prstGeom prst="rect">
            <a:avLst/>
          </a:prstGeom>
        </p:spPr>
      </p:pic>
      <p:pic>
        <p:nvPicPr>
          <p:cNvPr id="24" name="図 23">
            <a:extLst>
              <a:ext uri="{FF2B5EF4-FFF2-40B4-BE49-F238E27FC236}">
                <a16:creationId xmlns:a16="http://schemas.microsoft.com/office/drawing/2014/main" id="{37166E3F-49F3-E127-F7D3-FF6D43D2332A}"/>
              </a:ext>
            </a:extLst>
          </p:cNvPr>
          <p:cNvPicPr>
            <a:picLocks noChangeAspect="1"/>
          </p:cNvPicPr>
          <p:nvPr/>
        </p:nvPicPr>
        <p:blipFill>
          <a:blip r:embed="rId6"/>
          <a:stretch>
            <a:fillRect/>
          </a:stretch>
        </p:blipFill>
        <p:spPr>
          <a:xfrm>
            <a:off x="322672" y="3178831"/>
            <a:ext cx="2169948" cy="500339"/>
          </a:xfrm>
          <a:prstGeom prst="rect">
            <a:avLst/>
          </a:prstGeom>
        </p:spPr>
      </p:pic>
      <p:sp>
        <p:nvSpPr>
          <p:cNvPr id="25" name="矢印: 右 24">
            <a:extLst>
              <a:ext uri="{FF2B5EF4-FFF2-40B4-BE49-F238E27FC236}">
                <a16:creationId xmlns:a16="http://schemas.microsoft.com/office/drawing/2014/main" id="{0FD01320-774F-A5E8-9115-520587B1AAEF}"/>
              </a:ext>
            </a:extLst>
          </p:cNvPr>
          <p:cNvSpPr/>
          <p:nvPr/>
        </p:nvSpPr>
        <p:spPr>
          <a:xfrm rot="16200000">
            <a:off x="585238" y="2600774"/>
            <a:ext cx="487973" cy="464894"/>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719E8DC5-29A2-526E-0E42-B36C3708EE0F}"/>
              </a:ext>
            </a:extLst>
          </p:cNvPr>
          <p:cNvSpPr txBox="1"/>
          <p:nvPr/>
        </p:nvSpPr>
        <p:spPr>
          <a:xfrm>
            <a:off x="1134207" y="2590847"/>
            <a:ext cx="1518364" cy="507831"/>
          </a:xfrm>
          <a:prstGeom prst="rect">
            <a:avLst/>
          </a:prstGeom>
          <a:noFill/>
        </p:spPr>
        <p:txBody>
          <a:bodyPr wrap="none" rtlCol="0">
            <a:spAutoFit/>
          </a:bodyPr>
          <a:lstStyle/>
          <a:p>
            <a:r>
              <a:rPr kumimoji="1" lang="en-US" altLang="ja-JP" sz="1350" dirty="0"/>
              <a:t>2023</a:t>
            </a:r>
            <a:r>
              <a:rPr kumimoji="1" lang="ja-JP" altLang="en-US" sz="1350" dirty="0"/>
              <a:t>年時点で、</a:t>
            </a:r>
            <a:endParaRPr kumimoji="1" lang="en-US" altLang="ja-JP" sz="1350" dirty="0"/>
          </a:p>
          <a:p>
            <a:r>
              <a:rPr kumimoji="1" lang="ja-JP" altLang="en-US" sz="1350" dirty="0"/>
              <a:t>数十億ドルの投資</a:t>
            </a:r>
          </a:p>
        </p:txBody>
      </p:sp>
      <p:sp>
        <p:nvSpPr>
          <p:cNvPr id="27" name="矢印: 右 26">
            <a:extLst>
              <a:ext uri="{FF2B5EF4-FFF2-40B4-BE49-F238E27FC236}">
                <a16:creationId xmlns:a16="http://schemas.microsoft.com/office/drawing/2014/main" id="{38488782-E526-543D-C217-BC107B08F8C8}"/>
              </a:ext>
            </a:extLst>
          </p:cNvPr>
          <p:cNvSpPr/>
          <p:nvPr/>
        </p:nvSpPr>
        <p:spPr>
          <a:xfrm rot="5400000">
            <a:off x="3666942" y="2600774"/>
            <a:ext cx="487973" cy="464894"/>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28" name="図 27">
            <a:extLst>
              <a:ext uri="{FF2B5EF4-FFF2-40B4-BE49-F238E27FC236}">
                <a16:creationId xmlns:a16="http://schemas.microsoft.com/office/drawing/2014/main" id="{B5D0B24C-1722-2EA1-D0C0-BA5ABAA5BA1D}"/>
              </a:ext>
            </a:extLst>
          </p:cNvPr>
          <p:cNvPicPr>
            <a:picLocks noChangeAspect="1"/>
          </p:cNvPicPr>
          <p:nvPr/>
        </p:nvPicPr>
        <p:blipFill>
          <a:blip r:embed="rId7"/>
          <a:stretch>
            <a:fillRect/>
          </a:stretch>
        </p:blipFill>
        <p:spPr>
          <a:xfrm>
            <a:off x="2831038" y="3142837"/>
            <a:ext cx="636761" cy="572327"/>
          </a:xfrm>
          <a:prstGeom prst="rect">
            <a:avLst/>
          </a:prstGeom>
        </p:spPr>
      </p:pic>
      <p:pic>
        <p:nvPicPr>
          <p:cNvPr id="29" name="図 28">
            <a:extLst>
              <a:ext uri="{FF2B5EF4-FFF2-40B4-BE49-F238E27FC236}">
                <a16:creationId xmlns:a16="http://schemas.microsoft.com/office/drawing/2014/main" id="{9EFC6D65-8B25-9977-8B8D-57298A1277B9}"/>
              </a:ext>
            </a:extLst>
          </p:cNvPr>
          <p:cNvPicPr>
            <a:picLocks noChangeAspect="1"/>
          </p:cNvPicPr>
          <p:nvPr/>
        </p:nvPicPr>
        <p:blipFill>
          <a:blip r:embed="rId8"/>
          <a:stretch>
            <a:fillRect/>
          </a:stretch>
        </p:blipFill>
        <p:spPr>
          <a:xfrm>
            <a:off x="3536455" y="3119396"/>
            <a:ext cx="1857627" cy="619209"/>
          </a:xfrm>
          <a:prstGeom prst="rect">
            <a:avLst/>
          </a:prstGeom>
        </p:spPr>
      </p:pic>
      <p:sp>
        <p:nvSpPr>
          <p:cNvPr id="30" name="テキスト ボックス 29">
            <a:extLst>
              <a:ext uri="{FF2B5EF4-FFF2-40B4-BE49-F238E27FC236}">
                <a16:creationId xmlns:a16="http://schemas.microsoft.com/office/drawing/2014/main" id="{67B7787D-7825-83B9-7FD3-3DF65CF28703}"/>
              </a:ext>
            </a:extLst>
          </p:cNvPr>
          <p:cNvSpPr txBox="1"/>
          <p:nvPr/>
        </p:nvSpPr>
        <p:spPr>
          <a:xfrm>
            <a:off x="4347393" y="2613553"/>
            <a:ext cx="1599349" cy="507831"/>
          </a:xfrm>
          <a:prstGeom prst="rect">
            <a:avLst/>
          </a:prstGeom>
          <a:noFill/>
        </p:spPr>
        <p:txBody>
          <a:bodyPr wrap="none" rtlCol="0">
            <a:spAutoFit/>
          </a:bodyPr>
          <a:lstStyle/>
          <a:p>
            <a:r>
              <a:rPr kumimoji="1" lang="en-US" altLang="ja-JP" sz="1350" dirty="0"/>
              <a:t>ChatGPT</a:t>
            </a:r>
            <a:r>
              <a:rPr kumimoji="1" lang="ja-JP" altLang="en-US" sz="1350" dirty="0"/>
              <a:t>の技術が、</a:t>
            </a:r>
            <a:endParaRPr kumimoji="1" lang="en-US" altLang="ja-JP" sz="1350" dirty="0"/>
          </a:p>
          <a:p>
            <a:r>
              <a:rPr kumimoji="1" lang="en-US" altLang="ja-JP" sz="1350" dirty="0"/>
              <a:t>copilot </a:t>
            </a:r>
            <a:r>
              <a:rPr kumimoji="1" lang="ja-JP" altLang="en-US" sz="1350" dirty="0"/>
              <a:t>に利用</a:t>
            </a:r>
          </a:p>
        </p:txBody>
      </p:sp>
      <p:pic>
        <p:nvPicPr>
          <p:cNvPr id="31" name="Picture 2" descr="Google Search Console – Wikipedia">
            <a:extLst>
              <a:ext uri="{FF2B5EF4-FFF2-40B4-BE49-F238E27FC236}">
                <a16:creationId xmlns:a16="http://schemas.microsoft.com/office/drawing/2014/main" id="{C1D48CAF-C2D6-935E-986E-F498744C74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939" y="4031071"/>
            <a:ext cx="2021681" cy="683328"/>
          </a:xfrm>
          <a:prstGeom prst="rect">
            <a:avLst/>
          </a:prstGeom>
          <a:noFill/>
          <a:extLst>
            <a:ext uri="{909E8E84-426E-40DD-AFC4-6F175D3DCCD1}">
              <a14:hiddenFill xmlns:a14="http://schemas.microsoft.com/office/drawing/2010/main">
                <a:solidFill>
                  <a:srgbClr val="FFFFFF"/>
                </a:solidFill>
              </a14:hiddenFill>
            </a:ext>
          </a:extLst>
        </p:spPr>
      </p:pic>
      <p:pic>
        <p:nvPicPr>
          <p:cNvPr id="32" name="図 31">
            <a:extLst>
              <a:ext uri="{FF2B5EF4-FFF2-40B4-BE49-F238E27FC236}">
                <a16:creationId xmlns:a16="http://schemas.microsoft.com/office/drawing/2014/main" id="{DD6150EC-315A-36A2-DF78-3F4BEE87516C}"/>
              </a:ext>
            </a:extLst>
          </p:cNvPr>
          <p:cNvPicPr>
            <a:picLocks noChangeAspect="1"/>
          </p:cNvPicPr>
          <p:nvPr/>
        </p:nvPicPr>
        <p:blipFill>
          <a:blip r:embed="rId10"/>
          <a:stretch>
            <a:fillRect/>
          </a:stretch>
        </p:blipFill>
        <p:spPr>
          <a:xfrm>
            <a:off x="2795297" y="3946384"/>
            <a:ext cx="708242" cy="683328"/>
          </a:xfrm>
          <a:prstGeom prst="rect">
            <a:avLst/>
          </a:prstGeom>
        </p:spPr>
      </p:pic>
      <p:pic>
        <p:nvPicPr>
          <p:cNvPr id="33" name="図 32">
            <a:extLst>
              <a:ext uri="{FF2B5EF4-FFF2-40B4-BE49-F238E27FC236}">
                <a16:creationId xmlns:a16="http://schemas.microsoft.com/office/drawing/2014/main" id="{6C653533-E988-79F8-6FDA-B85614F3D1DF}"/>
              </a:ext>
            </a:extLst>
          </p:cNvPr>
          <p:cNvPicPr>
            <a:picLocks noChangeAspect="1"/>
          </p:cNvPicPr>
          <p:nvPr/>
        </p:nvPicPr>
        <p:blipFill>
          <a:blip r:embed="rId11"/>
          <a:stretch>
            <a:fillRect/>
          </a:stretch>
        </p:blipFill>
        <p:spPr>
          <a:xfrm>
            <a:off x="3536455" y="3924466"/>
            <a:ext cx="2081831" cy="705245"/>
          </a:xfrm>
          <a:prstGeom prst="rect">
            <a:avLst/>
          </a:prstGeom>
        </p:spPr>
      </p:pic>
      <p:sp>
        <p:nvSpPr>
          <p:cNvPr id="34" name="四角形: 角を丸くする 33">
            <a:extLst>
              <a:ext uri="{FF2B5EF4-FFF2-40B4-BE49-F238E27FC236}">
                <a16:creationId xmlns:a16="http://schemas.microsoft.com/office/drawing/2014/main" id="{A2F49634-4BE7-B529-0A71-1B38F5AABD0C}"/>
              </a:ext>
            </a:extLst>
          </p:cNvPr>
          <p:cNvSpPr/>
          <p:nvPr/>
        </p:nvSpPr>
        <p:spPr>
          <a:xfrm>
            <a:off x="6084609" y="2135528"/>
            <a:ext cx="2794202" cy="2215662"/>
          </a:xfrm>
          <a:prstGeom prst="roundRect">
            <a:avLst>
              <a:gd name="adj" fmla="val 3556"/>
            </a:avLst>
          </a:prstGeom>
          <a:solidFill>
            <a:schemeClr val="accent5">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生成</a:t>
            </a:r>
            <a:r>
              <a:rPr kumimoji="1" lang="en-US" altLang="ja-JP" dirty="0">
                <a:solidFill>
                  <a:schemeClr val="tx1"/>
                </a:solidFill>
              </a:rPr>
              <a:t>AI</a:t>
            </a:r>
            <a:r>
              <a:rPr kumimoji="1" lang="ja-JP" altLang="en-US" dirty="0">
                <a:solidFill>
                  <a:schemeClr val="tx1"/>
                </a:solidFill>
              </a:rPr>
              <a:t>サービスには、</a:t>
            </a:r>
            <a:endParaRPr kumimoji="1" lang="en-US" altLang="ja-JP" dirty="0">
              <a:solidFill>
                <a:schemeClr val="tx1"/>
              </a:solidFill>
            </a:endParaRPr>
          </a:p>
          <a:p>
            <a:r>
              <a:rPr kumimoji="1" lang="ja-JP" altLang="en-US" dirty="0">
                <a:solidFill>
                  <a:schemeClr val="tx1"/>
                </a:solidFill>
              </a:rPr>
              <a:t>莫大な電力と</a:t>
            </a:r>
            <a:endParaRPr kumimoji="1" lang="en-US" altLang="ja-JP" dirty="0">
              <a:solidFill>
                <a:schemeClr val="tx1"/>
              </a:solidFill>
            </a:endParaRPr>
          </a:p>
          <a:p>
            <a:r>
              <a:rPr kumimoji="1" lang="ja-JP" altLang="en-US" dirty="0">
                <a:solidFill>
                  <a:schemeClr val="tx1"/>
                </a:solidFill>
              </a:rPr>
              <a:t>多くの専用コンピュータ</a:t>
            </a:r>
            <a:endParaRPr kumimoji="1" lang="en-US" altLang="ja-JP" dirty="0">
              <a:solidFill>
                <a:schemeClr val="tx1"/>
              </a:solidFill>
            </a:endParaRPr>
          </a:p>
          <a:p>
            <a:r>
              <a:rPr kumimoji="1" lang="ja-JP" altLang="en-US" dirty="0">
                <a:solidFill>
                  <a:schemeClr val="tx1"/>
                </a:solidFill>
              </a:rPr>
              <a:t>の準備、開発・管理人材</a:t>
            </a:r>
            <a:endParaRPr kumimoji="1" lang="en-US" altLang="ja-JP" dirty="0">
              <a:solidFill>
                <a:schemeClr val="tx1"/>
              </a:solidFill>
            </a:endParaRPr>
          </a:p>
          <a:p>
            <a:r>
              <a:rPr kumimoji="1" lang="ja-JP" altLang="en-US" dirty="0">
                <a:solidFill>
                  <a:schemeClr val="tx1"/>
                </a:solidFill>
              </a:rPr>
              <a:t>の確保が必要です。</a:t>
            </a:r>
            <a:endParaRPr kumimoji="1" lang="en-US" altLang="ja-JP" dirty="0">
              <a:solidFill>
                <a:schemeClr val="tx1"/>
              </a:solidFill>
            </a:endParaRPr>
          </a:p>
          <a:p>
            <a:r>
              <a:rPr kumimoji="1" lang="ja-JP" altLang="en-US" dirty="0">
                <a:solidFill>
                  <a:schemeClr val="tx1"/>
                </a:solidFill>
              </a:rPr>
              <a:t>資金力が無ければ、</a:t>
            </a:r>
            <a:endParaRPr kumimoji="1" lang="en-US" altLang="ja-JP" dirty="0">
              <a:solidFill>
                <a:schemeClr val="tx1"/>
              </a:solidFill>
            </a:endParaRPr>
          </a:p>
          <a:p>
            <a:r>
              <a:rPr kumimoji="1" lang="ja-JP" altLang="en-US" dirty="0">
                <a:solidFill>
                  <a:schemeClr val="tx1"/>
                </a:solidFill>
              </a:rPr>
              <a:t>事業の維持は困難です</a:t>
            </a:r>
          </a:p>
        </p:txBody>
      </p:sp>
    </p:spTree>
    <p:extLst>
      <p:ext uri="{BB962C8B-B14F-4D97-AF65-F5344CB8AC3E}">
        <p14:creationId xmlns:p14="http://schemas.microsoft.com/office/powerpoint/2010/main" val="422223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8AFE-3AB4-09DC-EE27-C95B4CFE7F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C9A1D2-80A0-0E31-D7AA-3F403EC286B3}"/>
              </a:ext>
            </a:extLst>
          </p:cNvPr>
          <p:cNvSpPr>
            <a:spLocks noGrp="1"/>
          </p:cNvSpPr>
          <p:nvPr>
            <p:ph type="title"/>
          </p:nvPr>
        </p:nvSpPr>
        <p:spPr>
          <a:xfrm>
            <a:off x="137490" y="50595"/>
            <a:ext cx="5610760" cy="833933"/>
          </a:xfrm>
        </p:spPr>
        <p:txBody>
          <a:bodyPr>
            <a:normAutofit/>
          </a:bodyPr>
          <a:lstStyle/>
          <a:p>
            <a:r>
              <a:rPr kumimoji="1" lang="ja-JP" altLang="en-US" sz="4000" dirty="0"/>
              <a:t>今</a:t>
            </a:r>
            <a:r>
              <a:rPr lang="ja-JP" altLang="en-US" sz="4000" dirty="0"/>
              <a:t>起きている事</a:t>
            </a:r>
            <a:endParaRPr kumimoji="1" lang="ja-JP" altLang="en-US" sz="4000" dirty="0"/>
          </a:p>
        </p:txBody>
      </p:sp>
      <p:sp>
        <p:nvSpPr>
          <p:cNvPr id="7" name="テキスト ボックス 6">
            <a:extLst>
              <a:ext uri="{FF2B5EF4-FFF2-40B4-BE49-F238E27FC236}">
                <a16:creationId xmlns:a16="http://schemas.microsoft.com/office/drawing/2014/main" id="{AFCFBE3B-1592-8389-0BC8-98FCF3264CE5}"/>
              </a:ext>
            </a:extLst>
          </p:cNvPr>
          <p:cNvSpPr txBox="1"/>
          <p:nvPr/>
        </p:nvSpPr>
        <p:spPr>
          <a:xfrm>
            <a:off x="1684185" y="5955366"/>
            <a:ext cx="5711448" cy="830997"/>
          </a:xfrm>
          <a:prstGeom prst="rect">
            <a:avLst/>
          </a:prstGeom>
          <a:noFill/>
        </p:spPr>
        <p:txBody>
          <a:bodyPr wrap="square" rtlCol="0">
            <a:spAutoFit/>
          </a:bodyPr>
          <a:lstStyle/>
          <a:p>
            <a:r>
              <a:rPr kumimoji="1" lang="en-US" altLang="ja-JP" sz="2400" dirty="0"/>
              <a:t>AI</a:t>
            </a:r>
            <a:r>
              <a:rPr kumimoji="1" lang="ja-JP" altLang="en-US" sz="2400" dirty="0"/>
              <a:t>を使いこなした人間が生産性を高め，</a:t>
            </a:r>
            <a:endParaRPr kumimoji="1" lang="en-US" altLang="ja-JP" sz="2400" dirty="0"/>
          </a:p>
          <a:p>
            <a:r>
              <a:rPr kumimoji="1" lang="en-US" altLang="ja-JP" sz="2400" dirty="0"/>
              <a:t>AI</a:t>
            </a:r>
            <a:r>
              <a:rPr kumimoji="1" lang="ja-JP" altLang="en-US" sz="2400" dirty="0"/>
              <a:t>を使いこなせていない人間の仕事を奪う</a:t>
            </a:r>
            <a:endParaRPr kumimoji="1" lang="en-US" altLang="ja-JP" sz="2400" dirty="0"/>
          </a:p>
        </p:txBody>
      </p:sp>
      <p:pic>
        <p:nvPicPr>
          <p:cNvPr id="2050" name="Picture 2" descr="後ろから見た棒人間のイラスト">
            <a:extLst>
              <a:ext uri="{FF2B5EF4-FFF2-40B4-BE49-F238E27FC236}">
                <a16:creationId xmlns:a16="http://schemas.microsoft.com/office/drawing/2014/main" id="{AC17033D-3268-86F4-A0D8-879A145D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1433945"/>
            <a:ext cx="942848" cy="1607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後ろから見た棒人間のイラスト">
            <a:extLst>
              <a:ext uri="{FF2B5EF4-FFF2-40B4-BE49-F238E27FC236}">
                <a16:creationId xmlns:a16="http://schemas.microsoft.com/office/drawing/2014/main" id="{E9DC7405-BEB7-16CE-80EA-7CE27F26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472" y="1433945"/>
            <a:ext cx="942848" cy="1607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後ろから見た棒人間のイラスト">
            <a:extLst>
              <a:ext uri="{FF2B5EF4-FFF2-40B4-BE49-F238E27FC236}">
                <a16:creationId xmlns:a16="http://schemas.microsoft.com/office/drawing/2014/main" id="{C98979B2-E691-543B-19F9-F7337C6C3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835" y="1433945"/>
            <a:ext cx="942848" cy="16071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人工知能のキャラクター">
            <a:extLst>
              <a:ext uri="{FF2B5EF4-FFF2-40B4-BE49-F238E27FC236}">
                <a16:creationId xmlns:a16="http://schemas.microsoft.com/office/drawing/2014/main" id="{45BAF200-2377-3930-B238-E32C8B0C1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0" y="1433944"/>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人工知能のキャラクター">
            <a:extLst>
              <a:ext uri="{FF2B5EF4-FFF2-40B4-BE49-F238E27FC236}">
                <a16:creationId xmlns:a16="http://schemas.microsoft.com/office/drawing/2014/main" id="{8B03D7B5-E05C-F449-5043-B730EBE7E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561" y="1433943"/>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057A0013-90B0-203A-E7F6-F770FA317E30}"/>
              </a:ext>
            </a:extLst>
          </p:cNvPr>
          <p:cNvPicPr>
            <a:picLocks noChangeAspect="1"/>
          </p:cNvPicPr>
          <p:nvPr/>
        </p:nvPicPr>
        <p:blipFill>
          <a:blip r:embed="rId5"/>
          <a:stretch>
            <a:fillRect/>
          </a:stretch>
        </p:blipFill>
        <p:spPr>
          <a:xfrm flipH="1">
            <a:off x="5695401" y="1035677"/>
            <a:ext cx="900642" cy="1951254"/>
          </a:xfrm>
          <a:prstGeom prst="rect">
            <a:avLst/>
          </a:prstGeom>
        </p:spPr>
      </p:pic>
      <p:pic>
        <p:nvPicPr>
          <p:cNvPr id="13" name="図 12">
            <a:extLst>
              <a:ext uri="{FF2B5EF4-FFF2-40B4-BE49-F238E27FC236}">
                <a16:creationId xmlns:a16="http://schemas.microsoft.com/office/drawing/2014/main" id="{8C1B6C51-6CEB-DC4F-7DAD-83885F63F2D3}"/>
              </a:ext>
            </a:extLst>
          </p:cNvPr>
          <p:cNvPicPr>
            <a:picLocks noChangeAspect="1"/>
          </p:cNvPicPr>
          <p:nvPr/>
        </p:nvPicPr>
        <p:blipFill>
          <a:blip r:embed="rId5"/>
          <a:stretch>
            <a:fillRect/>
          </a:stretch>
        </p:blipFill>
        <p:spPr>
          <a:xfrm flipH="1">
            <a:off x="6524038" y="458316"/>
            <a:ext cx="900642" cy="1951254"/>
          </a:xfrm>
          <a:prstGeom prst="rect">
            <a:avLst/>
          </a:prstGeom>
        </p:spPr>
      </p:pic>
      <p:sp>
        <p:nvSpPr>
          <p:cNvPr id="14" name="四角形: 角を丸くする 13">
            <a:extLst>
              <a:ext uri="{FF2B5EF4-FFF2-40B4-BE49-F238E27FC236}">
                <a16:creationId xmlns:a16="http://schemas.microsoft.com/office/drawing/2014/main" id="{ABA420AA-3722-62AE-F255-2C4968F2A928}"/>
              </a:ext>
            </a:extLst>
          </p:cNvPr>
          <p:cNvSpPr/>
          <p:nvPr/>
        </p:nvSpPr>
        <p:spPr>
          <a:xfrm>
            <a:off x="602673" y="1108363"/>
            <a:ext cx="4745182" cy="2175164"/>
          </a:xfrm>
          <a:prstGeom prst="roundRect">
            <a:avLst>
              <a:gd name="adj" fmla="val 75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0A6BE3CD-E65E-F990-BECA-E352939F5A6B}"/>
              </a:ext>
            </a:extLst>
          </p:cNvPr>
          <p:cNvSpPr/>
          <p:nvPr/>
        </p:nvSpPr>
        <p:spPr>
          <a:xfrm>
            <a:off x="602673" y="3689009"/>
            <a:ext cx="4745182" cy="2175164"/>
          </a:xfrm>
          <a:prstGeom prst="roundRect">
            <a:avLst>
              <a:gd name="adj" fmla="val 75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Picture 4" descr="人工知能のキャラクター">
            <a:extLst>
              <a:ext uri="{FF2B5EF4-FFF2-40B4-BE49-F238E27FC236}">
                <a16:creationId xmlns:a16="http://schemas.microsoft.com/office/drawing/2014/main" id="{39495EC5-0757-DF10-F23E-34D160C47F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68" y="3953907"/>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後ろから見た棒人間のイラスト">
            <a:extLst>
              <a:ext uri="{FF2B5EF4-FFF2-40B4-BE49-F238E27FC236}">
                <a16:creationId xmlns:a16="http://schemas.microsoft.com/office/drawing/2014/main" id="{19798FF5-1CB1-11F2-3388-81565C447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957" y="3953906"/>
            <a:ext cx="942848" cy="1607127"/>
          </a:xfrm>
          <a:prstGeom prst="rect">
            <a:avLst/>
          </a:prstGeom>
          <a:noFill/>
          <a:extLst>
            <a:ext uri="{909E8E84-426E-40DD-AFC4-6F175D3DCCD1}">
              <a14:hiddenFill xmlns:a14="http://schemas.microsoft.com/office/drawing/2010/main">
                <a:solidFill>
                  <a:srgbClr val="FFFFFF"/>
                </a:solidFill>
              </a14:hiddenFill>
            </a:ext>
          </a:extLst>
        </p:spPr>
      </p:pic>
      <p:sp>
        <p:nvSpPr>
          <p:cNvPr id="18" name="十字形 17">
            <a:extLst>
              <a:ext uri="{FF2B5EF4-FFF2-40B4-BE49-F238E27FC236}">
                <a16:creationId xmlns:a16="http://schemas.microsoft.com/office/drawing/2014/main" id="{4397E6F8-DC6B-FA95-5321-B429830C150B}"/>
              </a:ext>
            </a:extLst>
          </p:cNvPr>
          <p:cNvSpPr/>
          <p:nvPr/>
        </p:nvSpPr>
        <p:spPr>
          <a:xfrm rot="18900000">
            <a:off x="1673703" y="4611267"/>
            <a:ext cx="386269" cy="386269"/>
          </a:xfrm>
          <a:prstGeom prst="plus">
            <a:avLst>
              <a:gd name="adj" fmla="val 375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Picture 4" descr="人工知能のキャラクター">
            <a:extLst>
              <a:ext uri="{FF2B5EF4-FFF2-40B4-BE49-F238E27FC236}">
                <a16:creationId xmlns:a16="http://schemas.microsoft.com/office/drawing/2014/main" id="{B7172D70-B7D6-C72B-12E3-5B9EAD827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745" y="3953907"/>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後ろから見た棒人間のイラスト">
            <a:extLst>
              <a:ext uri="{FF2B5EF4-FFF2-40B4-BE49-F238E27FC236}">
                <a16:creationId xmlns:a16="http://schemas.microsoft.com/office/drawing/2014/main" id="{7CBC2B16-9CC4-E8A7-B156-1C05E32C4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234" y="3953906"/>
            <a:ext cx="942848" cy="1607127"/>
          </a:xfrm>
          <a:prstGeom prst="rect">
            <a:avLst/>
          </a:prstGeom>
          <a:noFill/>
          <a:extLst>
            <a:ext uri="{909E8E84-426E-40DD-AFC4-6F175D3DCCD1}">
              <a14:hiddenFill xmlns:a14="http://schemas.microsoft.com/office/drawing/2010/main">
                <a:solidFill>
                  <a:srgbClr val="FFFFFF"/>
                </a:solidFill>
              </a14:hiddenFill>
            </a:ext>
          </a:extLst>
        </p:spPr>
      </p:pic>
      <p:sp>
        <p:nvSpPr>
          <p:cNvPr id="23" name="十字形 22">
            <a:extLst>
              <a:ext uri="{FF2B5EF4-FFF2-40B4-BE49-F238E27FC236}">
                <a16:creationId xmlns:a16="http://schemas.microsoft.com/office/drawing/2014/main" id="{3D864EC4-9CB3-64A0-FFCD-ED0C660F41B9}"/>
              </a:ext>
            </a:extLst>
          </p:cNvPr>
          <p:cNvSpPr/>
          <p:nvPr/>
        </p:nvSpPr>
        <p:spPr>
          <a:xfrm rot="18900000">
            <a:off x="3881980" y="4611267"/>
            <a:ext cx="386269" cy="386269"/>
          </a:xfrm>
          <a:prstGeom prst="plus">
            <a:avLst>
              <a:gd name="adj" fmla="val 375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003F327B-656D-C0BF-26FE-0432AC08A8AE}"/>
              </a:ext>
            </a:extLst>
          </p:cNvPr>
          <p:cNvPicPr>
            <a:picLocks noChangeAspect="1"/>
          </p:cNvPicPr>
          <p:nvPr/>
        </p:nvPicPr>
        <p:blipFill>
          <a:blip r:embed="rId5"/>
          <a:stretch>
            <a:fillRect/>
          </a:stretch>
        </p:blipFill>
        <p:spPr>
          <a:xfrm flipH="1">
            <a:off x="5748250" y="3950971"/>
            <a:ext cx="900642" cy="1951254"/>
          </a:xfrm>
          <a:prstGeom prst="rect">
            <a:avLst/>
          </a:prstGeom>
        </p:spPr>
      </p:pic>
      <p:pic>
        <p:nvPicPr>
          <p:cNvPr id="25" name="図 24">
            <a:extLst>
              <a:ext uri="{FF2B5EF4-FFF2-40B4-BE49-F238E27FC236}">
                <a16:creationId xmlns:a16="http://schemas.microsoft.com/office/drawing/2014/main" id="{25A3F148-7110-FFB4-C1B5-FB852532D03D}"/>
              </a:ext>
            </a:extLst>
          </p:cNvPr>
          <p:cNvPicPr>
            <a:picLocks noChangeAspect="1"/>
          </p:cNvPicPr>
          <p:nvPr/>
        </p:nvPicPr>
        <p:blipFill>
          <a:blip r:embed="rId5"/>
          <a:stretch>
            <a:fillRect/>
          </a:stretch>
        </p:blipFill>
        <p:spPr>
          <a:xfrm flipH="1">
            <a:off x="6613284" y="3373610"/>
            <a:ext cx="900642" cy="1951254"/>
          </a:xfrm>
          <a:prstGeom prst="rect">
            <a:avLst/>
          </a:prstGeom>
        </p:spPr>
      </p:pic>
      <p:pic>
        <p:nvPicPr>
          <p:cNvPr id="26" name="図 25">
            <a:extLst>
              <a:ext uri="{FF2B5EF4-FFF2-40B4-BE49-F238E27FC236}">
                <a16:creationId xmlns:a16="http://schemas.microsoft.com/office/drawing/2014/main" id="{49F09AB3-F579-8AB4-F211-7ED0389C3A90}"/>
              </a:ext>
            </a:extLst>
          </p:cNvPr>
          <p:cNvPicPr>
            <a:picLocks noChangeAspect="1"/>
          </p:cNvPicPr>
          <p:nvPr/>
        </p:nvPicPr>
        <p:blipFill>
          <a:blip r:embed="rId5"/>
          <a:stretch>
            <a:fillRect/>
          </a:stretch>
        </p:blipFill>
        <p:spPr>
          <a:xfrm flipH="1">
            <a:off x="7550296" y="3800964"/>
            <a:ext cx="900642" cy="1951254"/>
          </a:xfrm>
          <a:prstGeom prst="rect">
            <a:avLst/>
          </a:prstGeom>
        </p:spPr>
      </p:pic>
      <p:sp>
        <p:nvSpPr>
          <p:cNvPr id="4" name="テキスト ボックス 3">
            <a:extLst>
              <a:ext uri="{FF2B5EF4-FFF2-40B4-BE49-F238E27FC236}">
                <a16:creationId xmlns:a16="http://schemas.microsoft.com/office/drawing/2014/main" id="{7A2EDDC4-1B3E-1454-10B7-AA6309FC4AB6}"/>
              </a:ext>
            </a:extLst>
          </p:cNvPr>
          <p:cNvSpPr txBox="1"/>
          <p:nvPr/>
        </p:nvSpPr>
        <p:spPr>
          <a:xfrm>
            <a:off x="743782" y="717156"/>
            <a:ext cx="710003" cy="369332"/>
          </a:xfrm>
          <a:prstGeom prst="rect">
            <a:avLst/>
          </a:prstGeom>
          <a:noFill/>
        </p:spPr>
        <p:txBody>
          <a:bodyPr wrap="none" rtlCol="0">
            <a:spAutoFit/>
          </a:bodyPr>
          <a:lstStyle/>
          <a:p>
            <a:r>
              <a:rPr kumimoji="1" lang="en-US" altLang="ja-JP" dirty="0"/>
              <a:t>ICT</a:t>
            </a:r>
            <a:r>
              <a:rPr kumimoji="1" lang="ja-JP" altLang="en-US" dirty="0"/>
              <a:t>化</a:t>
            </a:r>
          </a:p>
        </p:txBody>
      </p:sp>
      <p:sp>
        <p:nvSpPr>
          <p:cNvPr id="5" name="テキスト ボックス 4">
            <a:extLst>
              <a:ext uri="{FF2B5EF4-FFF2-40B4-BE49-F238E27FC236}">
                <a16:creationId xmlns:a16="http://schemas.microsoft.com/office/drawing/2014/main" id="{0BC75505-0FB7-DE9B-0570-F7D1189491CD}"/>
              </a:ext>
            </a:extLst>
          </p:cNvPr>
          <p:cNvSpPr txBox="1"/>
          <p:nvPr/>
        </p:nvSpPr>
        <p:spPr>
          <a:xfrm>
            <a:off x="722468" y="3301602"/>
            <a:ext cx="606256" cy="369332"/>
          </a:xfrm>
          <a:prstGeom prst="rect">
            <a:avLst/>
          </a:prstGeom>
          <a:noFill/>
        </p:spPr>
        <p:txBody>
          <a:bodyPr wrap="none" rtlCol="0">
            <a:spAutoFit/>
          </a:bodyPr>
          <a:lstStyle/>
          <a:p>
            <a:r>
              <a:rPr kumimoji="1" lang="en-US" altLang="ja-JP" dirty="0"/>
              <a:t>AI</a:t>
            </a:r>
            <a:r>
              <a:rPr kumimoji="1" lang="ja-JP" altLang="en-US" dirty="0"/>
              <a:t>化</a:t>
            </a:r>
          </a:p>
        </p:txBody>
      </p:sp>
      <p:sp>
        <p:nvSpPr>
          <p:cNvPr id="6" name="スライド番号プレースホルダー 5">
            <a:extLst>
              <a:ext uri="{FF2B5EF4-FFF2-40B4-BE49-F238E27FC236}">
                <a16:creationId xmlns:a16="http://schemas.microsoft.com/office/drawing/2014/main" id="{055D7149-F40D-BFC5-EEF0-8D476125D9AE}"/>
              </a:ext>
            </a:extLst>
          </p:cNvPr>
          <p:cNvSpPr>
            <a:spLocks noGrp="1"/>
          </p:cNvSpPr>
          <p:nvPr>
            <p:ph type="sldNum" sz="quarter" idx="12"/>
          </p:nvPr>
        </p:nvSpPr>
        <p:spPr/>
        <p:txBody>
          <a:bodyPr/>
          <a:lstStyle/>
          <a:p>
            <a:fld id="{1DCDAAC1-7D4F-441D-807A-83CCC1492F48}" type="slidenum">
              <a:rPr kumimoji="1" lang="ja-JP" altLang="en-US" smtClean="0"/>
              <a:t>60</a:t>
            </a:fld>
            <a:endParaRPr kumimoji="1" lang="ja-JP" altLang="en-US"/>
          </a:p>
        </p:txBody>
      </p:sp>
    </p:spTree>
    <p:extLst>
      <p:ext uri="{BB962C8B-B14F-4D97-AF65-F5344CB8AC3E}">
        <p14:creationId xmlns:p14="http://schemas.microsoft.com/office/powerpoint/2010/main" val="1989048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B7946-5C4F-8C22-F7EF-5F3E995FB73F}"/>
              </a:ext>
            </a:extLst>
          </p:cNvPr>
          <p:cNvSpPr>
            <a:spLocks noGrp="1"/>
          </p:cNvSpPr>
          <p:nvPr>
            <p:ph type="title"/>
          </p:nvPr>
        </p:nvSpPr>
        <p:spPr>
          <a:xfrm>
            <a:off x="0" y="0"/>
            <a:ext cx="3682123" cy="892454"/>
          </a:xfrm>
        </p:spPr>
        <p:txBody>
          <a:bodyPr>
            <a:normAutofit/>
          </a:bodyPr>
          <a:lstStyle/>
          <a:p>
            <a:r>
              <a:rPr kumimoji="1" lang="en-US" altLang="ja-JP" sz="4000" dirty="0"/>
              <a:t>AI</a:t>
            </a:r>
            <a:r>
              <a:rPr kumimoji="1" lang="ja-JP" altLang="en-US" sz="4000" dirty="0"/>
              <a:t>ハラスメント</a:t>
            </a:r>
          </a:p>
        </p:txBody>
      </p:sp>
      <p:grpSp>
        <p:nvGrpSpPr>
          <p:cNvPr id="25" name="グループ化 24">
            <a:extLst>
              <a:ext uri="{FF2B5EF4-FFF2-40B4-BE49-F238E27FC236}">
                <a16:creationId xmlns:a16="http://schemas.microsoft.com/office/drawing/2014/main" id="{1BF3D1F2-1B48-DB60-117E-76B563CCFFE1}"/>
              </a:ext>
            </a:extLst>
          </p:cNvPr>
          <p:cNvGrpSpPr/>
          <p:nvPr/>
        </p:nvGrpSpPr>
        <p:grpSpPr>
          <a:xfrm>
            <a:off x="297839" y="3762351"/>
            <a:ext cx="4410456" cy="3200803"/>
            <a:chOff x="387707" y="814022"/>
            <a:chExt cx="4410456" cy="3200803"/>
          </a:xfrm>
        </p:grpSpPr>
        <p:pic>
          <p:nvPicPr>
            <p:cNvPr id="5124" name="Picture 4" descr="困った顔で働く会社員のイラスト（男性）">
              <a:extLst>
                <a:ext uri="{FF2B5EF4-FFF2-40B4-BE49-F238E27FC236}">
                  <a16:creationId xmlns:a16="http://schemas.microsoft.com/office/drawing/2014/main" id="{5B6B32CC-42F8-1558-3EA3-35E5C0F66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05" y="2170176"/>
              <a:ext cx="1844649" cy="18446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威張っている人のイラスト">
              <a:extLst>
                <a:ext uri="{FF2B5EF4-FFF2-40B4-BE49-F238E27FC236}">
                  <a16:creationId xmlns:a16="http://schemas.microsoft.com/office/drawing/2014/main" id="{80ACAA91-71C3-BB84-393A-C99D8E634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710" y="1343558"/>
              <a:ext cx="1748943" cy="174894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四角形 3">
              <a:extLst>
                <a:ext uri="{FF2B5EF4-FFF2-40B4-BE49-F238E27FC236}">
                  <a16:creationId xmlns:a16="http://schemas.microsoft.com/office/drawing/2014/main" id="{F3ECAA66-F845-BD21-8C1F-6C3760F21F82}"/>
                </a:ext>
              </a:extLst>
            </p:cNvPr>
            <p:cNvSpPr/>
            <p:nvPr/>
          </p:nvSpPr>
          <p:spPr>
            <a:xfrm>
              <a:off x="2829154" y="2908403"/>
              <a:ext cx="1969009" cy="807719"/>
            </a:xfrm>
            <a:prstGeom prst="wedgeRectCallout">
              <a:avLst>
                <a:gd name="adj1" fmla="val -6497"/>
                <a:gd name="adj2" fmla="val -11745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そんな内容なら</a:t>
              </a:r>
              <a:endParaRPr kumimoji="1" lang="en-US" altLang="ja-JP" dirty="0">
                <a:solidFill>
                  <a:schemeClr val="tx1"/>
                </a:solidFill>
              </a:endParaRPr>
            </a:p>
            <a:p>
              <a:pPr algn="ctr"/>
              <a:r>
                <a:rPr kumimoji="1" lang="en-US" altLang="ja-JP" dirty="0">
                  <a:solidFill>
                    <a:schemeClr val="tx1"/>
                  </a:solidFill>
                </a:rPr>
                <a:t>AI</a:t>
              </a:r>
              <a:r>
                <a:rPr kumimoji="1" lang="ja-JP" altLang="en-US" dirty="0">
                  <a:solidFill>
                    <a:schemeClr val="tx1"/>
                  </a:solidFill>
                </a:rPr>
                <a:t>の方が優秀</a:t>
              </a:r>
            </a:p>
          </p:txBody>
        </p:sp>
        <p:sp>
          <p:nvSpPr>
            <p:cNvPr id="5" name="吹き出し: 四角形 4">
              <a:extLst>
                <a:ext uri="{FF2B5EF4-FFF2-40B4-BE49-F238E27FC236}">
                  <a16:creationId xmlns:a16="http://schemas.microsoft.com/office/drawing/2014/main" id="{26F366D4-9315-E64E-6F0F-2321E8433FA6}"/>
                </a:ext>
              </a:extLst>
            </p:cNvPr>
            <p:cNvSpPr/>
            <p:nvPr/>
          </p:nvSpPr>
          <p:spPr>
            <a:xfrm>
              <a:off x="387707" y="1375563"/>
              <a:ext cx="2251862" cy="807719"/>
            </a:xfrm>
            <a:prstGeom prst="wedgeRectCallout">
              <a:avLst>
                <a:gd name="adj1" fmla="val 60005"/>
                <a:gd name="adj2" fmla="val 4737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なら</a:t>
              </a:r>
              <a:r>
                <a:rPr kumimoji="1" lang="en-US" altLang="ja-JP" dirty="0">
                  <a:solidFill>
                    <a:schemeClr val="tx1"/>
                  </a:solidFill>
                </a:rPr>
                <a:t>3</a:t>
              </a:r>
              <a:r>
                <a:rPr kumimoji="1" lang="ja-JP" altLang="en-US" dirty="0">
                  <a:solidFill>
                    <a:schemeClr val="tx1"/>
                  </a:solidFill>
                </a:rPr>
                <a:t>分程度の仕事</a:t>
              </a:r>
              <a:endParaRPr kumimoji="1" lang="en-US" altLang="ja-JP" dirty="0">
                <a:solidFill>
                  <a:schemeClr val="tx1"/>
                </a:solidFill>
              </a:endParaRPr>
            </a:p>
            <a:p>
              <a:pPr algn="ctr"/>
              <a:r>
                <a:rPr kumimoji="1" lang="ja-JP" altLang="en-US" dirty="0">
                  <a:solidFill>
                    <a:schemeClr val="tx1"/>
                  </a:solidFill>
                </a:rPr>
                <a:t>存在価値ある？</a:t>
              </a:r>
            </a:p>
          </p:txBody>
        </p:sp>
        <p:sp>
          <p:nvSpPr>
            <p:cNvPr id="6" name="テキスト ボックス 5">
              <a:extLst>
                <a:ext uri="{FF2B5EF4-FFF2-40B4-BE49-F238E27FC236}">
                  <a16:creationId xmlns:a16="http://schemas.microsoft.com/office/drawing/2014/main" id="{9C3F334E-9B5F-C8C8-E97E-8CF4917C69D7}"/>
                </a:ext>
              </a:extLst>
            </p:cNvPr>
            <p:cNvSpPr txBox="1"/>
            <p:nvPr/>
          </p:nvSpPr>
          <p:spPr>
            <a:xfrm>
              <a:off x="1078885" y="814022"/>
              <a:ext cx="3121367" cy="461665"/>
            </a:xfrm>
            <a:prstGeom prst="rect">
              <a:avLst/>
            </a:prstGeom>
            <a:noFill/>
          </p:spPr>
          <p:txBody>
            <a:bodyPr wrap="none" rtlCol="0">
              <a:spAutoFit/>
            </a:bodyPr>
            <a:lstStyle/>
            <a:p>
              <a:r>
                <a:rPr kumimoji="1" lang="en-US" altLang="ja-JP" sz="2400" dirty="0"/>
                <a:t>AI</a:t>
              </a:r>
              <a:r>
                <a:rPr kumimoji="1" lang="ja-JP" altLang="en-US" sz="2400" dirty="0"/>
                <a:t>万能主義の押し付け</a:t>
              </a:r>
            </a:p>
          </p:txBody>
        </p:sp>
      </p:grpSp>
      <p:grpSp>
        <p:nvGrpSpPr>
          <p:cNvPr id="23" name="グループ化 22">
            <a:extLst>
              <a:ext uri="{FF2B5EF4-FFF2-40B4-BE49-F238E27FC236}">
                <a16:creationId xmlns:a16="http://schemas.microsoft.com/office/drawing/2014/main" id="{3C88A9BE-E014-3A70-6C4F-D0435F629B0E}"/>
              </a:ext>
            </a:extLst>
          </p:cNvPr>
          <p:cNvGrpSpPr/>
          <p:nvPr/>
        </p:nvGrpSpPr>
        <p:grpSpPr>
          <a:xfrm>
            <a:off x="5033618" y="994529"/>
            <a:ext cx="3462807" cy="2859409"/>
            <a:chOff x="5279137" y="856713"/>
            <a:chExt cx="3462807" cy="2859409"/>
          </a:xfrm>
        </p:grpSpPr>
        <p:pic>
          <p:nvPicPr>
            <p:cNvPr id="5128" name="Picture 8" descr="監督官のイラスト（女性）">
              <a:extLst>
                <a:ext uri="{FF2B5EF4-FFF2-40B4-BE49-F238E27FC236}">
                  <a16:creationId xmlns:a16="http://schemas.microsoft.com/office/drawing/2014/main" id="{519BCF28-72A5-0216-6E2C-55A8AD4D0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080" y="1318378"/>
              <a:ext cx="1318709" cy="1945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困った顔で働く会社員のイラスト（男性）">
              <a:extLst>
                <a:ext uri="{FF2B5EF4-FFF2-40B4-BE49-F238E27FC236}">
                  <a16:creationId xmlns:a16="http://schemas.microsoft.com/office/drawing/2014/main" id="{437FED5C-4CF7-3541-3C67-85ECDDFC4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455" y="1871473"/>
              <a:ext cx="1844649" cy="184464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ED18990-41E3-6101-AEA1-205E51199AC3}"/>
                </a:ext>
              </a:extLst>
            </p:cNvPr>
            <p:cNvSpPr txBox="1"/>
            <p:nvPr/>
          </p:nvSpPr>
          <p:spPr>
            <a:xfrm>
              <a:off x="5279137" y="856713"/>
              <a:ext cx="3462807" cy="461665"/>
            </a:xfrm>
            <a:prstGeom prst="rect">
              <a:avLst/>
            </a:prstGeom>
            <a:noFill/>
          </p:spPr>
          <p:txBody>
            <a:bodyPr wrap="none" rtlCol="0">
              <a:spAutoFit/>
            </a:bodyPr>
            <a:lstStyle/>
            <a:p>
              <a:r>
                <a:rPr kumimoji="1" lang="ja-JP" altLang="en-US" sz="2400" dirty="0"/>
                <a:t>プロンプト監視・出力監視</a:t>
              </a:r>
            </a:p>
          </p:txBody>
        </p:sp>
        <p:pic>
          <p:nvPicPr>
            <p:cNvPr id="11" name="図 10">
              <a:extLst>
                <a:ext uri="{FF2B5EF4-FFF2-40B4-BE49-F238E27FC236}">
                  <a16:creationId xmlns:a16="http://schemas.microsoft.com/office/drawing/2014/main" id="{038CE974-D43A-6812-F199-CD17ACE144DF}"/>
                </a:ext>
              </a:extLst>
            </p:cNvPr>
            <p:cNvPicPr>
              <a:picLocks noChangeAspect="1"/>
            </p:cNvPicPr>
            <p:nvPr/>
          </p:nvPicPr>
          <p:blipFill>
            <a:blip r:embed="rId6"/>
            <a:stretch>
              <a:fillRect/>
            </a:stretch>
          </p:blipFill>
          <p:spPr>
            <a:xfrm>
              <a:off x="6907946" y="2051156"/>
              <a:ext cx="650169" cy="591444"/>
            </a:xfrm>
            <a:prstGeom prst="rect">
              <a:avLst/>
            </a:prstGeom>
          </p:spPr>
        </p:pic>
      </p:grpSp>
      <p:grpSp>
        <p:nvGrpSpPr>
          <p:cNvPr id="24" name="グループ化 23">
            <a:extLst>
              <a:ext uri="{FF2B5EF4-FFF2-40B4-BE49-F238E27FC236}">
                <a16:creationId xmlns:a16="http://schemas.microsoft.com/office/drawing/2014/main" id="{B1025D82-C950-D90D-AB34-324B82C91AA7}"/>
              </a:ext>
            </a:extLst>
          </p:cNvPr>
          <p:cNvGrpSpPr/>
          <p:nvPr/>
        </p:nvGrpSpPr>
        <p:grpSpPr>
          <a:xfrm>
            <a:off x="5033618" y="3864419"/>
            <a:ext cx="3645550" cy="2745754"/>
            <a:chOff x="5187765" y="4038384"/>
            <a:chExt cx="3645550" cy="2745754"/>
          </a:xfrm>
        </p:grpSpPr>
        <p:pic>
          <p:nvPicPr>
            <p:cNvPr id="5132" name="Picture 12" descr="仕事の監視のイラスト（困っている・女性）">
              <a:extLst>
                <a:ext uri="{FF2B5EF4-FFF2-40B4-BE49-F238E27FC236}">
                  <a16:creationId xmlns:a16="http://schemas.microsoft.com/office/drawing/2014/main" id="{170CB78B-6DFA-BFA9-79DB-AD37EDD29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0199" y="4380487"/>
              <a:ext cx="2169295" cy="24036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AADD23B-5053-72FE-BD96-3490BAF60D27}"/>
                </a:ext>
              </a:extLst>
            </p:cNvPr>
            <p:cNvSpPr txBox="1"/>
            <p:nvPr/>
          </p:nvSpPr>
          <p:spPr>
            <a:xfrm>
              <a:off x="5187765" y="4038384"/>
              <a:ext cx="3645550" cy="461665"/>
            </a:xfrm>
            <a:prstGeom prst="rect">
              <a:avLst/>
            </a:prstGeom>
            <a:noFill/>
          </p:spPr>
          <p:txBody>
            <a:bodyPr wrap="none" rtlCol="0">
              <a:spAutoFit/>
            </a:bodyPr>
            <a:lstStyle/>
            <a:p>
              <a:r>
                <a:rPr kumimoji="1" lang="ja-JP" altLang="en-US" sz="2400" dirty="0"/>
                <a:t>業務の偏り・評価の不公平</a:t>
              </a:r>
            </a:p>
          </p:txBody>
        </p:sp>
      </p:grpSp>
      <p:sp>
        <p:nvSpPr>
          <p:cNvPr id="17" name="テキスト ボックス 16">
            <a:extLst>
              <a:ext uri="{FF2B5EF4-FFF2-40B4-BE49-F238E27FC236}">
                <a16:creationId xmlns:a16="http://schemas.microsoft.com/office/drawing/2014/main" id="{C5F6096E-F9A9-1DE2-594F-F577A822FDAC}"/>
              </a:ext>
            </a:extLst>
          </p:cNvPr>
          <p:cNvSpPr txBox="1"/>
          <p:nvPr/>
        </p:nvSpPr>
        <p:spPr>
          <a:xfrm>
            <a:off x="3595330" y="190401"/>
            <a:ext cx="4608954" cy="523220"/>
          </a:xfrm>
          <a:prstGeom prst="rect">
            <a:avLst/>
          </a:prstGeom>
          <a:noFill/>
        </p:spPr>
        <p:txBody>
          <a:bodyPr wrap="none" rtlCol="0">
            <a:spAutoFit/>
          </a:bodyPr>
          <a:lstStyle/>
          <a:p>
            <a:r>
              <a:rPr kumimoji="1" lang="en-US" altLang="ja-JP" sz="2800" dirty="0"/>
              <a:t>AI</a:t>
            </a:r>
            <a:r>
              <a:rPr kumimoji="1" lang="ja-JP" altLang="en-US" sz="2800" dirty="0"/>
              <a:t>普及による新たな社会問題</a:t>
            </a:r>
          </a:p>
        </p:txBody>
      </p:sp>
      <p:grpSp>
        <p:nvGrpSpPr>
          <p:cNvPr id="22" name="グループ化 21">
            <a:extLst>
              <a:ext uri="{FF2B5EF4-FFF2-40B4-BE49-F238E27FC236}">
                <a16:creationId xmlns:a16="http://schemas.microsoft.com/office/drawing/2014/main" id="{CBF978E7-408E-E6E9-C847-2A44186D2F9D}"/>
              </a:ext>
            </a:extLst>
          </p:cNvPr>
          <p:cNvGrpSpPr/>
          <p:nvPr/>
        </p:nvGrpSpPr>
        <p:grpSpPr>
          <a:xfrm>
            <a:off x="979253" y="904022"/>
            <a:ext cx="3047629" cy="2764315"/>
            <a:chOff x="1078885" y="4019823"/>
            <a:chExt cx="3047629" cy="2764315"/>
          </a:xfrm>
        </p:grpSpPr>
        <p:pic>
          <p:nvPicPr>
            <p:cNvPr id="7" name="Picture 6" descr="威張っている人のイラスト">
              <a:extLst>
                <a:ext uri="{FF2B5EF4-FFF2-40B4-BE49-F238E27FC236}">
                  <a16:creationId xmlns:a16="http://schemas.microsoft.com/office/drawing/2014/main" id="{ACF6008A-27D3-17BF-F300-C22CAD212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15203" y="4409137"/>
              <a:ext cx="1748943" cy="1748943"/>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四角形 14">
              <a:extLst>
                <a:ext uri="{FF2B5EF4-FFF2-40B4-BE49-F238E27FC236}">
                  <a16:creationId xmlns:a16="http://schemas.microsoft.com/office/drawing/2014/main" id="{003EBCD1-10A2-4DEB-CA1C-1D038AE69DA7}"/>
                </a:ext>
              </a:extLst>
            </p:cNvPr>
            <p:cNvSpPr/>
            <p:nvPr/>
          </p:nvSpPr>
          <p:spPr>
            <a:xfrm>
              <a:off x="1095137" y="6053032"/>
              <a:ext cx="1969009" cy="673000"/>
            </a:xfrm>
            <a:prstGeom prst="wedgeRectCallout">
              <a:avLst>
                <a:gd name="adj1" fmla="val 4277"/>
                <a:gd name="adj2" fmla="val -11383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使えないの？</a:t>
              </a:r>
            </a:p>
          </p:txBody>
        </p:sp>
        <p:sp>
          <p:nvSpPr>
            <p:cNvPr id="16" name="テキスト ボックス 15">
              <a:extLst>
                <a:ext uri="{FF2B5EF4-FFF2-40B4-BE49-F238E27FC236}">
                  <a16:creationId xmlns:a16="http://schemas.microsoft.com/office/drawing/2014/main" id="{B7968273-83BA-61C3-C9FB-490121C0B822}"/>
                </a:ext>
              </a:extLst>
            </p:cNvPr>
            <p:cNvSpPr txBox="1"/>
            <p:nvPr/>
          </p:nvSpPr>
          <p:spPr>
            <a:xfrm>
              <a:off x="1078885" y="4019823"/>
              <a:ext cx="3047629" cy="461665"/>
            </a:xfrm>
            <a:prstGeom prst="rect">
              <a:avLst/>
            </a:prstGeom>
            <a:noFill/>
          </p:spPr>
          <p:txBody>
            <a:bodyPr wrap="none" rtlCol="0">
              <a:spAutoFit/>
            </a:bodyPr>
            <a:lstStyle/>
            <a:p>
              <a:r>
                <a:rPr kumimoji="1" lang="ja-JP" altLang="en-US" sz="2400" dirty="0"/>
                <a:t>情報リテラシーの差別</a:t>
              </a:r>
            </a:p>
          </p:txBody>
        </p:sp>
        <p:pic>
          <p:nvPicPr>
            <p:cNvPr id="21" name="図 20">
              <a:extLst>
                <a:ext uri="{FF2B5EF4-FFF2-40B4-BE49-F238E27FC236}">
                  <a16:creationId xmlns:a16="http://schemas.microsoft.com/office/drawing/2014/main" id="{E3DF4EF0-3CF3-F950-D0DD-BEB7EA86C63A}"/>
                </a:ext>
              </a:extLst>
            </p:cNvPr>
            <p:cNvPicPr>
              <a:picLocks noChangeAspect="1"/>
            </p:cNvPicPr>
            <p:nvPr/>
          </p:nvPicPr>
          <p:blipFill>
            <a:blip r:embed="rId8"/>
            <a:stretch>
              <a:fillRect/>
            </a:stretch>
          </p:blipFill>
          <p:spPr>
            <a:xfrm>
              <a:off x="3064146" y="5099650"/>
              <a:ext cx="1029789" cy="1684488"/>
            </a:xfrm>
            <a:prstGeom prst="rect">
              <a:avLst/>
            </a:prstGeom>
          </p:spPr>
        </p:pic>
      </p:grpSp>
      <p:sp>
        <p:nvSpPr>
          <p:cNvPr id="3" name="スライド番号プレースホルダー 2">
            <a:extLst>
              <a:ext uri="{FF2B5EF4-FFF2-40B4-BE49-F238E27FC236}">
                <a16:creationId xmlns:a16="http://schemas.microsoft.com/office/drawing/2014/main" id="{085DF1CC-D17D-5852-26C0-F227F6F18695}"/>
              </a:ext>
            </a:extLst>
          </p:cNvPr>
          <p:cNvSpPr>
            <a:spLocks noGrp="1"/>
          </p:cNvSpPr>
          <p:nvPr>
            <p:ph type="sldNum" sz="quarter" idx="12"/>
          </p:nvPr>
        </p:nvSpPr>
        <p:spPr/>
        <p:txBody>
          <a:bodyPr/>
          <a:lstStyle/>
          <a:p>
            <a:fld id="{1DCDAAC1-7D4F-441D-807A-83CCC1492F48}" type="slidenum">
              <a:rPr kumimoji="1" lang="ja-JP" altLang="en-US" smtClean="0"/>
              <a:t>61</a:t>
            </a:fld>
            <a:endParaRPr kumimoji="1" lang="ja-JP" altLang="en-US"/>
          </a:p>
        </p:txBody>
      </p:sp>
    </p:spTree>
    <p:extLst>
      <p:ext uri="{BB962C8B-B14F-4D97-AF65-F5344CB8AC3E}">
        <p14:creationId xmlns:p14="http://schemas.microsoft.com/office/powerpoint/2010/main" val="3556042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973AA5-769E-10A5-C3FB-77E8D65EDE1D}"/>
              </a:ext>
            </a:extLst>
          </p:cNvPr>
          <p:cNvSpPr>
            <a:spLocks noGrp="1"/>
          </p:cNvSpPr>
          <p:nvPr>
            <p:ph type="sldNum" sz="quarter" idx="12"/>
          </p:nvPr>
        </p:nvSpPr>
        <p:spPr/>
        <p:txBody>
          <a:bodyPr/>
          <a:lstStyle/>
          <a:p>
            <a:pPr rtl="0"/>
            <a:fld id="{E31375A4-56A4-47D6-9801-1991572033F7}" type="slidenum">
              <a:rPr lang="en-US" altLang="ja-JP" noProof="0" smtClean="0"/>
              <a:pPr rtl="0"/>
              <a:t>62</a:t>
            </a:fld>
            <a:endParaRPr lang="ja-JP" altLang="en-US" noProof="0"/>
          </a:p>
        </p:txBody>
      </p:sp>
      <p:sp>
        <p:nvSpPr>
          <p:cNvPr id="3" name="タイトル 1">
            <a:extLst>
              <a:ext uri="{FF2B5EF4-FFF2-40B4-BE49-F238E27FC236}">
                <a16:creationId xmlns:a16="http://schemas.microsoft.com/office/drawing/2014/main" id="{8BF94001-99A9-9459-A5BD-CA25A92932DA}"/>
              </a:ext>
            </a:extLst>
          </p:cNvPr>
          <p:cNvSpPr txBox="1">
            <a:spLocks/>
          </p:cNvSpPr>
          <p:nvPr/>
        </p:nvSpPr>
        <p:spPr>
          <a:xfrm>
            <a:off x="201745" y="1027023"/>
            <a:ext cx="4598855" cy="551897"/>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3300" dirty="0"/>
              <a:t>コンテンツとモデル</a:t>
            </a:r>
          </a:p>
        </p:txBody>
      </p:sp>
      <p:graphicFrame>
        <p:nvGraphicFramePr>
          <p:cNvPr id="4" name="表 3">
            <a:extLst>
              <a:ext uri="{FF2B5EF4-FFF2-40B4-BE49-F238E27FC236}">
                <a16:creationId xmlns:a16="http://schemas.microsoft.com/office/drawing/2014/main" id="{455ACB3B-4AA7-D701-AD4E-0817907DFD7F}"/>
              </a:ext>
            </a:extLst>
          </p:cNvPr>
          <p:cNvGraphicFramePr>
            <a:graphicFrameLocks noGrp="1"/>
          </p:cNvGraphicFramePr>
          <p:nvPr/>
        </p:nvGraphicFramePr>
        <p:xfrm>
          <a:off x="578560" y="1848233"/>
          <a:ext cx="8109586" cy="2477771"/>
        </p:xfrm>
        <a:graphic>
          <a:graphicData uri="http://schemas.openxmlformats.org/drawingml/2006/table">
            <a:tbl>
              <a:tblPr firstRow="1" bandRow="1">
                <a:tableStyleId>{BC89EF96-8CEA-46FF-86C4-4CE0E7609802}</a:tableStyleId>
              </a:tblPr>
              <a:tblGrid>
                <a:gridCol w="2648903">
                  <a:extLst>
                    <a:ext uri="{9D8B030D-6E8A-4147-A177-3AD203B41FA5}">
                      <a16:colId xmlns:a16="http://schemas.microsoft.com/office/drawing/2014/main" val="3112004557"/>
                    </a:ext>
                  </a:extLst>
                </a:gridCol>
                <a:gridCol w="3068955">
                  <a:extLst>
                    <a:ext uri="{9D8B030D-6E8A-4147-A177-3AD203B41FA5}">
                      <a16:colId xmlns:a16="http://schemas.microsoft.com/office/drawing/2014/main" val="777992035"/>
                    </a:ext>
                  </a:extLst>
                </a:gridCol>
                <a:gridCol w="2391728">
                  <a:extLst>
                    <a:ext uri="{9D8B030D-6E8A-4147-A177-3AD203B41FA5}">
                      <a16:colId xmlns:a16="http://schemas.microsoft.com/office/drawing/2014/main" val="3245755871"/>
                    </a:ext>
                  </a:extLst>
                </a:gridCol>
              </a:tblGrid>
              <a:tr h="427202">
                <a:tc>
                  <a:txBody>
                    <a:bodyPr/>
                    <a:lstStyle/>
                    <a:p>
                      <a:r>
                        <a:rPr kumimoji="1" lang="ja-JP" altLang="en-US" sz="2100" dirty="0">
                          <a:latin typeface="ＭＳ ゴシック" panose="020B0609070205080204" pitchFamily="49" charset="-128"/>
                          <a:ea typeface="ＭＳ ゴシック" panose="020B0609070205080204" pitchFamily="49" charset="-128"/>
                        </a:rPr>
                        <a:t>コンテンツ</a:t>
                      </a:r>
                    </a:p>
                  </a:txBody>
                  <a:tcPr marL="68580" marR="68580" marT="34290" marB="34290"/>
                </a:tc>
                <a:tc>
                  <a:txBody>
                    <a:bodyPr/>
                    <a:lstStyle/>
                    <a:p>
                      <a:r>
                        <a:rPr kumimoji="1" lang="ja-JP" altLang="en-US" sz="2100" dirty="0">
                          <a:solidFill>
                            <a:srgbClr val="00B050"/>
                          </a:solidFill>
                          <a:latin typeface="ＭＳ ゴシック" panose="020B0609070205080204" pitchFamily="49" charset="-128"/>
                          <a:ea typeface="ＭＳ ゴシック" panose="020B0609070205080204" pitchFamily="49" charset="-128"/>
                        </a:rPr>
                        <a:t>モデル</a:t>
                      </a:r>
                      <a:r>
                        <a:rPr kumimoji="1" lang="ja-JP" altLang="en-US" sz="2100" dirty="0">
                          <a:latin typeface="ＭＳ ゴシック" panose="020B0609070205080204" pitchFamily="49" charset="-128"/>
                          <a:ea typeface="ＭＳ ゴシック" panose="020B0609070205080204" pitchFamily="49" charset="-128"/>
                        </a:rPr>
                        <a:t>名</a:t>
                      </a:r>
                    </a:p>
                  </a:txBody>
                  <a:tcPr marL="68580" marR="68580" marT="34290" marB="34290"/>
                </a:tc>
                <a:tc>
                  <a:txBody>
                    <a:bodyPr/>
                    <a:lstStyle/>
                    <a:p>
                      <a:r>
                        <a:rPr kumimoji="1" lang="ja-JP" altLang="en-US" sz="2100" dirty="0">
                          <a:latin typeface="ＭＳ ゴシック" panose="020B0609070205080204" pitchFamily="49" charset="-128"/>
                          <a:ea typeface="ＭＳ ゴシック" panose="020B0609070205080204" pitchFamily="49" charset="-128"/>
                        </a:rPr>
                        <a:t>技術</a:t>
                      </a:r>
                    </a:p>
                  </a:txBody>
                  <a:tcPr marL="68580" marR="68580" marT="34290" marB="34290"/>
                </a:tc>
                <a:extLst>
                  <a:ext uri="{0D108BD9-81ED-4DB2-BD59-A6C34878D82A}">
                    <a16:rowId xmlns:a16="http://schemas.microsoft.com/office/drawing/2014/main" val="1528895755"/>
                  </a:ext>
                </a:extLst>
              </a:tr>
              <a:tr h="427202">
                <a:tc>
                  <a:txBody>
                    <a:bodyPr/>
                    <a:lstStyle/>
                    <a:p>
                      <a:r>
                        <a:rPr kumimoji="1" lang="ja-JP" altLang="en-US" sz="2100" dirty="0">
                          <a:latin typeface="ＭＳ ゴシック" panose="020B0609070205080204" pitchFamily="49" charset="-128"/>
                          <a:ea typeface="ＭＳ ゴシック" panose="020B0609070205080204" pitchFamily="49" charset="-128"/>
                        </a:rPr>
                        <a:t>文章（テキスト）</a:t>
                      </a: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GPT-4, Claude, Gemini</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Transformer</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4040116192"/>
                  </a:ext>
                </a:extLst>
              </a:tr>
              <a:tr h="768963">
                <a:tc>
                  <a:txBody>
                    <a:bodyPr/>
                    <a:lstStyle/>
                    <a:p>
                      <a:r>
                        <a:rPr kumimoji="1" lang="ja-JP" altLang="en-US" sz="2100" dirty="0">
                          <a:latin typeface="ＭＳ ゴシック" panose="020B0609070205080204" pitchFamily="49" charset="-128"/>
                          <a:ea typeface="ＭＳ ゴシック" panose="020B0609070205080204" pitchFamily="49" charset="-128"/>
                        </a:rPr>
                        <a:t>画像</a:t>
                      </a: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DALL·E, Midjourney, Stable Diffusion</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拡散モデル</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2438122657"/>
                  </a:ext>
                </a:extLst>
              </a:tr>
              <a:tr h="427202">
                <a:tc>
                  <a:txBody>
                    <a:bodyPr/>
                    <a:lstStyle/>
                    <a:p>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音声</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Whisper, VALL-E</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err="1">
                          <a:solidFill>
                            <a:schemeClr val="tx1"/>
                          </a:solidFill>
                          <a:effectLst/>
                          <a:latin typeface="ＭＳ ゴシック" panose="020B0609070205080204" pitchFamily="49" charset="-128"/>
                          <a:ea typeface="ＭＳ ゴシック" panose="020B0609070205080204" pitchFamily="49" charset="-128"/>
                          <a:cs typeface="+mn-cs"/>
                        </a:rPr>
                        <a:t>WaveNet</a:t>
                      </a:r>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系</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2487428166"/>
                  </a:ext>
                </a:extLst>
              </a:tr>
              <a:tr h="427202">
                <a:tc>
                  <a:txBody>
                    <a:bodyPr/>
                    <a:lstStyle/>
                    <a:p>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動画</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Sora, Runway</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zh-TW"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拡散＋時系列処理</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1874390192"/>
                  </a:ext>
                </a:extLst>
              </a:tr>
            </a:tbl>
          </a:graphicData>
        </a:graphic>
      </p:graphicFrame>
      <p:sp>
        <p:nvSpPr>
          <p:cNvPr id="5" name="テキスト ボックス 4">
            <a:extLst>
              <a:ext uri="{FF2B5EF4-FFF2-40B4-BE49-F238E27FC236}">
                <a16:creationId xmlns:a16="http://schemas.microsoft.com/office/drawing/2014/main" id="{82A8A3CD-DF92-B572-E49B-2136DFE24A21}"/>
              </a:ext>
            </a:extLst>
          </p:cNvPr>
          <p:cNvSpPr txBox="1"/>
          <p:nvPr/>
        </p:nvSpPr>
        <p:spPr>
          <a:xfrm>
            <a:off x="505777" y="4595316"/>
            <a:ext cx="8478203" cy="923330"/>
          </a:xfrm>
          <a:prstGeom prst="rect">
            <a:avLst/>
          </a:prstGeom>
          <a:noFill/>
        </p:spPr>
        <p:txBody>
          <a:bodyPr wrap="square" rtlCol="0">
            <a:spAutoFit/>
          </a:bodyPr>
          <a:lstStyle/>
          <a:p>
            <a:r>
              <a:rPr kumimoji="1" lang="ja-JP" altLang="en-US" sz="2700" b="1" dirty="0">
                <a:solidFill>
                  <a:srgbClr val="00B050"/>
                </a:solidFill>
              </a:rPr>
              <a:t>モデル</a:t>
            </a:r>
            <a:r>
              <a:rPr kumimoji="1" lang="ja-JP" altLang="en-US" sz="2700" dirty="0"/>
              <a:t>とは大量のデータを学習し、人間の様に</a:t>
            </a:r>
            <a:endParaRPr kumimoji="1" lang="en-US" altLang="ja-JP" sz="2700" dirty="0"/>
          </a:p>
          <a:p>
            <a:r>
              <a:rPr kumimoji="1" lang="ja-JP" altLang="en-US" sz="2700" dirty="0"/>
              <a:t>文章・画像・音声・動画など生成する「</a:t>
            </a:r>
            <a:r>
              <a:rPr kumimoji="1" lang="en-US" altLang="ja-JP" sz="2700" dirty="0"/>
              <a:t>AI</a:t>
            </a:r>
            <a:r>
              <a:rPr kumimoji="1" lang="ja-JP" altLang="en-US" sz="2700" dirty="0"/>
              <a:t>の仕組み」</a:t>
            </a:r>
          </a:p>
        </p:txBody>
      </p:sp>
    </p:spTree>
    <p:extLst>
      <p:ext uri="{BB962C8B-B14F-4D97-AF65-F5344CB8AC3E}">
        <p14:creationId xmlns:p14="http://schemas.microsoft.com/office/powerpoint/2010/main" val="277125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B1C22-1AD2-6AD8-17A8-8AE99391B75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5EC3F0-6742-43E5-7059-E566A227FBD8}"/>
              </a:ext>
            </a:extLst>
          </p:cNvPr>
          <p:cNvSpPr>
            <a:spLocks noGrp="1"/>
          </p:cNvSpPr>
          <p:nvPr>
            <p:ph type="sldNum" sz="quarter" idx="12"/>
          </p:nvPr>
        </p:nvSpPr>
        <p:spPr/>
        <p:txBody>
          <a:bodyPr/>
          <a:lstStyle/>
          <a:p>
            <a:pPr rtl="0"/>
            <a:fld id="{E31375A4-56A4-47D6-9801-1991572033F7}" type="slidenum">
              <a:rPr lang="en-US" altLang="ja-JP" noProof="0" smtClean="0"/>
              <a:pPr rtl="0"/>
              <a:t>63</a:t>
            </a:fld>
            <a:endParaRPr lang="ja-JP" altLang="en-US" noProof="0"/>
          </a:p>
        </p:txBody>
      </p:sp>
      <p:sp>
        <p:nvSpPr>
          <p:cNvPr id="3" name="タイトル 1">
            <a:extLst>
              <a:ext uri="{FF2B5EF4-FFF2-40B4-BE49-F238E27FC236}">
                <a16:creationId xmlns:a16="http://schemas.microsoft.com/office/drawing/2014/main" id="{B7C9EC5D-799F-B2AF-3389-274AEE4F9F9C}"/>
              </a:ext>
            </a:extLst>
          </p:cNvPr>
          <p:cNvSpPr txBox="1">
            <a:spLocks/>
          </p:cNvSpPr>
          <p:nvPr/>
        </p:nvSpPr>
        <p:spPr>
          <a:xfrm>
            <a:off x="201745" y="1200077"/>
            <a:ext cx="4598855" cy="551897"/>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3300" dirty="0"/>
              <a:t>ファインチューニング</a:t>
            </a:r>
          </a:p>
        </p:txBody>
      </p:sp>
      <p:sp>
        <p:nvSpPr>
          <p:cNvPr id="6" name="テキスト ボックス 5">
            <a:extLst>
              <a:ext uri="{FF2B5EF4-FFF2-40B4-BE49-F238E27FC236}">
                <a16:creationId xmlns:a16="http://schemas.microsoft.com/office/drawing/2014/main" id="{633406AE-5D94-DE57-4316-189C6B720D7A}"/>
              </a:ext>
            </a:extLst>
          </p:cNvPr>
          <p:cNvSpPr txBox="1"/>
          <p:nvPr/>
        </p:nvSpPr>
        <p:spPr>
          <a:xfrm>
            <a:off x="441483" y="1876380"/>
            <a:ext cx="8478203" cy="2169825"/>
          </a:xfrm>
          <a:prstGeom prst="rect">
            <a:avLst/>
          </a:prstGeom>
          <a:solidFill>
            <a:schemeClr val="accent5">
              <a:lumMod val="20000"/>
              <a:lumOff val="80000"/>
            </a:schemeClr>
          </a:solidFill>
        </p:spPr>
        <p:txBody>
          <a:bodyPr wrap="square" rtlCol="0">
            <a:spAutoFit/>
          </a:bodyPr>
          <a:lstStyle/>
          <a:p>
            <a:r>
              <a:rPr kumimoji="1" lang="ja-JP" altLang="en-US" sz="2700" dirty="0"/>
              <a:t>一般的な知識や言語パターンを学習したモデル</a:t>
            </a:r>
            <a:endParaRPr kumimoji="1" lang="en-US" altLang="ja-JP" sz="2700" dirty="0"/>
          </a:p>
          <a:p>
            <a:r>
              <a:rPr kumimoji="1" lang="ja-JP" altLang="en-US" sz="2700" dirty="0"/>
              <a:t>「</a:t>
            </a:r>
            <a:r>
              <a:rPr kumimoji="1" lang="en-US" altLang="ja-JP" sz="2700" dirty="0">
                <a:latin typeface="ＭＳ ゴシック" panose="020B0609070205080204" pitchFamily="49" charset="-128"/>
              </a:rPr>
              <a:t>GPT-4, Claude, Gemini</a:t>
            </a:r>
            <a:r>
              <a:rPr kumimoji="1" lang="ja-JP" altLang="en-US" sz="2700" dirty="0">
                <a:latin typeface="ＭＳ ゴシック" panose="020B0609070205080204" pitchFamily="49" charset="-128"/>
              </a:rPr>
              <a:t>」</a:t>
            </a:r>
            <a:r>
              <a:rPr kumimoji="1" lang="ja-JP" altLang="en-US" sz="2700" dirty="0"/>
              <a:t>に対して、</a:t>
            </a:r>
            <a:endParaRPr kumimoji="1" lang="en-US" altLang="ja-JP" sz="2700" dirty="0"/>
          </a:p>
          <a:p>
            <a:r>
              <a:rPr kumimoji="1" lang="ja-JP" altLang="en-US" sz="2700" dirty="0">
                <a:solidFill>
                  <a:srgbClr val="00B050"/>
                </a:solidFill>
              </a:rPr>
              <a:t>法律文書</a:t>
            </a:r>
            <a:r>
              <a:rPr kumimoji="1" lang="ja-JP" altLang="en-US" sz="2700" dirty="0"/>
              <a:t>・</a:t>
            </a:r>
            <a:r>
              <a:rPr kumimoji="1" lang="ja-JP" altLang="en-US" sz="2700" dirty="0">
                <a:solidFill>
                  <a:srgbClr val="00B050"/>
                </a:solidFill>
              </a:rPr>
              <a:t>医療文書</a:t>
            </a:r>
            <a:r>
              <a:rPr kumimoji="1" lang="ja-JP" altLang="en-US" sz="2700" dirty="0"/>
              <a:t>など特定分野のデータを準備し、</a:t>
            </a:r>
            <a:endParaRPr kumimoji="1" lang="en-US" altLang="ja-JP" sz="2700" dirty="0"/>
          </a:p>
          <a:p>
            <a:r>
              <a:rPr kumimoji="1" lang="ja-JP" altLang="en-US" sz="2700" dirty="0"/>
              <a:t>再度学習と回答調整を行うことで、</a:t>
            </a:r>
            <a:endParaRPr kumimoji="1" lang="en-US" altLang="ja-JP" sz="2700" dirty="0"/>
          </a:p>
          <a:p>
            <a:r>
              <a:rPr kumimoji="1" lang="ja-JP" altLang="en-US" sz="2700" dirty="0"/>
              <a:t>法律アシスタント・医療</a:t>
            </a:r>
            <a:r>
              <a:rPr kumimoji="1" lang="en-US" altLang="ja-JP" sz="2700" dirty="0"/>
              <a:t>AI</a:t>
            </a:r>
            <a:r>
              <a:rPr kumimoji="1" lang="ja-JP" altLang="en-US" sz="2700" dirty="0"/>
              <a:t>など専門特化させること</a:t>
            </a:r>
          </a:p>
        </p:txBody>
      </p:sp>
      <p:sp>
        <p:nvSpPr>
          <p:cNvPr id="7" name="テキスト ボックス 6">
            <a:extLst>
              <a:ext uri="{FF2B5EF4-FFF2-40B4-BE49-F238E27FC236}">
                <a16:creationId xmlns:a16="http://schemas.microsoft.com/office/drawing/2014/main" id="{69C20921-D813-A6B6-1929-B86943BFC247}"/>
              </a:ext>
            </a:extLst>
          </p:cNvPr>
          <p:cNvSpPr txBox="1"/>
          <p:nvPr/>
        </p:nvSpPr>
        <p:spPr>
          <a:xfrm>
            <a:off x="764128" y="4203679"/>
            <a:ext cx="6963766" cy="1477328"/>
          </a:xfrm>
          <a:prstGeom prst="rect">
            <a:avLst/>
          </a:prstGeom>
          <a:noFill/>
        </p:spPr>
        <p:txBody>
          <a:bodyPr wrap="none" rtlCol="0">
            <a:spAutoFit/>
          </a:bodyPr>
          <a:lstStyle/>
          <a:p>
            <a:r>
              <a:rPr kumimoji="1" lang="ja-JP" altLang="en-US" sz="3000" dirty="0"/>
              <a:t>・有償の専門</a:t>
            </a:r>
            <a:r>
              <a:rPr kumimoji="1" lang="en-US" altLang="ja-JP" sz="3000" dirty="0"/>
              <a:t>AI</a:t>
            </a:r>
            <a:r>
              <a:rPr kumimoji="1" lang="ja-JP" altLang="en-US" sz="3000" dirty="0"/>
              <a:t>として提供される</a:t>
            </a:r>
            <a:endParaRPr kumimoji="1" lang="en-US" altLang="ja-JP" sz="3000" dirty="0"/>
          </a:p>
          <a:p>
            <a:r>
              <a:rPr kumimoji="1" lang="ja-JP" altLang="en-US" sz="3000" dirty="0"/>
              <a:t>・ファインチューニングは個人でも行える！</a:t>
            </a:r>
            <a:endParaRPr kumimoji="1" lang="en-US" altLang="ja-JP" sz="3000" dirty="0"/>
          </a:p>
          <a:p>
            <a:r>
              <a:rPr kumimoji="1" lang="ja-JP" altLang="en-US" sz="3000" dirty="0"/>
              <a:t>・</a:t>
            </a:r>
            <a:r>
              <a:rPr kumimoji="1" lang="ja-JP" altLang="en-US" sz="3000" dirty="0">
                <a:solidFill>
                  <a:srgbClr val="C00000"/>
                </a:solidFill>
              </a:rPr>
              <a:t>専門知識を持つ人間の確認が必要</a:t>
            </a:r>
            <a:endParaRPr kumimoji="1" lang="en-US" altLang="ja-JP" sz="3000" dirty="0">
              <a:solidFill>
                <a:srgbClr val="C00000"/>
              </a:solidFill>
            </a:endParaRPr>
          </a:p>
        </p:txBody>
      </p:sp>
      <p:sp>
        <p:nvSpPr>
          <p:cNvPr id="4" name="吹き出し: 角を丸めた四角形 3">
            <a:extLst>
              <a:ext uri="{FF2B5EF4-FFF2-40B4-BE49-F238E27FC236}">
                <a16:creationId xmlns:a16="http://schemas.microsoft.com/office/drawing/2014/main" id="{6C74F3DB-27AB-A969-BE00-DA99AA485622}"/>
              </a:ext>
            </a:extLst>
          </p:cNvPr>
          <p:cNvSpPr/>
          <p:nvPr/>
        </p:nvSpPr>
        <p:spPr>
          <a:xfrm>
            <a:off x="4057095" y="514381"/>
            <a:ext cx="4039339" cy="1056443"/>
          </a:xfrm>
          <a:prstGeom prst="wedgeRoundRectCallout">
            <a:avLst>
              <a:gd name="adj1" fmla="val -58134"/>
              <a:gd name="adj2" fmla="val 36450"/>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D69DDEE-0682-0E40-DCFE-35303DE8461C}"/>
              </a:ext>
            </a:extLst>
          </p:cNvPr>
          <p:cNvSpPr txBox="1"/>
          <p:nvPr/>
        </p:nvSpPr>
        <p:spPr>
          <a:xfrm>
            <a:off x="4246011" y="631801"/>
            <a:ext cx="4039339" cy="830997"/>
          </a:xfrm>
          <a:prstGeom prst="rect">
            <a:avLst/>
          </a:prstGeom>
          <a:noFill/>
        </p:spPr>
        <p:txBody>
          <a:bodyPr wrap="square" rtlCol="0">
            <a:spAutoFit/>
          </a:bodyPr>
          <a:lstStyle/>
          <a:p>
            <a:r>
              <a:rPr kumimoji="1" lang="ja-JP" altLang="en-US" sz="2400" dirty="0"/>
              <a:t>これが出来る人材の教育が</a:t>
            </a:r>
            <a:endParaRPr kumimoji="1" lang="en-US" altLang="ja-JP" sz="2400" dirty="0"/>
          </a:p>
          <a:p>
            <a:r>
              <a:rPr kumimoji="1" lang="ja-JP" altLang="en-US" sz="2400" dirty="0"/>
              <a:t>社会で求められています！</a:t>
            </a:r>
            <a:endParaRPr kumimoji="1" lang="en-US" altLang="ja-JP" sz="2400" dirty="0"/>
          </a:p>
        </p:txBody>
      </p:sp>
    </p:spTree>
    <p:extLst>
      <p:ext uri="{BB962C8B-B14F-4D97-AF65-F5344CB8AC3E}">
        <p14:creationId xmlns:p14="http://schemas.microsoft.com/office/powerpoint/2010/main" val="263482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D2D9C-5E19-4E8C-453C-48D65F399D8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F77378A-DE1C-1768-2600-C04055A12BB2}"/>
              </a:ext>
            </a:extLst>
          </p:cNvPr>
          <p:cNvSpPr>
            <a:spLocks noGrp="1"/>
          </p:cNvSpPr>
          <p:nvPr>
            <p:ph type="sldNum" sz="quarter" idx="12"/>
          </p:nvPr>
        </p:nvSpPr>
        <p:spPr/>
        <p:txBody>
          <a:bodyPr/>
          <a:lstStyle/>
          <a:p>
            <a:pPr rtl="0"/>
            <a:fld id="{E31375A4-56A4-47D6-9801-1991572033F7}" type="slidenum">
              <a:rPr lang="en-US" altLang="ja-JP" noProof="0" smtClean="0"/>
              <a:pPr rtl="0"/>
              <a:t>64</a:t>
            </a:fld>
            <a:endParaRPr lang="ja-JP" altLang="en-US" noProof="0"/>
          </a:p>
        </p:txBody>
      </p:sp>
      <p:sp>
        <p:nvSpPr>
          <p:cNvPr id="3" name="タイトル 1">
            <a:extLst>
              <a:ext uri="{FF2B5EF4-FFF2-40B4-BE49-F238E27FC236}">
                <a16:creationId xmlns:a16="http://schemas.microsoft.com/office/drawing/2014/main" id="{4B764545-30F9-C33E-505A-AFD45FD6FD89}"/>
              </a:ext>
            </a:extLst>
          </p:cNvPr>
          <p:cNvSpPr txBox="1">
            <a:spLocks/>
          </p:cNvSpPr>
          <p:nvPr/>
        </p:nvSpPr>
        <p:spPr>
          <a:xfrm>
            <a:off x="201745" y="1027023"/>
            <a:ext cx="5980253" cy="551897"/>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en-US" altLang="ja-JP" sz="3300" dirty="0"/>
              <a:t>AI</a:t>
            </a:r>
            <a:r>
              <a:rPr lang="ja-JP" altLang="en-US" sz="3300" dirty="0"/>
              <a:t>アシスタント → </a:t>
            </a:r>
            <a:r>
              <a:rPr lang="en-US" altLang="ja-JP" sz="3300" dirty="0"/>
              <a:t>AI</a:t>
            </a:r>
            <a:r>
              <a:rPr lang="ja-JP" altLang="en-US" sz="3300" dirty="0"/>
              <a:t>エージェント</a:t>
            </a:r>
          </a:p>
        </p:txBody>
      </p:sp>
      <p:sp>
        <p:nvSpPr>
          <p:cNvPr id="7" name="テキスト ボックス 6">
            <a:extLst>
              <a:ext uri="{FF2B5EF4-FFF2-40B4-BE49-F238E27FC236}">
                <a16:creationId xmlns:a16="http://schemas.microsoft.com/office/drawing/2014/main" id="{33813340-ACA1-8A90-9AE7-7C25A287E5AD}"/>
              </a:ext>
            </a:extLst>
          </p:cNvPr>
          <p:cNvSpPr txBox="1"/>
          <p:nvPr/>
        </p:nvSpPr>
        <p:spPr>
          <a:xfrm>
            <a:off x="308578" y="1727352"/>
            <a:ext cx="7842211" cy="1569660"/>
          </a:xfrm>
          <a:prstGeom prst="rect">
            <a:avLst/>
          </a:prstGeom>
          <a:noFill/>
        </p:spPr>
        <p:txBody>
          <a:bodyPr wrap="none" rtlCol="0">
            <a:spAutoFit/>
          </a:bodyPr>
          <a:lstStyle/>
          <a:p>
            <a:r>
              <a:rPr kumimoji="1" lang="en-US" altLang="ja-JP" sz="2400" dirty="0"/>
              <a:t>AI</a:t>
            </a:r>
            <a:r>
              <a:rPr kumimoji="1" lang="ja-JP" altLang="en-US" sz="2400" dirty="0"/>
              <a:t>アシスタント：</a:t>
            </a:r>
            <a:endParaRPr kumimoji="1" lang="en-US" altLang="ja-JP" sz="2400" dirty="0"/>
          </a:p>
          <a:p>
            <a:r>
              <a:rPr kumimoji="1" lang="ja-JP" altLang="en-US" sz="2400" dirty="0"/>
              <a:t>　人間の指示に従って情報整理や情報提供を行う人工知能</a:t>
            </a:r>
          </a:p>
          <a:p>
            <a:r>
              <a:rPr kumimoji="1" lang="en-US" altLang="ja-JP" sz="2400" dirty="0"/>
              <a:t>AI</a:t>
            </a:r>
            <a:r>
              <a:rPr kumimoji="1" lang="ja-JP" altLang="en-US" sz="2400" dirty="0"/>
              <a:t>エージェント：</a:t>
            </a:r>
            <a:endParaRPr kumimoji="1" lang="en-US" altLang="ja-JP" sz="2400" dirty="0"/>
          </a:p>
          <a:p>
            <a:r>
              <a:rPr kumimoji="1" lang="ja-JP" altLang="en-US" sz="2400" dirty="0"/>
              <a:t>　自律的に判断・行動し目標達成を目指す人工知能</a:t>
            </a:r>
            <a:endParaRPr kumimoji="1" lang="en-US" altLang="ja-JP" sz="2400" dirty="0"/>
          </a:p>
        </p:txBody>
      </p:sp>
      <p:graphicFrame>
        <p:nvGraphicFramePr>
          <p:cNvPr id="5" name="表 4">
            <a:extLst>
              <a:ext uri="{FF2B5EF4-FFF2-40B4-BE49-F238E27FC236}">
                <a16:creationId xmlns:a16="http://schemas.microsoft.com/office/drawing/2014/main" id="{BEA15CFB-8537-5B76-FA37-60D55321BAC2}"/>
              </a:ext>
            </a:extLst>
          </p:cNvPr>
          <p:cNvGraphicFramePr>
            <a:graphicFrameLocks noGrp="1"/>
          </p:cNvGraphicFramePr>
          <p:nvPr/>
        </p:nvGraphicFramePr>
        <p:xfrm>
          <a:off x="636590" y="3429000"/>
          <a:ext cx="7812679" cy="1554480"/>
        </p:xfrm>
        <a:graphic>
          <a:graphicData uri="http://schemas.openxmlformats.org/drawingml/2006/table">
            <a:tbl>
              <a:tblPr firstRow="1" bandRow="1">
                <a:tableStyleId>{BC89EF96-8CEA-46FF-86C4-4CE0E7609802}</a:tableStyleId>
              </a:tblPr>
              <a:tblGrid>
                <a:gridCol w="1415143">
                  <a:extLst>
                    <a:ext uri="{9D8B030D-6E8A-4147-A177-3AD203B41FA5}">
                      <a16:colId xmlns:a16="http://schemas.microsoft.com/office/drawing/2014/main" val="720427721"/>
                    </a:ext>
                  </a:extLst>
                </a:gridCol>
                <a:gridCol w="2857748">
                  <a:extLst>
                    <a:ext uri="{9D8B030D-6E8A-4147-A177-3AD203B41FA5}">
                      <a16:colId xmlns:a16="http://schemas.microsoft.com/office/drawing/2014/main" val="3017244934"/>
                    </a:ext>
                  </a:extLst>
                </a:gridCol>
                <a:gridCol w="3539788">
                  <a:extLst>
                    <a:ext uri="{9D8B030D-6E8A-4147-A177-3AD203B41FA5}">
                      <a16:colId xmlns:a16="http://schemas.microsoft.com/office/drawing/2014/main" val="2438816828"/>
                    </a:ext>
                  </a:extLst>
                </a:gridCol>
              </a:tblGrid>
              <a:tr h="388620">
                <a:tc>
                  <a:txBody>
                    <a:bodyPr/>
                    <a:lstStyle/>
                    <a:p>
                      <a:endParaRPr kumimoji="1" lang="ja-JP" altLang="en-US" sz="2100">
                        <a:latin typeface="+mj-ea"/>
                        <a:ea typeface="+mj-ea"/>
                      </a:endParaRPr>
                    </a:p>
                  </a:txBody>
                  <a:tcPr marL="68580" marR="68580" marT="34290" marB="34290"/>
                </a:tc>
                <a:tc>
                  <a:txBody>
                    <a:bodyPr/>
                    <a:lstStyle/>
                    <a:p>
                      <a:r>
                        <a:rPr kumimoji="1" lang="en-US" altLang="ja-JP" sz="2100" dirty="0">
                          <a:latin typeface="+mj-ea"/>
                          <a:ea typeface="+mj-ea"/>
                        </a:rPr>
                        <a:t>AI</a:t>
                      </a:r>
                      <a:r>
                        <a:rPr kumimoji="1" lang="ja-JP" altLang="en-US" sz="2100" dirty="0">
                          <a:latin typeface="+mj-ea"/>
                          <a:ea typeface="+mj-ea"/>
                        </a:rPr>
                        <a:t>アシスタント</a:t>
                      </a:r>
                    </a:p>
                  </a:txBody>
                  <a:tcPr marL="68580" marR="68580" marT="34290" marB="34290"/>
                </a:tc>
                <a:tc>
                  <a:txBody>
                    <a:bodyPr/>
                    <a:lstStyle/>
                    <a:p>
                      <a:r>
                        <a:rPr kumimoji="1" lang="en-US" altLang="ja-JP" sz="2100" dirty="0">
                          <a:latin typeface="+mj-ea"/>
                          <a:ea typeface="+mj-ea"/>
                        </a:rPr>
                        <a:t>AI</a:t>
                      </a:r>
                      <a:r>
                        <a:rPr kumimoji="1" lang="ja-JP" altLang="en-US" sz="2100" dirty="0">
                          <a:latin typeface="+mj-ea"/>
                          <a:ea typeface="+mj-ea"/>
                        </a:rPr>
                        <a:t>エージェント</a:t>
                      </a:r>
                    </a:p>
                  </a:txBody>
                  <a:tcPr marL="68580" marR="68580" marT="34290" marB="34290"/>
                </a:tc>
                <a:extLst>
                  <a:ext uri="{0D108BD9-81ED-4DB2-BD59-A6C34878D82A}">
                    <a16:rowId xmlns:a16="http://schemas.microsoft.com/office/drawing/2014/main" val="1788124010"/>
                  </a:ext>
                </a:extLst>
              </a:tr>
              <a:tr h="388620">
                <a:tc>
                  <a:txBody>
                    <a:bodyPr/>
                    <a:lstStyle/>
                    <a:p>
                      <a:r>
                        <a:rPr kumimoji="1" lang="ja-JP" altLang="en-US" sz="2100" dirty="0">
                          <a:latin typeface="+mj-ea"/>
                          <a:ea typeface="+mj-ea"/>
                        </a:rPr>
                        <a:t>主な役割</a:t>
                      </a:r>
                      <a:endParaRPr kumimoji="1" lang="en-US" altLang="ja-JP" sz="2100" dirty="0">
                        <a:latin typeface="+mj-ea"/>
                        <a:ea typeface="+mj-ea"/>
                      </a:endParaRPr>
                    </a:p>
                  </a:txBody>
                  <a:tcPr marL="68580" marR="68580" marT="34290" marB="34290"/>
                </a:tc>
                <a:tc>
                  <a:txBody>
                    <a:bodyPr/>
                    <a:lstStyle/>
                    <a:p>
                      <a:r>
                        <a:rPr kumimoji="1" lang="ja-JP" altLang="en-US" sz="2100" dirty="0">
                          <a:latin typeface="+mj-ea"/>
                          <a:ea typeface="+mj-ea"/>
                        </a:rPr>
                        <a:t>利用者支援</a:t>
                      </a:r>
                    </a:p>
                  </a:txBody>
                  <a:tcPr marL="68580" marR="68580" marT="34290" marB="34290"/>
                </a:tc>
                <a:tc>
                  <a:txBody>
                    <a:bodyPr/>
                    <a:lstStyle/>
                    <a:p>
                      <a:r>
                        <a:rPr kumimoji="1" lang="ja-JP" altLang="en-US" sz="2100" dirty="0">
                          <a:latin typeface="+mj-ea"/>
                          <a:ea typeface="+mj-ea"/>
                        </a:rPr>
                        <a:t>自律的な目標達成</a:t>
                      </a:r>
                    </a:p>
                  </a:txBody>
                  <a:tcPr marL="68580" marR="68580" marT="34290" marB="34290"/>
                </a:tc>
                <a:extLst>
                  <a:ext uri="{0D108BD9-81ED-4DB2-BD59-A6C34878D82A}">
                    <a16:rowId xmlns:a16="http://schemas.microsoft.com/office/drawing/2014/main" val="2182037975"/>
                  </a:ext>
                </a:extLst>
              </a:tr>
              <a:tr h="388620">
                <a:tc>
                  <a:txBody>
                    <a:bodyPr/>
                    <a:lstStyle/>
                    <a:p>
                      <a:r>
                        <a:rPr kumimoji="1" lang="ja-JP" altLang="en-US" sz="2100" dirty="0">
                          <a:latin typeface="+mj-ea"/>
                          <a:ea typeface="+mj-ea"/>
                        </a:rPr>
                        <a:t>判断力</a:t>
                      </a:r>
                    </a:p>
                  </a:txBody>
                  <a:tcPr marL="68580" marR="68580" marT="34290" marB="34290"/>
                </a:tc>
                <a:tc>
                  <a:txBody>
                    <a:bodyPr/>
                    <a:lstStyle/>
                    <a:p>
                      <a:r>
                        <a:rPr kumimoji="1" lang="ja-JP" altLang="en-US" sz="2100" dirty="0">
                          <a:latin typeface="+mj-ea"/>
                          <a:ea typeface="+mj-ea"/>
                        </a:rPr>
                        <a:t>限定的</a:t>
                      </a:r>
                    </a:p>
                  </a:txBody>
                  <a:tcPr marL="68580" marR="68580" marT="34290" marB="34290"/>
                </a:tc>
                <a:tc>
                  <a:txBody>
                    <a:bodyPr/>
                    <a:lstStyle/>
                    <a:p>
                      <a:r>
                        <a:rPr kumimoji="1" lang="ja-JP" altLang="en-US" sz="2100" dirty="0">
                          <a:latin typeface="+mj-ea"/>
                          <a:ea typeface="+mj-ea"/>
                        </a:rPr>
                        <a:t>状況に応じて判断</a:t>
                      </a:r>
                    </a:p>
                  </a:txBody>
                  <a:tcPr marL="68580" marR="68580" marT="34290" marB="34290"/>
                </a:tc>
                <a:extLst>
                  <a:ext uri="{0D108BD9-81ED-4DB2-BD59-A6C34878D82A}">
                    <a16:rowId xmlns:a16="http://schemas.microsoft.com/office/drawing/2014/main" val="715663306"/>
                  </a:ext>
                </a:extLst>
              </a:tr>
              <a:tr h="388620">
                <a:tc>
                  <a:txBody>
                    <a:bodyPr/>
                    <a:lstStyle/>
                    <a:p>
                      <a:r>
                        <a:rPr kumimoji="1" lang="ja-JP" altLang="en-US" sz="2100" dirty="0">
                          <a:latin typeface="+mj-ea"/>
                          <a:ea typeface="+mj-ea"/>
                        </a:rPr>
                        <a:t>応用範囲</a:t>
                      </a:r>
                    </a:p>
                  </a:txBody>
                  <a:tcPr marL="68580" marR="68580" marT="34290" marB="34290"/>
                </a:tc>
                <a:tc>
                  <a:txBody>
                    <a:bodyPr/>
                    <a:lstStyle/>
                    <a:p>
                      <a:r>
                        <a:rPr kumimoji="1" lang="ja-JP" altLang="en-US" sz="2100" dirty="0">
                          <a:latin typeface="+mj-ea"/>
                          <a:ea typeface="+mj-ea"/>
                        </a:rPr>
                        <a:t>対話から情報提供</a:t>
                      </a:r>
                    </a:p>
                  </a:txBody>
                  <a:tcPr marL="68580" marR="68580" marT="34290" marB="34290"/>
                </a:tc>
                <a:tc>
                  <a:txBody>
                    <a:bodyPr/>
                    <a:lstStyle/>
                    <a:p>
                      <a:r>
                        <a:rPr kumimoji="1" lang="ja-JP" altLang="en-US" sz="2100" dirty="0">
                          <a:latin typeface="+mj-ea"/>
                          <a:ea typeface="+mj-ea"/>
                        </a:rPr>
                        <a:t>対話、意思決定、行動など</a:t>
                      </a:r>
                    </a:p>
                  </a:txBody>
                  <a:tcPr marL="68580" marR="68580" marT="34290" marB="34290"/>
                </a:tc>
                <a:extLst>
                  <a:ext uri="{0D108BD9-81ED-4DB2-BD59-A6C34878D82A}">
                    <a16:rowId xmlns:a16="http://schemas.microsoft.com/office/drawing/2014/main" val="149309076"/>
                  </a:ext>
                </a:extLst>
              </a:tr>
            </a:tbl>
          </a:graphicData>
        </a:graphic>
      </p:graphicFrame>
      <p:sp>
        <p:nvSpPr>
          <p:cNvPr id="6" name="テキスト ボックス 5">
            <a:extLst>
              <a:ext uri="{FF2B5EF4-FFF2-40B4-BE49-F238E27FC236}">
                <a16:creationId xmlns:a16="http://schemas.microsoft.com/office/drawing/2014/main" id="{3CB70695-8D0A-62CE-BB0E-502695EC3C63}"/>
              </a:ext>
            </a:extLst>
          </p:cNvPr>
          <p:cNvSpPr txBox="1"/>
          <p:nvPr/>
        </p:nvSpPr>
        <p:spPr>
          <a:xfrm>
            <a:off x="942664" y="5184987"/>
            <a:ext cx="6862776" cy="461665"/>
          </a:xfrm>
          <a:prstGeom prst="rect">
            <a:avLst/>
          </a:prstGeom>
          <a:noFill/>
        </p:spPr>
        <p:txBody>
          <a:bodyPr wrap="none" rtlCol="0">
            <a:spAutoFit/>
          </a:bodyPr>
          <a:lstStyle/>
          <a:p>
            <a:r>
              <a:rPr kumimoji="1" lang="ja-JP" altLang="en-US" sz="2400" dirty="0"/>
              <a:t>様々な生成</a:t>
            </a:r>
            <a:r>
              <a:rPr kumimoji="1" lang="en-US" altLang="ja-JP" sz="2400" dirty="0"/>
              <a:t>AI</a:t>
            </a:r>
            <a:r>
              <a:rPr kumimoji="1" lang="ja-JP" altLang="en-US" sz="2400" dirty="0"/>
              <a:t>サービスも、人間の指示と確認が必要</a:t>
            </a:r>
            <a:endParaRPr kumimoji="1" lang="en-US" altLang="ja-JP" sz="2400" dirty="0"/>
          </a:p>
        </p:txBody>
      </p:sp>
    </p:spTree>
    <p:extLst>
      <p:ext uri="{BB962C8B-B14F-4D97-AF65-F5344CB8AC3E}">
        <p14:creationId xmlns:p14="http://schemas.microsoft.com/office/powerpoint/2010/main" val="31245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3C6C84-0604-2F5F-22BD-0E385AC4E617}"/>
              </a:ext>
            </a:extLst>
          </p:cNvPr>
          <p:cNvSpPr>
            <a:spLocks noGrp="1"/>
          </p:cNvSpPr>
          <p:nvPr>
            <p:ph type="sldNum" sz="quarter" idx="12"/>
          </p:nvPr>
        </p:nvSpPr>
        <p:spPr/>
        <p:txBody>
          <a:bodyPr/>
          <a:lstStyle/>
          <a:p>
            <a:pPr rtl="0"/>
            <a:fld id="{E31375A4-56A4-47D6-9801-1991572033F7}" type="slidenum">
              <a:rPr lang="en-US" altLang="ja-JP" noProof="0" smtClean="0"/>
              <a:pPr rtl="0"/>
              <a:t>7</a:t>
            </a:fld>
            <a:endParaRPr lang="ja-JP" altLang="en-US" noProof="0"/>
          </a:p>
        </p:txBody>
      </p:sp>
      <p:sp>
        <p:nvSpPr>
          <p:cNvPr id="3" name="タイトル 1">
            <a:extLst>
              <a:ext uri="{FF2B5EF4-FFF2-40B4-BE49-F238E27FC236}">
                <a16:creationId xmlns:a16="http://schemas.microsoft.com/office/drawing/2014/main" id="{AC9D6806-6B40-D23E-1EFC-BA8194BDB6CF}"/>
              </a:ext>
            </a:extLst>
          </p:cNvPr>
          <p:cNvSpPr txBox="1">
            <a:spLocks/>
          </p:cNvSpPr>
          <p:nvPr/>
        </p:nvSpPr>
        <p:spPr>
          <a:xfrm>
            <a:off x="332374" y="690954"/>
            <a:ext cx="4239626" cy="708951"/>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生成</a:t>
            </a:r>
            <a:r>
              <a:rPr lang="en-US" altLang="ja-JP" sz="4000" dirty="0"/>
              <a:t>AI</a:t>
            </a:r>
            <a:r>
              <a:rPr lang="ja-JP" altLang="en-US" sz="4000" dirty="0"/>
              <a:t>の本質</a:t>
            </a:r>
          </a:p>
        </p:txBody>
      </p:sp>
      <p:sp>
        <p:nvSpPr>
          <p:cNvPr id="4" name="テキスト ボックス 3">
            <a:extLst>
              <a:ext uri="{FF2B5EF4-FFF2-40B4-BE49-F238E27FC236}">
                <a16:creationId xmlns:a16="http://schemas.microsoft.com/office/drawing/2014/main" id="{2FA44FC6-67BB-1C99-06E0-1F35AFF21FA9}"/>
              </a:ext>
            </a:extLst>
          </p:cNvPr>
          <p:cNvSpPr txBox="1"/>
          <p:nvPr/>
        </p:nvSpPr>
        <p:spPr>
          <a:xfrm>
            <a:off x="1009409" y="1876695"/>
            <a:ext cx="7037504" cy="1015663"/>
          </a:xfrm>
          <a:prstGeom prst="rect">
            <a:avLst/>
          </a:prstGeom>
          <a:noFill/>
        </p:spPr>
        <p:txBody>
          <a:bodyPr wrap="none" rtlCol="0">
            <a:spAutoFit/>
          </a:bodyPr>
          <a:lstStyle/>
          <a:p>
            <a:r>
              <a:rPr kumimoji="1" lang="ja-JP" altLang="en-US" sz="3000" dirty="0"/>
              <a:t>人間の創造性を模倣して、</a:t>
            </a:r>
            <a:endParaRPr kumimoji="1" lang="en-US" altLang="ja-JP" sz="3000" dirty="0"/>
          </a:p>
          <a:p>
            <a:r>
              <a:rPr kumimoji="1" lang="ja-JP" altLang="en-US" sz="3000" dirty="0"/>
              <a:t>　　新しいコンテンツを創造する知的ツール</a:t>
            </a:r>
            <a:endParaRPr kumimoji="1" lang="en-US" altLang="ja-JP" sz="3000" dirty="0"/>
          </a:p>
        </p:txBody>
      </p:sp>
      <p:sp>
        <p:nvSpPr>
          <p:cNvPr id="5" name="テキスト ボックス 4">
            <a:extLst>
              <a:ext uri="{FF2B5EF4-FFF2-40B4-BE49-F238E27FC236}">
                <a16:creationId xmlns:a16="http://schemas.microsoft.com/office/drawing/2014/main" id="{4CF901AD-858A-C4A0-D407-29360E7F868E}"/>
              </a:ext>
            </a:extLst>
          </p:cNvPr>
          <p:cNvSpPr txBox="1"/>
          <p:nvPr/>
        </p:nvSpPr>
        <p:spPr>
          <a:xfrm>
            <a:off x="935427" y="3212883"/>
            <a:ext cx="7273145" cy="1569660"/>
          </a:xfrm>
          <a:prstGeom prst="rect">
            <a:avLst/>
          </a:prstGeom>
          <a:noFill/>
        </p:spPr>
        <p:txBody>
          <a:bodyPr wrap="none" rtlCol="0">
            <a:spAutoFit/>
          </a:bodyPr>
          <a:lstStyle/>
          <a:p>
            <a:r>
              <a:rPr kumimoji="1" lang="ja-JP" altLang="en-US" sz="2400" dirty="0"/>
              <a:t>①画像、文章、数値などデジタル化された膨大なデータ</a:t>
            </a:r>
            <a:endParaRPr kumimoji="1" lang="en-US" altLang="ja-JP" sz="2400" dirty="0"/>
          </a:p>
          <a:p>
            <a:r>
              <a:rPr kumimoji="1" lang="ja-JP" altLang="en-US" sz="2400" dirty="0"/>
              <a:t>　から、統計的な予測に基づきコンテンツを創造する。</a:t>
            </a:r>
            <a:endParaRPr kumimoji="1" lang="en-US" altLang="ja-JP" sz="2400" dirty="0"/>
          </a:p>
          <a:p>
            <a:r>
              <a:rPr kumimoji="1" lang="ja-JP" altLang="en-US" sz="2400" dirty="0"/>
              <a:t>　→俳句から小説まで、文字数の変化にも柔軟に対応</a:t>
            </a:r>
            <a:endParaRPr kumimoji="1" lang="en-US" altLang="ja-JP" sz="2400" dirty="0"/>
          </a:p>
          <a:p>
            <a:r>
              <a:rPr kumimoji="1" lang="ja-JP" altLang="en-US" sz="2400" dirty="0"/>
              <a:t>　　できる。（</a:t>
            </a:r>
            <a:r>
              <a:rPr kumimoji="1" lang="ja-JP" altLang="en-US" sz="2400" b="1" dirty="0">
                <a:solidFill>
                  <a:srgbClr val="00B050"/>
                </a:solidFill>
              </a:rPr>
              <a:t>スケーラビリティ</a:t>
            </a:r>
            <a:r>
              <a:rPr kumimoji="1" lang="ja-JP" altLang="en-US" sz="2400" dirty="0"/>
              <a:t>）</a:t>
            </a:r>
            <a:endParaRPr kumimoji="1" lang="en-US" altLang="ja-JP" sz="2400" dirty="0"/>
          </a:p>
        </p:txBody>
      </p:sp>
      <p:sp>
        <p:nvSpPr>
          <p:cNvPr id="6" name="テキスト ボックス 5">
            <a:extLst>
              <a:ext uri="{FF2B5EF4-FFF2-40B4-BE49-F238E27FC236}">
                <a16:creationId xmlns:a16="http://schemas.microsoft.com/office/drawing/2014/main" id="{92D88874-DF4F-F384-0243-343416A7F84D}"/>
              </a:ext>
            </a:extLst>
          </p:cNvPr>
          <p:cNvSpPr txBox="1"/>
          <p:nvPr/>
        </p:nvSpPr>
        <p:spPr>
          <a:xfrm>
            <a:off x="935427" y="5221877"/>
            <a:ext cx="7077579" cy="1200329"/>
          </a:xfrm>
          <a:prstGeom prst="rect">
            <a:avLst/>
          </a:prstGeom>
          <a:noFill/>
        </p:spPr>
        <p:txBody>
          <a:bodyPr wrap="none" rtlCol="0">
            <a:spAutoFit/>
          </a:bodyPr>
          <a:lstStyle/>
          <a:p>
            <a:r>
              <a:rPr kumimoji="1" lang="ja-JP" altLang="en-US" sz="2400" dirty="0"/>
              <a:t>②人間の意図をチャットからフィードバックすることで、</a:t>
            </a:r>
            <a:endParaRPr kumimoji="1" lang="en-US" altLang="ja-JP" sz="2400" dirty="0"/>
          </a:p>
          <a:p>
            <a:r>
              <a:rPr kumimoji="1" lang="ja-JP" altLang="en-US" sz="2400" dirty="0"/>
              <a:t>　コンテンツは成長する。初回の回答は「</a:t>
            </a:r>
            <a:r>
              <a:rPr kumimoji="1" lang="ja-JP" altLang="en-US" sz="2400" b="1" dirty="0">
                <a:solidFill>
                  <a:srgbClr val="FF0000"/>
                </a:solidFill>
              </a:rPr>
              <a:t>一般論</a:t>
            </a:r>
            <a:r>
              <a:rPr kumimoji="1" lang="ja-JP" altLang="en-US" sz="2400" dirty="0"/>
              <a:t>」</a:t>
            </a:r>
            <a:endParaRPr kumimoji="1" lang="en-US" altLang="ja-JP" sz="2400" dirty="0"/>
          </a:p>
          <a:p>
            <a:r>
              <a:rPr kumimoji="1" lang="ja-JP" altLang="en-US" sz="2400" dirty="0"/>
              <a:t>　チャット（会話）を重ねる → 良き回答へ成長</a:t>
            </a:r>
            <a:endParaRPr kumimoji="1" lang="en-US" altLang="ja-JP" sz="2400" dirty="0"/>
          </a:p>
        </p:txBody>
      </p:sp>
      <p:pic>
        <p:nvPicPr>
          <p:cNvPr id="3074" name="Picture 2" descr="学ぶ人工知能のイラスト">
            <a:extLst>
              <a:ext uri="{FF2B5EF4-FFF2-40B4-BE49-F238E27FC236}">
                <a16:creationId xmlns:a16="http://schemas.microsoft.com/office/drawing/2014/main" id="{641D23AA-973C-9072-9576-3076C611E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057" y="268384"/>
            <a:ext cx="17526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F06AB-B350-E114-5B0E-45D4D29E941F}"/>
              </a:ext>
            </a:extLst>
          </p:cNvPr>
          <p:cNvSpPr>
            <a:spLocks noGrp="1"/>
          </p:cNvSpPr>
          <p:nvPr>
            <p:ph type="title"/>
          </p:nvPr>
        </p:nvSpPr>
        <p:spPr>
          <a:xfrm>
            <a:off x="217705" y="131193"/>
            <a:ext cx="3812282" cy="768096"/>
          </a:xfrm>
        </p:spPr>
        <p:txBody>
          <a:bodyPr>
            <a:normAutofit/>
          </a:bodyPr>
          <a:lstStyle/>
          <a:p>
            <a:r>
              <a:rPr lang="ja-JP" altLang="en-US" sz="4000" dirty="0">
                <a:solidFill>
                  <a:srgbClr val="00B050"/>
                </a:solidFill>
              </a:rPr>
              <a:t>スケーラビリティ</a:t>
            </a:r>
            <a:endParaRPr kumimoji="1" lang="ja-JP" altLang="en-US" sz="4000" dirty="0">
              <a:solidFill>
                <a:srgbClr val="00B050"/>
              </a:solidFill>
            </a:endParaRPr>
          </a:p>
        </p:txBody>
      </p:sp>
      <p:pic>
        <p:nvPicPr>
          <p:cNvPr id="7170" name="Picture 2" descr="Александрийский Мусейон (71 фото) - фото - картинки и рисунки: скачать ...">
            <a:extLst>
              <a:ext uri="{FF2B5EF4-FFF2-40B4-BE49-F238E27FC236}">
                <a16:creationId xmlns:a16="http://schemas.microsoft.com/office/drawing/2014/main" id="{FB6E5477-D022-F0C6-044C-5BA42E320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609" y="967972"/>
            <a:ext cx="2043648" cy="209257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E5BFACF-1F73-6284-1EE5-B5B85E4D991A}"/>
              </a:ext>
            </a:extLst>
          </p:cNvPr>
          <p:cNvSpPr txBox="1"/>
          <p:nvPr/>
        </p:nvSpPr>
        <p:spPr>
          <a:xfrm>
            <a:off x="525304" y="3128551"/>
            <a:ext cx="2927404" cy="1015663"/>
          </a:xfrm>
          <a:prstGeom prst="rect">
            <a:avLst/>
          </a:prstGeom>
          <a:noFill/>
        </p:spPr>
        <p:txBody>
          <a:bodyPr wrap="none" rtlCol="0">
            <a:spAutoFit/>
          </a:bodyPr>
          <a:lstStyle/>
          <a:p>
            <a:r>
              <a:rPr kumimoji="1" lang="ja-JP" altLang="en-US" sz="2000" dirty="0"/>
              <a:t>アレクサンドリア置かれた</a:t>
            </a:r>
            <a:endParaRPr kumimoji="1" lang="en-US" altLang="ja-JP" sz="2000" dirty="0"/>
          </a:p>
          <a:p>
            <a:r>
              <a:rPr kumimoji="1" lang="ja-JP" altLang="en-US" sz="2000" dirty="0"/>
              <a:t>普遍的な図書館</a:t>
            </a:r>
            <a:endParaRPr kumimoji="1" lang="en-US" altLang="ja-JP" sz="2000" dirty="0"/>
          </a:p>
          <a:p>
            <a:r>
              <a:rPr kumimoji="1" lang="ja-JP" altLang="en-US" sz="2000" dirty="0"/>
              <a:t>世界中の「智」を収集</a:t>
            </a:r>
            <a:endParaRPr kumimoji="1" lang="en-US" altLang="ja-JP" sz="2000" dirty="0"/>
          </a:p>
        </p:txBody>
      </p:sp>
      <p:sp>
        <p:nvSpPr>
          <p:cNvPr id="6" name="テキスト ボックス 5">
            <a:extLst>
              <a:ext uri="{FF2B5EF4-FFF2-40B4-BE49-F238E27FC236}">
                <a16:creationId xmlns:a16="http://schemas.microsoft.com/office/drawing/2014/main" id="{10755595-B25F-8D5C-AC8D-A3065E08AD30}"/>
              </a:ext>
            </a:extLst>
          </p:cNvPr>
          <p:cNvSpPr txBox="1"/>
          <p:nvPr/>
        </p:nvSpPr>
        <p:spPr>
          <a:xfrm>
            <a:off x="504990" y="4346098"/>
            <a:ext cx="8236550" cy="954107"/>
          </a:xfrm>
          <a:prstGeom prst="rect">
            <a:avLst/>
          </a:prstGeom>
          <a:noFill/>
        </p:spPr>
        <p:txBody>
          <a:bodyPr wrap="none" rtlCol="0">
            <a:spAutoFit/>
          </a:bodyPr>
          <a:lstStyle/>
          <a:p>
            <a:r>
              <a:rPr kumimoji="1" lang="ja-JP" altLang="en-US" sz="2800" dirty="0"/>
              <a:t>生成</a:t>
            </a:r>
            <a:r>
              <a:rPr kumimoji="1" lang="en-US" altLang="ja-JP" sz="2800" dirty="0"/>
              <a:t>AI</a:t>
            </a:r>
            <a:r>
              <a:rPr kumimoji="1" lang="ja-JP" altLang="en-US" sz="2800" dirty="0"/>
              <a:t>は必要に応じて回答に使う学習データサイズを</a:t>
            </a:r>
            <a:endParaRPr kumimoji="1" lang="en-US" altLang="ja-JP" sz="2800" dirty="0"/>
          </a:p>
          <a:p>
            <a:r>
              <a:rPr kumimoji="1" lang="ja-JP" altLang="en-US" sz="2800" dirty="0"/>
              <a:t>変更できること　→　</a:t>
            </a:r>
            <a:r>
              <a:rPr kumimoji="1" lang="ja-JP" altLang="en-US" sz="2800" b="1" dirty="0">
                <a:solidFill>
                  <a:srgbClr val="00B050"/>
                </a:solidFill>
              </a:rPr>
              <a:t>スケーラビリティ</a:t>
            </a:r>
          </a:p>
        </p:txBody>
      </p:sp>
      <p:sp>
        <p:nvSpPr>
          <p:cNvPr id="7" name="テキスト ボックス 6">
            <a:extLst>
              <a:ext uri="{FF2B5EF4-FFF2-40B4-BE49-F238E27FC236}">
                <a16:creationId xmlns:a16="http://schemas.microsoft.com/office/drawing/2014/main" id="{1EDC4452-6557-750F-17E0-7EC0856F9BEF}"/>
              </a:ext>
            </a:extLst>
          </p:cNvPr>
          <p:cNvSpPr txBox="1"/>
          <p:nvPr/>
        </p:nvSpPr>
        <p:spPr>
          <a:xfrm>
            <a:off x="1271225" y="5536441"/>
            <a:ext cx="6704079" cy="954107"/>
          </a:xfrm>
          <a:prstGeom prst="rect">
            <a:avLst/>
          </a:prstGeom>
          <a:solidFill>
            <a:srgbClr val="006600"/>
          </a:solidFill>
        </p:spPr>
        <p:txBody>
          <a:bodyPr wrap="none" rtlCol="0">
            <a:spAutoFit/>
          </a:bodyPr>
          <a:lstStyle/>
          <a:p>
            <a:r>
              <a:rPr kumimoji="1" lang="ja-JP" altLang="en-US" sz="2800" dirty="0">
                <a:solidFill>
                  <a:schemeClr val="bg1"/>
                </a:solidFill>
              </a:rPr>
              <a:t>私たちが学んで修得する知識・経験より，</a:t>
            </a:r>
            <a:endParaRPr kumimoji="1" lang="en-US" altLang="ja-JP" sz="2800" dirty="0">
              <a:solidFill>
                <a:schemeClr val="bg1"/>
              </a:solidFill>
            </a:endParaRPr>
          </a:p>
          <a:p>
            <a:r>
              <a:rPr kumimoji="1" lang="ja-JP" altLang="en-US" sz="2800" dirty="0">
                <a:solidFill>
                  <a:schemeClr val="bg1"/>
                </a:solidFill>
              </a:rPr>
              <a:t>広い範囲のデータから回答を出せる利点！</a:t>
            </a:r>
          </a:p>
        </p:txBody>
      </p:sp>
      <p:sp>
        <p:nvSpPr>
          <p:cNvPr id="8" name="テキスト ボックス 7">
            <a:extLst>
              <a:ext uri="{FF2B5EF4-FFF2-40B4-BE49-F238E27FC236}">
                <a16:creationId xmlns:a16="http://schemas.microsoft.com/office/drawing/2014/main" id="{7E318BC5-EBBF-FC80-9331-FB60B12D6989}"/>
              </a:ext>
            </a:extLst>
          </p:cNvPr>
          <p:cNvSpPr txBox="1"/>
          <p:nvPr/>
        </p:nvSpPr>
        <p:spPr>
          <a:xfrm>
            <a:off x="3926747" y="1321559"/>
            <a:ext cx="4592924" cy="1200329"/>
          </a:xfrm>
          <a:prstGeom prst="rect">
            <a:avLst/>
          </a:prstGeom>
          <a:solidFill>
            <a:schemeClr val="accent6">
              <a:lumMod val="20000"/>
              <a:lumOff val="80000"/>
            </a:schemeClr>
          </a:solidFill>
        </p:spPr>
        <p:txBody>
          <a:bodyPr wrap="none" rtlCol="0">
            <a:spAutoFit/>
          </a:bodyPr>
          <a:lstStyle/>
          <a:p>
            <a:r>
              <a:rPr kumimoji="1" lang="ja-JP" altLang="en-US" sz="2400" dirty="0"/>
              <a:t>コンピュータは</a:t>
            </a:r>
            <a:endParaRPr kumimoji="1" lang="en-US" altLang="ja-JP" sz="2400" dirty="0"/>
          </a:p>
          <a:p>
            <a:r>
              <a:rPr kumimoji="1" lang="ja-JP" altLang="en-US" sz="2400" dirty="0"/>
              <a:t>　・膨大なデータを「記憶」</a:t>
            </a:r>
            <a:endParaRPr kumimoji="1" lang="en-US" altLang="ja-JP" sz="2400" dirty="0"/>
          </a:p>
          <a:p>
            <a:r>
              <a:rPr kumimoji="1" lang="ja-JP" altLang="en-US" sz="2400" dirty="0"/>
              <a:t>　・必要なデータを瞬時に「呼出し」</a:t>
            </a:r>
            <a:endParaRPr kumimoji="1" lang="en-US" altLang="ja-JP" sz="2400" dirty="0"/>
          </a:p>
        </p:txBody>
      </p:sp>
      <p:sp>
        <p:nvSpPr>
          <p:cNvPr id="9" name="矢印: 下 8">
            <a:extLst>
              <a:ext uri="{FF2B5EF4-FFF2-40B4-BE49-F238E27FC236}">
                <a16:creationId xmlns:a16="http://schemas.microsoft.com/office/drawing/2014/main" id="{B37AF12E-169E-8329-E64C-3E0781A3F5D3}"/>
              </a:ext>
            </a:extLst>
          </p:cNvPr>
          <p:cNvSpPr/>
          <p:nvPr/>
        </p:nvSpPr>
        <p:spPr>
          <a:xfrm>
            <a:off x="5925666" y="2633982"/>
            <a:ext cx="595086" cy="2902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0B42D6D-C8D2-1AB6-D61C-F45BEE7E5A58}"/>
              </a:ext>
            </a:extLst>
          </p:cNvPr>
          <p:cNvSpPr txBox="1"/>
          <p:nvPr/>
        </p:nvSpPr>
        <p:spPr>
          <a:xfrm>
            <a:off x="3828015" y="3000712"/>
            <a:ext cx="4913525" cy="830997"/>
          </a:xfrm>
          <a:prstGeom prst="rect">
            <a:avLst/>
          </a:prstGeom>
          <a:solidFill>
            <a:schemeClr val="accent6">
              <a:lumMod val="40000"/>
              <a:lumOff val="60000"/>
            </a:schemeClr>
          </a:solidFill>
        </p:spPr>
        <p:txBody>
          <a:bodyPr wrap="none" rtlCol="0">
            <a:spAutoFit/>
          </a:bodyPr>
          <a:lstStyle/>
          <a:p>
            <a:r>
              <a:rPr kumimoji="1" lang="ja-JP" altLang="en-US" sz="2400" dirty="0"/>
              <a:t>人間が学び修得する知識・経験</a:t>
            </a:r>
            <a:endParaRPr kumimoji="1" lang="en-US" altLang="ja-JP" sz="2400" dirty="0"/>
          </a:p>
          <a:p>
            <a:r>
              <a:rPr kumimoji="1" lang="ja-JP" altLang="en-US" sz="2400" dirty="0"/>
              <a:t>より広く・多くの事例にアクセスできる</a:t>
            </a:r>
            <a:endParaRPr kumimoji="1" lang="en-US" altLang="ja-JP" sz="2400" dirty="0"/>
          </a:p>
        </p:txBody>
      </p:sp>
      <p:sp>
        <p:nvSpPr>
          <p:cNvPr id="11" name="テキスト ボックス 10">
            <a:extLst>
              <a:ext uri="{FF2B5EF4-FFF2-40B4-BE49-F238E27FC236}">
                <a16:creationId xmlns:a16="http://schemas.microsoft.com/office/drawing/2014/main" id="{903935C7-AB9B-D08A-ECCA-642639E1D926}"/>
              </a:ext>
            </a:extLst>
          </p:cNvPr>
          <p:cNvSpPr txBox="1"/>
          <p:nvPr/>
        </p:nvSpPr>
        <p:spPr>
          <a:xfrm>
            <a:off x="6355296" y="356580"/>
            <a:ext cx="2164375" cy="369332"/>
          </a:xfrm>
          <a:prstGeom prst="rect">
            <a:avLst/>
          </a:prstGeom>
          <a:noFill/>
        </p:spPr>
        <p:txBody>
          <a:bodyPr wrap="none" rtlCol="0">
            <a:spAutoFit/>
          </a:bodyPr>
          <a:lstStyle/>
          <a:p>
            <a:r>
              <a:rPr kumimoji="1" lang="ja-JP" altLang="en-US" b="1" dirty="0">
                <a:solidFill>
                  <a:srgbClr val="002060"/>
                </a:solidFill>
              </a:rPr>
              <a:t>生成</a:t>
            </a:r>
            <a:r>
              <a:rPr kumimoji="1" lang="en-US" altLang="ja-JP" b="1" dirty="0">
                <a:solidFill>
                  <a:srgbClr val="002060"/>
                </a:solidFill>
              </a:rPr>
              <a:t>AI</a:t>
            </a:r>
            <a:r>
              <a:rPr kumimoji="1" lang="ja-JP" altLang="en-US" b="1" dirty="0">
                <a:solidFill>
                  <a:srgbClr val="002060"/>
                </a:solidFill>
              </a:rPr>
              <a:t>の大きな利点</a:t>
            </a:r>
          </a:p>
        </p:txBody>
      </p:sp>
      <p:sp>
        <p:nvSpPr>
          <p:cNvPr id="3" name="スライド番号プレースホルダー 2">
            <a:extLst>
              <a:ext uri="{FF2B5EF4-FFF2-40B4-BE49-F238E27FC236}">
                <a16:creationId xmlns:a16="http://schemas.microsoft.com/office/drawing/2014/main" id="{EF2A7E2D-6263-8C49-7621-E6A44EF7F87C}"/>
              </a:ext>
            </a:extLst>
          </p:cNvPr>
          <p:cNvSpPr>
            <a:spLocks noGrp="1"/>
          </p:cNvSpPr>
          <p:nvPr>
            <p:ph type="sldNum" sz="quarter" idx="12"/>
          </p:nvPr>
        </p:nvSpPr>
        <p:spPr/>
        <p:txBody>
          <a:bodyPr/>
          <a:lstStyle/>
          <a:p>
            <a:fld id="{1DCDAAC1-7D4F-441D-807A-83CCC1492F48}" type="slidenum">
              <a:rPr kumimoji="1" lang="ja-JP" altLang="en-US" smtClean="0"/>
              <a:t>8</a:t>
            </a:fld>
            <a:endParaRPr kumimoji="1" lang="ja-JP" altLang="en-US"/>
          </a:p>
        </p:txBody>
      </p:sp>
    </p:spTree>
    <p:extLst>
      <p:ext uri="{BB962C8B-B14F-4D97-AF65-F5344CB8AC3E}">
        <p14:creationId xmlns:p14="http://schemas.microsoft.com/office/powerpoint/2010/main" val="203116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D12867-EFA8-F494-73B9-970EA2819BF5}"/>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9</a:t>
            </a:fld>
            <a:endParaRPr lang="ja-JP" altLang="en-US" noProof="0"/>
          </a:p>
        </p:txBody>
      </p:sp>
      <p:sp>
        <p:nvSpPr>
          <p:cNvPr id="3" name="タイトル 1">
            <a:extLst>
              <a:ext uri="{FF2B5EF4-FFF2-40B4-BE49-F238E27FC236}">
                <a16:creationId xmlns:a16="http://schemas.microsoft.com/office/drawing/2014/main" id="{B45EE931-E384-6903-F30D-5C668C3BFAF6}"/>
              </a:ext>
            </a:extLst>
          </p:cNvPr>
          <p:cNvSpPr txBox="1">
            <a:spLocks/>
          </p:cNvSpPr>
          <p:nvPr/>
        </p:nvSpPr>
        <p:spPr>
          <a:xfrm>
            <a:off x="250135" y="506232"/>
            <a:ext cx="5890892" cy="641836"/>
          </a:xfrm>
          <a:prstGeom prst="rect">
            <a:avLst/>
          </a:prstGeom>
        </p:spPr>
        <p:txBody>
          <a:bodyPr rtlCol="0">
            <a:normAutofit fontScale="92500"/>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相手は機械 → 何でも聞こう</a:t>
            </a:r>
          </a:p>
        </p:txBody>
      </p:sp>
      <p:pic>
        <p:nvPicPr>
          <p:cNvPr id="1026" name="Picture 2" descr="成長する人工知能のキャラクター（大人）">
            <a:extLst>
              <a:ext uri="{FF2B5EF4-FFF2-40B4-BE49-F238E27FC236}">
                <a16:creationId xmlns:a16="http://schemas.microsoft.com/office/drawing/2014/main" id="{F6984DDA-8236-F873-1D52-D854E9028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10435" y="1665786"/>
            <a:ext cx="1679432"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話し合う人たちのイラスト（女性2）">
            <a:extLst>
              <a:ext uri="{FF2B5EF4-FFF2-40B4-BE49-F238E27FC236}">
                <a16:creationId xmlns:a16="http://schemas.microsoft.com/office/drawing/2014/main" id="{CE73BAFC-E0A4-95B8-ACB9-B9281B3B7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513" y="1690313"/>
            <a:ext cx="1457325" cy="1785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2BE8A06-355D-E306-721C-B475C1E1B7B5}"/>
              </a:ext>
            </a:extLst>
          </p:cNvPr>
          <p:cNvSpPr txBox="1"/>
          <p:nvPr/>
        </p:nvSpPr>
        <p:spPr>
          <a:xfrm>
            <a:off x="655699" y="1558211"/>
            <a:ext cx="2943434" cy="3416320"/>
          </a:xfrm>
          <a:prstGeom prst="rect">
            <a:avLst/>
          </a:prstGeom>
          <a:solidFill>
            <a:schemeClr val="accent3">
              <a:lumMod val="20000"/>
              <a:lumOff val="80000"/>
            </a:schemeClr>
          </a:solidFill>
        </p:spPr>
        <p:txBody>
          <a:bodyPr wrap="none" rtlCol="0">
            <a:spAutoFit/>
          </a:bodyPr>
          <a:lstStyle/>
          <a:p>
            <a:r>
              <a:rPr kumimoji="1" lang="ja-JP" altLang="en-US" sz="2700" dirty="0"/>
              <a:t>チャット中の</a:t>
            </a:r>
            <a:r>
              <a:rPr kumimoji="1" lang="en-US" altLang="ja-JP" sz="2700" dirty="0"/>
              <a:t>AI</a:t>
            </a:r>
            <a:r>
              <a:rPr kumimoji="1" lang="ja-JP" altLang="en-US" sz="2700" dirty="0"/>
              <a:t>は、</a:t>
            </a:r>
            <a:endParaRPr kumimoji="1" lang="en-US" altLang="ja-JP" sz="2700" dirty="0"/>
          </a:p>
          <a:p>
            <a:r>
              <a:rPr kumimoji="1" lang="ja-JP" altLang="en-US" sz="2700" dirty="0"/>
              <a:t>・疲れない</a:t>
            </a:r>
            <a:endParaRPr kumimoji="1" lang="en-US" altLang="ja-JP" sz="2700" dirty="0"/>
          </a:p>
          <a:p>
            <a:r>
              <a:rPr kumimoji="1" lang="ja-JP" altLang="en-US" sz="2700" dirty="0"/>
              <a:t>・ケンカしない</a:t>
            </a:r>
            <a:endParaRPr kumimoji="1" lang="en-US" altLang="ja-JP" sz="2700" dirty="0"/>
          </a:p>
          <a:p>
            <a:r>
              <a:rPr kumimoji="1" lang="ja-JP" altLang="en-US" sz="2700" dirty="0"/>
              <a:t>・同じ事を聞いても</a:t>
            </a:r>
            <a:endParaRPr kumimoji="1" lang="en-US" altLang="ja-JP" sz="2700" dirty="0"/>
          </a:p>
          <a:p>
            <a:r>
              <a:rPr kumimoji="1" lang="ja-JP" altLang="en-US" sz="2700" dirty="0"/>
              <a:t>　怒らない</a:t>
            </a:r>
            <a:endParaRPr kumimoji="1" lang="en-US" altLang="ja-JP" sz="2700" dirty="0"/>
          </a:p>
          <a:p>
            <a:r>
              <a:rPr kumimoji="1" lang="ja-JP" altLang="en-US" sz="2700" dirty="0"/>
              <a:t>・無知を笑わない</a:t>
            </a:r>
            <a:endParaRPr kumimoji="1" lang="en-US" altLang="ja-JP" sz="2700" dirty="0"/>
          </a:p>
          <a:p>
            <a:r>
              <a:rPr kumimoji="1" lang="ja-JP" altLang="en-US" sz="2700" dirty="0"/>
              <a:t>・話掛けられるのを</a:t>
            </a:r>
            <a:endParaRPr kumimoji="1" lang="en-US" altLang="ja-JP" sz="2700" dirty="0"/>
          </a:p>
          <a:p>
            <a:r>
              <a:rPr kumimoji="1" lang="ja-JP" altLang="en-US" sz="2700" dirty="0"/>
              <a:t>　待っている</a:t>
            </a:r>
            <a:endParaRPr kumimoji="1" lang="en-US" altLang="ja-JP" sz="2700" dirty="0"/>
          </a:p>
        </p:txBody>
      </p:sp>
      <p:sp>
        <p:nvSpPr>
          <p:cNvPr id="6" name="テキスト ボックス 5">
            <a:extLst>
              <a:ext uri="{FF2B5EF4-FFF2-40B4-BE49-F238E27FC236}">
                <a16:creationId xmlns:a16="http://schemas.microsoft.com/office/drawing/2014/main" id="{7386109F-2A50-3479-9E4C-8A5106659AD8}"/>
              </a:ext>
            </a:extLst>
          </p:cNvPr>
          <p:cNvSpPr txBox="1"/>
          <p:nvPr/>
        </p:nvSpPr>
        <p:spPr>
          <a:xfrm>
            <a:off x="5348279" y="3476251"/>
            <a:ext cx="3057247" cy="1569660"/>
          </a:xfrm>
          <a:prstGeom prst="rect">
            <a:avLst/>
          </a:prstGeom>
          <a:solidFill>
            <a:schemeClr val="accent1">
              <a:lumMod val="20000"/>
              <a:lumOff val="80000"/>
            </a:schemeClr>
          </a:solidFill>
        </p:spPr>
        <p:txBody>
          <a:bodyPr wrap="none" rtlCol="0">
            <a:spAutoFit/>
          </a:bodyPr>
          <a:lstStyle/>
          <a:p>
            <a:r>
              <a:rPr kumimoji="1" lang="ja-JP" altLang="en-US" sz="2400" dirty="0"/>
              <a:t>恥ずかしがらず、</a:t>
            </a:r>
            <a:endParaRPr kumimoji="1" lang="en-US" altLang="ja-JP" sz="2400" dirty="0"/>
          </a:p>
          <a:p>
            <a:r>
              <a:rPr kumimoji="1" lang="ja-JP" altLang="en-US" sz="2400" dirty="0"/>
              <a:t>気を使わづ、</a:t>
            </a:r>
            <a:endParaRPr kumimoji="1" lang="en-US" altLang="ja-JP" sz="2400" dirty="0"/>
          </a:p>
          <a:p>
            <a:r>
              <a:rPr kumimoji="1" lang="ja-JP" altLang="en-US" sz="2400" dirty="0"/>
              <a:t>何でも、何回でも、</a:t>
            </a:r>
            <a:endParaRPr kumimoji="1" lang="en-US" altLang="ja-JP" sz="2400" dirty="0"/>
          </a:p>
          <a:p>
            <a:r>
              <a:rPr kumimoji="1" lang="ja-JP" altLang="en-US" sz="2400" b="1" dirty="0">
                <a:solidFill>
                  <a:srgbClr val="00B050"/>
                </a:solidFill>
              </a:rPr>
              <a:t>チャットを繰り返そう！</a:t>
            </a:r>
            <a:endParaRPr kumimoji="1" lang="en-US" altLang="ja-JP" sz="2400" b="1" dirty="0">
              <a:solidFill>
                <a:srgbClr val="00B050"/>
              </a:solidFill>
            </a:endParaRPr>
          </a:p>
        </p:txBody>
      </p:sp>
      <p:pic>
        <p:nvPicPr>
          <p:cNvPr id="4098" name="Picture 2" descr="哺乳瓶で授乳している父親のイラスト">
            <a:extLst>
              <a:ext uri="{FF2B5EF4-FFF2-40B4-BE49-F238E27FC236}">
                <a16:creationId xmlns:a16="http://schemas.microsoft.com/office/drawing/2014/main" id="{7A2209DD-FF39-3911-6D41-31C2E4CE7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99" y="5299789"/>
            <a:ext cx="1251249" cy="134182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A4E3356-D5E4-4014-533D-B9AAA50FE5BC}"/>
              </a:ext>
            </a:extLst>
          </p:cNvPr>
          <p:cNvSpPr txBox="1"/>
          <p:nvPr/>
        </p:nvSpPr>
        <p:spPr>
          <a:xfrm>
            <a:off x="1866402" y="5567021"/>
            <a:ext cx="2529860" cy="923330"/>
          </a:xfrm>
          <a:prstGeom prst="rect">
            <a:avLst/>
          </a:prstGeom>
          <a:solidFill>
            <a:schemeClr val="accent2">
              <a:lumMod val="20000"/>
              <a:lumOff val="80000"/>
            </a:schemeClr>
          </a:solidFill>
        </p:spPr>
        <p:txBody>
          <a:bodyPr wrap="none" rtlCol="0">
            <a:spAutoFit/>
          </a:bodyPr>
          <a:lstStyle/>
          <a:p>
            <a:r>
              <a:rPr kumimoji="1" lang="ja-JP" altLang="en-US" dirty="0"/>
              <a:t>乳幼児の疑問</a:t>
            </a:r>
            <a:endParaRPr kumimoji="1" lang="en-US" altLang="ja-JP" dirty="0"/>
          </a:p>
          <a:p>
            <a:r>
              <a:rPr kumimoji="1" lang="ja-JP" altLang="en-US" dirty="0"/>
              <a:t>・ミルクの量はどの位？</a:t>
            </a:r>
            <a:endParaRPr kumimoji="1" lang="en-US" altLang="ja-JP" dirty="0"/>
          </a:p>
          <a:p>
            <a:r>
              <a:rPr kumimoji="1" lang="ja-JP" altLang="en-US" dirty="0"/>
              <a:t>・こんな症状の原因は？</a:t>
            </a:r>
          </a:p>
        </p:txBody>
      </p:sp>
      <p:sp>
        <p:nvSpPr>
          <p:cNvPr id="7" name="矢印: 右 6">
            <a:extLst>
              <a:ext uri="{FF2B5EF4-FFF2-40B4-BE49-F238E27FC236}">
                <a16:creationId xmlns:a16="http://schemas.microsoft.com/office/drawing/2014/main" id="{8A487F28-4916-2F8F-5B87-070965664BAD}"/>
              </a:ext>
            </a:extLst>
          </p:cNvPr>
          <p:cNvSpPr/>
          <p:nvPr/>
        </p:nvSpPr>
        <p:spPr>
          <a:xfrm rot="10800000">
            <a:off x="4555426" y="5774686"/>
            <a:ext cx="384628" cy="508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7706040-93FE-4FE7-61B9-21EE3BB49088}"/>
              </a:ext>
            </a:extLst>
          </p:cNvPr>
          <p:cNvPicPr>
            <a:picLocks noChangeAspect="1"/>
          </p:cNvPicPr>
          <p:nvPr/>
        </p:nvPicPr>
        <p:blipFill>
          <a:blip r:embed="rId6"/>
          <a:stretch>
            <a:fillRect/>
          </a:stretch>
        </p:blipFill>
        <p:spPr>
          <a:xfrm>
            <a:off x="7277598" y="5124154"/>
            <a:ext cx="988484" cy="1517457"/>
          </a:xfrm>
          <a:prstGeom prst="rect">
            <a:avLst/>
          </a:prstGeom>
        </p:spPr>
      </p:pic>
      <p:sp>
        <p:nvSpPr>
          <p:cNvPr id="11" name="吹き出し: 四角形 10">
            <a:extLst>
              <a:ext uri="{FF2B5EF4-FFF2-40B4-BE49-F238E27FC236}">
                <a16:creationId xmlns:a16="http://schemas.microsoft.com/office/drawing/2014/main" id="{6D648D2F-B786-CC63-EC14-DB61E8F685F0}"/>
              </a:ext>
            </a:extLst>
          </p:cNvPr>
          <p:cNvSpPr/>
          <p:nvPr/>
        </p:nvSpPr>
        <p:spPr>
          <a:xfrm>
            <a:off x="5110072" y="5586090"/>
            <a:ext cx="1766830" cy="874768"/>
          </a:xfrm>
          <a:prstGeom prst="wedgeRectCallout">
            <a:avLst>
              <a:gd name="adj1" fmla="val 70327"/>
              <a:gd name="adj2" fmla="val -23958"/>
            </a:avLst>
          </a:prstGeom>
          <a:solidFill>
            <a:schemeClr val="accent2">
              <a:lumMod val="40000"/>
              <a:lumOff val="6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2E416CC-5F10-7C1F-D716-7CC7024F03A1}"/>
              </a:ext>
            </a:extLst>
          </p:cNvPr>
          <p:cNvSpPr txBox="1"/>
          <p:nvPr/>
        </p:nvSpPr>
        <p:spPr>
          <a:xfrm>
            <a:off x="5110072" y="5724589"/>
            <a:ext cx="1766830" cy="646331"/>
          </a:xfrm>
          <a:prstGeom prst="rect">
            <a:avLst/>
          </a:prstGeom>
          <a:noFill/>
        </p:spPr>
        <p:txBody>
          <a:bodyPr wrap="none" rtlCol="0">
            <a:spAutoFit/>
          </a:bodyPr>
          <a:lstStyle/>
          <a:p>
            <a:r>
              <a:rPr kumimoji="1" lang="ja-JP" altLang="en-US" dirty="0"/>
              <a:t>いつでも</a:t>
            </a:r>
            <a:r>
              <a:rPr kumimoji="1" lang="ja-JP" altLang="en-US" b="1" dirty="0">
                <a:solidFill>
                  <a:srgbClr val="002060"/>
                </a:solidFill>
              </a:rPr>
              <a:t>前向き</a:t>
            </a:r>
            <a:endParaRPr kumimoji="1" lang="en-US" altLang="ja-JP" b="1" dirty="0">
              <a:solidFill>
                <a:srgbClr val="002060"/>
              </a:solidFill>
            </a:endParaRPr>
          </a:p>
          <a:p>
            <a:r>
              <a:rPr kumimoji="1" lang="ja-JP" altLang="en-US" dirty="0"/>
              <a:t>「</a:t>
            </a:r>
            <a:r>
              <a:rPr kumimoji="1" lang="ja-JP" altLang="en-US" dirty="0">
                <a:solidFill>
                  <a:srgbClr val="FF0000"/>
                </a:solidFill>
              </a:rPr>
              <a:t>一般論</a:t>
            </a:r>
            <a:r>
              <a:rPr kumimoji="1" lang="ja-JP" altLang="en-US" dirty="0"/>
              <a:t>」を回答</a:t>
            </a:r>
          </a:p>
        </p:txBody>
      </p:sp>
    </p:spTree>
    <p:extLst>
      <p:ext uri="{BB962C8B-B14F-4D97-AF65-F5344CB8AC3E}">
        <p14:creationId xmlns:p14="http://schemas.microsoft.com/office/powerpoint/2010/main" val="288864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13289</TotalTime>
  <Words>8883</Words>
  <Application>Microsoft Office PowerPoint</Application>
  <PresentationFormat>画面に合わせる (4:3)</PresentationFormat>
  <Paragraphs>1281</Paragraphs>
  <Slides>64</Slides>
  <Notes>39</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64</vt:i4>
      </vt:variant>
    </vt:vector>
  </HeadingPairs>
  <TitlesOfParts>
    <vt:vector size="73" baseType="lpstr">
      <vt:lpstr>Meiryo UI</vt:lpstr>
      <vt:lpstr>ＭＳ Ｐゴシック</vt:lpstr>
      <vt:lpstr>ＭＳ ゴシック</vt:lpstr>
      <vt:lpstr>游ゴシック</vt:lpstr>
      <vt:lpstr>Arial</vt:lpstr>
      <vt:lpstr>Calibri</vt:lpstr>
      <vt:lpstr>Cambria</vt:lpstr>
      <vt:lpstr>Tahoma</vt:lpstr>
      <vt:lpstr>Office テーマ</vt:lpstr>
      <vt:lpstr>生成AIと考える ロボットプログラミング</vt:lpstr>
      <vt:lpstr>今回の目的</vt:lpstr>
      <vt:lpstr>１．生成AIの現状</vt:lpstr>
      <vt:lpstr>何で無料なの？</vt:lpstr>
      <vt:lpstr>どの位？</vt:lpstr>
      <vt:lpstr>PowerPoint プレゼンテーション</vt:lpstr>
      <vt:lpstr>PowerPoint プレゼンテーション</vt:lpstr>
      <vt:lpstr>スケーラビリティ</vt:lpstr>
      <vt:lpstr>PowerPoint プレゼンテーション</vt:lpstr>
      <vt:lpstr>ハルシネーション</vt:lpstr>
      <vt:lpstr>ハルシネーション</vt:lpstr>
      <vt:lpstr>なぜ起こるの？</vt:lpstr>
      <vt:lpstr>２．生成AIに 　　ロボットのことを教えてあげよう　　</vt:lpstr>
      <vt:lpstr>モータを回すために</vt:lpstr>
      <vt:lpstr>アナログとデジタル</vt:lpstr>
      <vt:lpstr>モータの出力（回転数）を変える方法</vt:lpstr>
      <vt:lpstr>Pulse Width Modulation（PWM）</vt:lpstr>
      <vt:lpstr>Pulse Width Modulation（PWM）</vt:lpstr>
      <vt:lpstr>モータの制御_概要</vt:lpstr>
      <vt:lpstr>モータの制御_回転方向</vt:lpstr>
      <vt:lpstr>モータの制御_出力調整</vt:lpstr>
      <vt:lpstr>デジタルと2進数の表現数</vt:lpstr>
      <vt:lpstr>ロボットの仕様を整理</vt:lpstr>
      <vt:lpstr>マイコンボードと pin番号</vt:lpstr>
      <vt:lpstr>今回のプログラミング方法</vt:lpstr>
      <vt:lpstr>お願いを考える</vt:lpstr>
      <vt:lpstr>「お願い」を考える</vt:lpstr>
      <vt:lpstr>Copilot とは</vt:lpstr>
      <vt:lpstr>手軽なマイクロソフト「Copilot」</vt:lpstr>
      <vt:lpstr>Copilotへ「お願い」を入力</vt:lpstr>
      <vt:lpstr>Copilotの回答</vt:lpstr>
      <vt:lpstr>コードをコピー＆ペースト（貼付け）</vt:lpstr>
      <vt:lpstr>プログラム（コード）を読む</vt:lpstr>
      <vt:lpstr>このコードが回答されていたら</vt:lpstr>
      <vt:lpstr>プログラム（コード）を読む</vt:lpstr>
      <vt:lpstr>プログラム（コード）を読む</vt:lpstr>
      <vt:lpstr>PIN定義の変更</vt:lpstr>
      <vt:lpstr>ESP32：PWMの設定１</vt:lpstr>
      <vt:lpstr>ESP32：PWMの設定２</vt:lpstr>
      <vt:lpstr>プログラム（コード）を読む</vt:lpstr>
      <vt:lpstr>チャットで修正１</vt:lpstr>
      <vt:lpstr>チャットで修正２</vt:lpstr>
      <vt:lpstr>ショートカットキー</vt:lpstr>
      <vt:lpstr>エラーとデバッグ</vt:lpstr>
      <vt:lpstr>コードをコピー＆ペースト</vt:lpstr>
      <vt:lpstr>PowerPoint プレゼンテーション</vt:lpstr>
      <vt:lpstr>ローバー型ロボットを前進させよう</vt:lpstr>
      <vt:lpstr>ロボットの仕様を伝える</vt:lpstr>
      <vt:lpstr>プロンプト例：前進 １秒間</vt:lpstr>
      <vt:lpstr>プログラム（コード）を読む：前進1秒</vt:lpstr>
      <vt:lpstr>プログラム（コード）を読む：前進1秒</vt:lpstr>
      <vt:lpstr>プログラム（コード）を読む：前進1秒</vt:lpstr>
      <vt:lpstr>モータとPIN割り当て</vt:lpstr>
      <vt:lpstr>前進→ハード調整と動作確認</vt:lpstr>
      <vt:lpstr>PowerPoint プレゼンテーション</vt:lpstr>
      <vt:lpstr>前進を基に右旋回を作る！</vt:lpstr>
      <vt:lpstr>動作シナリオを作る</vt:lpstr>
      <vt:lpstr>PowerPoint プレゼンテーション</vt:lpstr>
      <vt:lpstr>今のAIとの理想の関係：共進化</vt:lpstr>
      <vt:lpstr>今起きている事</vt:lpstr>
      <vt:lpstr>AIハラスメント</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情報処理B</dc:title>
  <dc:creator>水井 雅彦</dc:creator>
  <cp:lastModifiedBy>雅彦 水井</cp:lastModifiedBy>
  <cp:revision>293</cp:revision>
  <dcterms:created xsi:type="dcterms:W3CDTF">2021-04-18T02:11:38Z</dcterms:created>
  <dcterms:modified xsi:type="dcterms:W3CDTF">2025-08-14T08:12:19Z</dcterms:modified>
</cp:coreProperties>
</file>